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"/>
  </p:notesMasterIdLst>
  <p:sldIdLst>
    <p:sldId id="368" r:id="rId2"/>
  </p:sldIdLst>
  <p:sldSz cx="9906000" cy="6858000" type="A4"/>
  <p:notesSz cx="6807200" cy="9939338"/>
  <p:defaultTextStyle>
    <a:defPPr>
      <a:defRPr lang="ja-JP"/>
    </a:defPPr>
    <a:lvl1pPr marL="0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1pPr>
    <a:lvl2pPr marL="419926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2pPr>
    <a:lvl3pPr marL="839852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3pPr>
    <a:lvl4pPr marL="1259779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4pPr>
    <a:lvl5pPr marL="1679704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5pPr>
    <a:lvl6pPr marL="2099630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6pPr>
    <a:lvl7pPr marL="2519556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7pPr>
    <a:lvl8pPr marL="2939482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8pPr>
    <a:lvl9pPr marL="3359408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村　英範" initials="相村　英範" lastIdx="2" clrIdx="0">
    <p:extLst>
      <p:ext uri="{19B8F6BF-5375-455C-9EA6-DF929625EA0E}">
        <p15:presenceInfo xmlns:p15="http://schemas.microsoft.com/office/powerpoint/2012/main" userId="S::hidenori_aimura070@maff.go.jp::48c39ee8-1650-45ff-bf99-df0b595a707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CCFFCC"/>
    <a:srgbClr val="99FF99"/>
    <a:srgbClr val="99FFCC"/>
    <a:srgbClr val="FFCCCC"/>
    <a:srgbClr val="70AD47"/>
    <a:srgbClr val="9BAB91"/>
    <a:srgbClr val="E2F0D9"/>
    <a:srgbClr val="0099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5737" autoAdjust="0"/>
  </p:normalViewPr>
  <p:slideViewPr>
    <p:cSldViewPr snapToGrid="0">
      <p:cViewPr>
        <p:scale>
          <a:sx n="125" d="100"/>
          <a:sy n="125" d="100"/>
        </p:scale>
        <p:origin x="-246" y="-822"/>
      </p:cViewPr>
      <p:guideLst>
        <p:guide orient="horz" pos="2183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66.119.100.17\&#22522;&#26412;&#35336;&#30011;\R3_&#22522;&#26412;&#35336;&#30011;\200609&#65374;_&#35506;&#38988;&#27598;&#65291;&#26045;&#31574;&#12398;&#26908;&#35342;\&#26519;&#26989;&#27083;&#36896;&#12398;&#23637;&#26395;\03_&#32076;&#21942;&#12514;&#12487;&#12523;&#35430;&#31639;\01_1ha&#35430;&#31639;\&#12514;&#12487;&#12523;&#35430;&#31639;&#12464;&#12521;&#12501;(1ha)20100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66.119.100.17\&#22522;&#26412;&#35336;&#30011;\R3_&#22522;&#26412;&#35336;&#30011;\200609&#65374;_&#35506;&#38988;&#27598;&#65291;&#26045;&#31574;&#12398;&#26908;&#35342;\&#26519;&#26989;&#27083;&#36896;&#12398;&#23637;&#26395;\03_&#32076;&#21942;&#12514;&#12487;&#12523;&#35430;&#31639;\01_1ha&#35430;&#31639;\&#12514;&#12487;&#12523;&#35430;&#31639;&#12464;&#12521;&#12501;(1ha)20100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923080651298168E-2"/>
          <c:y val="0.20995431427185116"/>
          <c:w val="0.92500084923631976"/>
          <c:h val="0.674570812878630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Sheet1!$E$8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Sheet1!$E$29:$E$30</c:f>
              <c:numCache>
                <c:formatCode>General</c:formatCode>
                <c:ptCount val="2"/>
                <c:pt idx="0">
                  <c:v>245</c:v>
                </c:pt>
                <c:pt idx="1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7-49AB-8ACC-A5234452F08C}"/>
            </c:ext>
          </c:extLst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8811414532075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F5-4BB1-AC88-CEEEABCE46D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Sheet1!$F$29:$F$30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37-49AB-8ACC-A5234452F08C}"/>
            </c:ext>
          </c:extLst>
        </c:ser>
        <c:ser>
          <c:idx val="2"/>
          <c:order val="2"/>
          <c:tx>
            <c:strRef>
              <c:f>Sheet1!$G$8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Sheet1!$G$29:$G$30</c:f>
              <c:numCache>
                <c:formatCode>General</c:formatCode>
                <c:ptCount val="2"/>
                <c:pt idx="0">
                  <c:v>22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37-49AB-8ACC-A5234452F08C}"/>
            </c:ext>
          </c:extLst>
        </c:ser>
        <c:ser>
          <c:idx val="3"/>
          <c:order val="3"/>
          <c:tx>
            <c:strRef>
              <c:f>Sheet1!$H$8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Sheet1!$H$29:$H$30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37-49AB-8ACC-A5234452F08C}"/>
            </c:ext>
          </c:extLst>
        </c:ser>
        <c:ser>
          <c:idx val="4"/>
          <c:order val="4"/>
          <c:tx>
            <c:strRef>
              <c:f>Sheet1!$I$8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Sheet1!$I$29:$I$30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37-49AB-8ACC-A5234452F08C}"/>
            </c:ext>
          </c:extLst>
        </c:ser>
        <c:ser>
          <c:idx val="5"/>
          <c:order val="5"/>
          <c:tx>
            <c:strRef>
              <c:f>Sheet1!$J$8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Sheet1!$J$29:$J$30</c:f>
              <c:numCache>
                <c:formatCode>General</c:formatCode>
                <c:ptCount val="2"/>
                <c:pt idx="0">
                  <c:v>66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37-49AB-8ACC-A5234452F08C}"/>
            </c:ext>
          </c:extLst>
        </c:ser>
        <c:ser>
          <c:idx val="6"/>
          <c:order val="6"/>
          <c:tx>
            <c:strRef>
              <c:f>Sheet1!$K$8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Sheet1!$K$29:$K$30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37-49AB-8ACC-A5234452F08C}"/>
            </c:ext>
          </c:extLst>
        </c:ser>
        <c:ser>
          <c:idx val="7"/>
          <c:order val="7"/>
          <c:tx>
            <c:strRef>
              <c:f>Sheet1!$L$8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037-49AB-8ACC-A5234452F08C}"/>
                </c:ext>
              </c:extLst>
            </c:dLbl>
            <c:dLbl>
              <c:idx val="1"/>
              <c:layout>
                <c:manualLayout>
                  <c:x val="-1.44405707266037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72-4479-AEBD-C5FD29FF44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Sheet1!$L$29:$L$30</c:f>
              <c:numCache>
                <c:formatCode>General</c:formatCode>
                <c:ptCount val="2"/>
                <c:pt idx="0">
                  <c:v>0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37-49AB-8ACC-A5234452F08C}"/>
            </c:ext>
          </c:extLst>
        </c:ser>
        <c:ser>
          <c:idx val="8"/>
          <c:order val="8"/>
          <c:tx>
            <c:strRef>
              <c:f>Sheet1!$M$8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Sheet1!$M$29:$M$30</c:f>
              <c:numCache>
                <c:formatCode>General</c:formatCode>
                <c:ptCount val="2"/>
                <c:pt idx="0">
                  <c:v>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37-49AB-8ACC-A5234452F08C}"/>
            </c:ext>
          </c:extLst>
        </c:ser>
        <c:ser>
          <c:idx val="9"/>
          <c:order val="9"/>
          <c:tx>
            <c:strRef>
              <c:f>Sheet1!$N$8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037-49AB-8ACC-A5234452F08C}"/>
                </c:ext>
              </c:extLst>
            </c:dLbl>
            <c:dLbl>
              <c:idx val="1"/>
              <c:layout>
                <c:manualLayout>
                  <c:x val="0"/>
                  <c:y val="0.12597258856311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Sheet1!$N$29:$N$30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037-49AB-8ACC-A5234452F08C}"/>
            </c:ext>
          </c:extLst>
        </c:ser>
        <c:ser>
          <c:idx val="10"/>
          <c:order val="10"/>
          <c:tx>
            <c:strRef>
              <c:f>Sheet1!$O$8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Sheet1!$O$29:$O$30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37-49AB-8ACC-A5234452F08C}"/>
            </c:ext>
          </c:extLst>
        </c:ser>
        <c:ser>
          <c:idx val="11"/>
          <c:order val="11"/>
          <c:tx>
            <c:strRef>
              <c:f>Sheet1!$P$8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Sheet1!$P$29:$P$30</c:f>
              <c:numCache>
                <c:formatCode>General</c:formatCode>
                <c:ptCount val="2"/>
                <c:pt idx="0">
                  <c:v>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037-49AB-8ACC-A5234452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0548920"/>
        <c:axId val="450552200"/>
      </c:barChart>
      <c:catAx>
        <c:axId val="45054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50552200"/>
        <c:crosses val="autoZero"/>
        <c:auto val="1"/>
        <c:lblAlgn val="ctr"/>
        <c:lblOffset val="100"/>
        <c:noMultiLvlLbl val="0"/>
      </c:catAx>
      <c:valAx>
        <c:axId val="450552200"/>
        <c:scaling>
          <c:orientation val="minMax"/>
          <c:max val="8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0548920"/>
        <c:crosses val="autoZero"/>
        <c:crossBetween val="between"/>
      </c:valAx>
      <c:spPr>
        <a:noFill/>
        <a:ln w="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37871331661216E-2"/>
          <c:y val="0.18895903903665606"/>
          <c:w val="0.91657870838378175"/>
          <c:h val="0.695565992663165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Sheet1!$E$8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/>
                      <a:t>396</a:t>
                    </a:r>
                    <a:endParaRPr lang="en-US" altLang="ja-JP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26-4E76-B182-3878429ED6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Sheet1!$E$19:$E$20</c:f>
              <c:numCache>
                <c:formatCode>General</c:formatCode>
                <c:ptCount val="2"/>
                <c:pt idx="0">
                  <c:v>248</c:v>
                </c:pt>
                <c:pt idx="1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0-414D-AC25-C218817CF3E9}"/>
            </c:ext>
          </c:extLst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Sheet1!$F$19:$F$20</c:f>
              <c:numCache>
                <c:formatCode>General</c:formatCode>
                <c:ptCount val="2"/>
                <c:pt idx="0">
                  <c:v>142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0-414D-AC25-C218817CF3E9}"/>
            </c:ext>
          </c:extLst>
        </c:ser>
        <c:ser>
          <c:idx val="2"/>
          <c:order val="2"/>
          <c:tx>
            <c:strRef>
              <c:f>Sheet1!$G$8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Sheet1!$G$19:$G$20</c:f>
              <c:numCache>
                <c:formatCode>General</c:formatCode>
                <c:ptCount val="2"/>
                <c:pt idx="0">
                  <c:v>90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20-414D-AC25-C218817CF3E9}"/>
            </c:ext>
          </c:extLst>
        </c:ser>
        <c:ser>
          <c:idx val="3"/>
          <c:order val="3"/>
          <c:tx>
            <c:strRef>
              <c:f>Sheet1!$H$8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Sheet1!$H$19:$H$20</c:f>
              <c:numCache>
                <c:formatCode>General</c:formatCode>
                <c:ptCount val="2"/>
                <c:pt idx="0">
                  <c:v>21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20-414D-AC25-C218817CF3E9}"/>
            </c:ext>
          </c:extLst>
        </c:ser>
        <c:ser>
          <c:idx val="4"/>
          <c:order val="4"/>
          <c:tx>
            <c:strRef>
              <c:f>Sheet1!$I$8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Sheet1!$I$19:$I$20</c:f>
              <c:numCache>
                <c:formatCode>General</c:formatCode>
                <c:ptCount val="2"/>
                <c:pt idx="0">
                  <c:v>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20-414D-AC25-C218817CF3E9}"/>
            </c:ext>
          </c:extLst>
        </c:ser>
        <c:ser>
          <c:idx val="5"/>
          <c:order val="5"/>
          <c:tx>
            <c:strRef>
              <c:f>Sheet1!$J$8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/>
                      <a:t>55</a:t>
                    </a:r>
                    <a:endParaRPr lang="en-US" altLang="ja-JP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26-4E76-B182-3878429ED6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Sheet1!$J$19:$J$20</c:f>
              <c:numCache>
                <c:formatCode>General</c:formatCode>
                <c:ptCount val="2"/>
                <c:pt idx="0">
                  <c:v>56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20-414D-AC25-C218817CF3E9}"/>
            </c:ext>
          </c:extLst>
        </c:ser>
        <c:ser>
          <c:idx val="6"/>
          <c:order val="6"/>
          <c:tx>
            <c:strRef>
              <c:f>Sheet1!$K$8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Sheet1!$K$19:$K$20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20-414D-AC25-C218817CF3E9}"/>
            </c:ext>
          </c:extLst>
        </c:ser>
        <c:ser>
          <c:idx val="7"/>
          <c:order val="7"/>
          <c:tx>
            <c:strRef>
              <c:f>Sheet1!$L$8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Sheet1!$L$19:$L$20</c:f>
              <c:numCache>
                <c:formatCode>General</c:formatCode>
                <c:ptCount val="2"/>
                <c:pt idx="0">
                  <c:v>0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20-414D-AC25-C218817CF3E9}"/>
            </c:ext>
          </c:extLst>
        </c:ser>
        <c:ser>
          <c:idx val="8"/>
          <c:order val="8"/>
          <c:tx>
            <c:strRef>
              <c:f>Sheet1!$M$8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Sheet1!$M$19:$M$20</c:f>
              <c:numCache>
                <c:formatCode>General</c:formatCode>
                <c:ptCount val="2"/>
                <c:pt idx="0">
                  <c:v>0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20-414D-AC25-C218817CF3E9}"/>
            </c:ext>
          </c:extLst>
        </c:ser>
        <c:ser>
          <c:idx val="9"/>
          <c:order val="9"/>
          <c:tx>
            <c:strRef>
              <c:f>Sheet1!$N$8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Sheet1!$N$19:$N$20</c:f>
              <c:numCache>
                <c:formatCode>General</c:formatCode>
                <c:ptCount val="2"/>
                <c:pt idx="0">
                  <c:v>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120-414D-AC25-C218817CF3E9}"/>
            </c:ext>
          </c:extLst>
        </c:ser>
        <c:ser>
          <c:idx val="10"/>
          <c:order val="10"/>
          <c:tx>
            <c:strRef>
              <c:f>Sheet1!$O$8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120-414D-AC25-C218817CF3E9}"/>
                </c:ext>
              </c:extLst>
            </c:dLbl>
            <c:dLbl>
              <c:idx val="1"/>
              <c:layout>
                <c:manualLayout>
                  <c:x val="0"/>
                  <c:y val="0.12597269269110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Sheet1!$O$19:$O$20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20-414D-AC25-C218817CF3E9}"/>
            </c:ext>
          </c:extLst>
        </c:ser>
        <c:ser>
          <c:idx val="11"/>
          <c:order val="11"/>
          <c:tx>
            <c:strRef>
              <c:f>Sheet1!$P$8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Sheet1!$P$19:$P$20</c:f>
              <c:numCache>
                <c:formatCode>General</c:formatCode>
                <c:ptCount val="2"/>
                <c:pt idx="0">
                  <c:v>0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120-414D-AC25-C218817CF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0548920"/>
        <c:axId val="450552200"/>
      </c:barChart>
      <c:catAx>
        <c:axId val="45054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50552200"/>
        <c:crosses val="autoZero"/>
        <c:auto val="1"/>
        <c:lblAlgn val="ctr"/>
        <c:lblOffset val="100"/>
        <c:noMultiLvlLbl val="0"/>
      </c:catAx>
      <c:valAx>
        <c:axId val="450552200"/>
        <c:scaling>
          <c:orientation val="minMax"/>
          <c:max val="8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054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7E6DD99F-0FF9-49B3-99ED-4D2F4FD3C4E2}" type="datetimeFigureOut">
              <a:rPr kumimoji="1" lang="ja-JP" altLang="en-US" smtClean="0"/>
              <a:t>2021/6/24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9"/>
            <a:ext cx="544576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DFC78E74-72C2-4583-BB4A-3C93838B27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37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1pPr>
    <a:lvl2pPr marL="419926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2pPr>
    <a:lvl3pPr marL="839852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3pPr>
    <a:lvl4pPr marL="1259779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4pPr>
    <a:lvl5pPr marL="1679704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5pPr>
    <a:lvl6pPr marL="2099630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6pPr>
    <a:lvl7pPr marL="2519556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7pPr>
    <a:lvl8pPr marL="2939482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8pPr>
    <a:lvl9pPr marL="3359408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78E74-72C2-4583-BB4A-3C93838B277C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16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3024053"/>
            <a:ext cx="7429500" cy="809895"/>
          </a:xfrm>
        </p:spPr>
        <p:txBody>
          <a:bodyPr anchor="ctr">
            <a:normAutofit/>
          </a:bodyPr>
          <a:lstStyle>
            <a:lvl1pPr algn="ctr"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FA176E4-119F-43C3-990F-52A2B542032E}"/>
              </a:ext>
            </a:extLst>
          </p:cNvPr>
          <p:cNvCxnSpPr/>
          <p:nvPr userDrawn="1"/>
        </p:nvCxnSpPr>
        <p:spPr>
          <a:xfrm>
            <a:off x="-8965" y="536023"/>
            <a:ext cx="9907200" cy="0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594D21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ln>
            <a:solidFill>
              <a:srgbClr val="594D2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55345D-49E3-4CD2-B7CA-3C5AD384F494}"/>
              </a:ext>
            </a:extLst>
          </p:cNvPr>
          <p:cNvGrpSpPr/>
          <p:nvPr userDrawn="1"/>
        </p:nvGrpSpPr>
        <p:grpSpPr>
          <a:xfrm>
            <a:off x="7815078" y="19543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F8CED5FE-3675-4A02-BAB1-00F3329867B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7D5AE527-D27F-45CF-AEF9-39883963F155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1341A7AD-4B4D-4C31-8D73-1EDEABB3F2F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6647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665114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29FF15A-92ED-496C-9E52-93FE50B59891}"/>
              </a:ext>
            </a:extLst>
          </p:cNvPr>
          <p:cNvCxnSpPr/>
          <p:nvPr userDrawn="1"/>
        </p:nvCxnSpPr>
        <p:spPr>
          <a:xfrm>
            <a:off x="-8965" y="544988"/>
            <a:ext cx="9907200" cy="0"/>
          </a:xfrm>
          <a:prstGeom prst="line">
            <a:avLst/>
          </a:prstGeom>
          <a:ln w="38100" cmpd="dbl">
            <a:solidFill>
              <a:srgbClr val="665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F4F93A-B43C-4397-8BD8-802B63EF464D}"/>
              </a:ext>
            </a:extLst>
          </p:cNvPr>
          <p:cNvGrpSpPr/>
          <p:nvPr userDrawn="1"/>
        </p:nvGrpSpPr>
        <p:grpSpPr>
          <a:xfrm>
            <a:off x="7815078" y="198047"/>
            <a:ext cx="1926291" cy="326638"/>
            <a:chOff x="7815078" y="213362"/>
            <a:chExt cx="1926291" cy="326638"/>
          </a:xfrm>
        </p:grpSpPr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4633CD2F-9D1A-47E6-B09E-D3CDF5AA935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D747C218-14A5-4BF0-9902-55A3F9D1121D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50872C4-A52D-44D2-B805-86ED5F806F64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18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55345D-49E3-4CD2-B7CA-3C5AD384F494}"/>
              </a:ext>
            </a:extLst>
          </p:cNvPr>
          <p:cNvGrpSpPr/>
          <p:nvPr userDrawn="1"/>
        </p:nvGrpSpPr>
        <p:grpSpPr>
          <a:xfrm>
            <a:off x="7815078" y="19543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F8CED5FE-3675-4A02-BAB1-00F3329867B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7D5AE527-D27F-45CF-AEF9-39883963F155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1341A7AD-4B4D-4C31-8D73-1EDEABB3F2F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4092" y="540000"/>
            <a:ext cx="9773173" cy="86400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42596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F4F93A-B43C-4397-8BD8-802B63EF464D}"/>
              </a:ext>
            </a:extLst>
          </p:cNvPr>
          <p:cNvGrpSpPr/>
          <p:nvPr userDrawn="1"/>
        </p:nvGrpSpPr>
        <p:grpSpPr>
          <a:xfrm>
            <a:off x="7815078" y="204397"/>
            <a:ext cx="1926291" cy="326638"/>
            <a:chOff x="7815078" y="213362"/>
            <a:chExt cx="1926291" cy="326638"/>
          </a:xfrm>
        </p:grpSpPr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4633CD2F-9D1A-47E6-B09E-D3CDF5AA935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D747C218-14A5-4BF0-9902-55A3F9D1121D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50872C4-A52D-44D2-B805-86ED5F806F64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29FF15A-92ED-496C-9E52-93FE50B59891}"/>
              </a:ext>
            </a:extLst>
          </p:cNvPr>
          <p:cNvCxnSpPr/>
          <p:nvPr userDrawn="1"/>
        </p:nvCxnSpPr>
        <p:spPr>
          <a:xfrm>
            <a:off x="-8965" y="542373"/>
            <a:ext cx="9907200" cy="0"/>
          </a:xfrm>
          <a:prstGeom prst="line">
            <a:avLst/>
          </a:prstGeom>
          <a:ln w="38100" cmpd="dbl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35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515AAC0-DD96-406A-BE6F-ED96E4D5ED24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16BECB7C-78E3-4071-83AC-550A00D8B39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B25B1EAB-5C51-45F6-AD33-0CBA5139CF7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62DA4E7-4A80-4FBA-B77B-0F0343B2A786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3984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10" y="540000"/>
            <a:ext cx="9907200" cy="10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2934C9C-7035-4D3E-83C0-CE43116413FB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8E46CD02-D8A4-42B5-AFFB-7E6E5402FE4B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65FDEA56-B3EA-4DF6-AC18-478770D34F2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965F9E0-ADB8-4589-9082-5CFB0E9065C9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770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4092" y="540000"/>
            <a:ext cx="9773173" cy="864000"/>
          </a:xfrm>
          <a:prstGeom prst="roundRect">
            <a:avLst>
              <a:gd name="adj" fmla="val 13672"/>
            </a:avLst>
          </a:prstGeom>
          <a:ln w="38100" cmpd="dbl">
            <a:solidFill>
              <a:schemeClr val="tx1"/>
            </a:solidFill>
          </a:ln>
        </p:spPr>
        <p:txBody>
          <a:bodyPr vert="horz" lIns="91440" tIns="36000" rIns="91440" bIns="36000" rtlCol="0" anchor="ctr" anchorCtr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0" y="4848"/>
            <a:ext cx="9906000" cy="576000"/>
          </a:xfrm>
          <a:prstGeom prst="rect">
            <a:avLst/>
          </a:prstGeom>
        </p:spPr>
        <p:txBody>
          <a:bodyPr vert="horz" lIns="28800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94402" y="652984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63" r:id="rId5"/>
    <p:sldLayoutId id="2147483665" r:id="rId6"/>
    <p:sldLayoutId id="2147483666" r:id="rId7"/>
    <p:sldLayoutId id="2147483661" r:id="rId8"/>
    <p:sldLayoutId id="2147483664" r:id="rId9"/>
  </p:sldLayoutIdLst>
  <p:hf hdr="0" ftr="0" dt="0"/>
  <p:txStyles>
    <p:titleStyle>
      <a:lvl1pPr algn="l" defTabSz="1087873" rtl="0" eaLnBrk="1" latinLnBrk="0" hangingPunct="1">
        <a:lnSpc>
          <a:spcPct val="90000"/>
        </a:lnSpc>
        <a:spcBef>
          <a:spcPct val="0"/>
        </a:spcBef>
        <a:buNone/>
        <a:defRPr kumimoji="1" sz="20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j-cs"/>
        </a:defRPr>
      </a:lvl1pPr>
    </p:titleStyle>
    <p:bodyStyle>
      <a:lvl1pPr marL="171450" indent="-171450" algn="l" defTabSz="1087873" rtl="0" eaLnBrk="1" latinLnBrk="0" hangingPunct="1">
        <a:lnSpc>
          <a:spcPct val="90000"/>
        </a:lnSpc>
        <a:spcBef>
          <a:spcPts val="1189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1pPr>
      <a:lvl2pPr marL="81590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2pPr>
      <a:lvl3pPr marL="135984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3pPr>
      <a:lvl4pPr marL="190377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4pPr>
      <a:lvl5pPr marL="244771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5pPr>
      <a:lvl6pPr marL="299165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53558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407952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623460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1pPr>
      <a:lvl2pPr marL="543937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8787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3pPr>
      <a:lvl4pPr marL="163181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4pPr>
      <a:lvl5pPr marL="217574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5pPr>
      <a:lvl6pPr marL="271968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263619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380755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351492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グラフ 170">
            <a:extLst>
              <a:ext uri="{FF2B5EF4-FFF2-40B4-BE49-F238E27FC236}">
                <a16:creationId xmlns:a16="http://schemas.microsoft.com/office/drawing/2014/main" id="{4610FC80-3379-42A0-8320-A9A138B3A4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572604"/>
              </p:ext>
            </p:extLst>
          </p:nvPr>
        </p:nvGraphicFramePr>
        <p:xfrm>
          <a:off x="2397131" y="3262319"/>
          <a:ext cx="7035733" cy="1209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4" name="グラフ 163">
            <a:extLst>
              <a:ext uri="{FF2B5EF4-FFF2-40B4-BE49-F238E27FC236}">
                <a16:creationId xmlns:a16="http://schemas.microsoft.com/office/drawing/2014/main" id="{8CE154B8-8E37-467F-AC1F-0EA1BFD915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16552"/>
              </p:ext>
            </p:extLst>
          </p:nvPr>
        </p:nvGraphicFramePr>
        <p:xfrm>
          <a:off x="2335366" y="1580717"/>
          <a:ext cx="7084798" cy="1209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66" name="直線コネクタ 265">
            <a:extLst>
              <a:ext uri="{FF2B5EF4-FFF2-40B4-BE49-F238E27FC236}">
                <a16:creationId xmlns:a16="http://schemas.microsoft.com/office/drawing/2014/main" id="{4C0C183D-59D8-4087-9CEB-AD7B98F47FFF}"/>
              </a:ext>
            </a:extLst>
          </p:cNvPr>
          <p:cNvCxnSpPr>
            <a:cxnSpLocks/>
          </p:cNvCxnSpPr>
          <p:nvPr/>
        </p:nvCxnSpPr>
        <p:spPr>
          <a:xfrm>
            <a:off x="7395334" y="2198214"/>
            <a:ext cx="0" cy="352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A5DBF8-14A9-4F89-9B2E-2B4B2EAFC148}"/>
              </a:ext>
            </a:extLst>
          </p:cNvPr>
          <p:cNvSpPr txBox="1"/>
          <p:nvPr/>
        </p:nvSpPr>
        <p:spPr>
          <a:xfrm>
            <a:off x="4160874" y="2657461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伐採・造林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一貫作業システム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C1301F90-E74E-4686-9E6C-C97D9283FED5}"/>
              </a:ext>
            </a:extLst>
          </p:cNvPr>
          <p:cNvCxnSpPr/>
          <p:nvPr/>
        </p:nvCxnSpPr>
        <p:spPr>
          <a:xfrm>
            <a:off x="4421731" y="2638821"/>
            <a:ext cx="59340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直線コネクタ 263">
            <a:extLst>
              <a:ext uri="{FF2B5EF4-FFF2-40B4-BE49-F238E27FC236}">
                <a16:creationId xmlns:a16="http://schemas.microsoft.com/office/drawing/2014/main" id="{F86DD2CA-BF6D-4201-9792-6B347D85AD04}"/>
              </a:ext>
            </a:extLst>
          </p:cNvPr>
          <p:cNvCxnSpPr>
            <a:cxnSpLocks/>
          </p:cNvCxnSpPr>
          <p:nvPr/>
        </p:nvCxnSpPr>
        <p:spPr>
          <a:xfrm>
            <a:off x="6391235" y="1767903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線コネクタ 264">
            <a:extLst>
              <a:ext uri="{FF2B5EF4-FFF2-40B4-BE49-F238E27FC236}">
                <a16:creationId xmlns:a16="http://schemas.microsoft.com/office/drawing/2014/main" id="{BC07D791-180B-4D0E-BEE4-C4AFCA222DE1}"/>
              </a:ext>
            </a:extLst>
          </p:cNvPr>
          <p:cNvCxnSpPr>
            <a:cxnSpLocks/>
          </p:cNvCxnSpPr>
          <p:nvPr/>
        </p:nvCxnSpPr>
        <p:spPr>
          <a:xfrm>
            <a:off x="7960747" y="1729260"/>
            <a:ext cx="0" cy="81874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直線矢印コネクタ 266">
            <a:extLst>
              <a:ext uri="{FF2B5EF4-FFF2-40B4-BE49-F238E27FC236}">
                <a16:creationId xmlns:a16="http://schemas.microsoft.com/office/drawing/2014/main" id="{9974E604-57FD-4B68-9195-01B3989FA223}"/>
              </a:ext>
            </a:extLst>
          </p:cNvPr>
          <p:cNvCxnSpPr>
            <a:cxnSpLocks/>
          </p:cNvCxnSpPr>
          <p:nvPr/>
        </p:nvCxnSpPr>
        <p:spPr>
          <a:xfrm>
            <a:off x="2738899" y="1823224"/>
            <a:ext cx="3617734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直線矢印コネクタ 269">
            <a:extLst>
              <a:ext uri="{FF2B5EF4-FFF2-40B4-BE49-F238E27FC236}">
                <a16:creationId xmlns:a16="http://schemas.microsoft.com/office/drawing/2014/main" id="{2D9660EF-E5EF-4DFF-9E78-54B47501D1A3}"/>
              </a:ext>
            </a:extLst>
          </p:cNvPr>
          <p:cNvCxnSpPr>
            <a:cxnSpLocks/>
          </p:cNvCxnSpPr>
          <p:nvPr/>
        </p:nvCxnSpPr>
        <p:spPr>
          <a:xfrm>
            <a:off x="6429841" y="1817176"/>
            <a:ext cx="1531697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テキスト ボックス 270">
            <a:extLst>
              <a:ext uri="{FF2B5EF4-FFF2-40B4-BE49-F238E27FC236}">
                <a16:creationId xmlns:a16="http://schemas.microsoft.com/office/drawing/2014/main" id="{E90220F1-CB2B-4677-BCEE-FFD0AFED9B41}"/>
              </a:ext>
            </a:extLst>
          </p:cNvPr>
          <p:cNvSpPr txBox="1"/>
          <p:nvPr/>
        </p:nvSpPr>
        <p:spPr>
          <a:xfrm>
            <a:off x="6873823" y="1760381"/>
            <a:ext cx="593854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補助金　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192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272" name="テキスト ボックス 271">
            <a:extLst>
              <a:ext uri="{FF2B5EF4-FFF2-40B4-BE49-F238E27FC236}">
                <a16:creationId xmlns:a16="http://schemas.microsoft.com/office/drawing/2014/main" id="{735D324F-47C1-47EC-9357-40C005D1B225}"/>
              </a:ext>
            </a:extLst>
          </p:cNvPr>
          <p:cNvSpPr txBox="1"/>
          <p:nvPr/>
        </p:nvSpPr>
        <p:spPr>
          <a:xfrm>
            <a:off x="7927686" y="1897773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644</a:t>
            </a:r>
            <a:endParaRPr kumimoji="1" lang="ja-JP" altLang="en-US" sz="900" b="1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3" name="テキスト ボックス 272">
            <a:extLst>
              <a:ext uri="{FF2B5EF4-FFF2-40B4-BE49-F238E27FC236}">
                <a16:creationId xmlns:a16="http://schemas.microsoft.com/office/drawing/2014/main" id="{DE1C2397-8114-4E49-9E3F-495C815F6E95}"/>
              </a:ext>
            </a:extLst>
          </p:cNvPr>
          <p:cNvSpPr txBox="1"/>
          <p:nvPr/>
        </p:nvSpPr>
        <p:spPr>
          <a:xfrm>
            <a:off x="7339822" y="2312571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573</a:t>
            </a:r>
            <a:endParaRPr kumimoji="1" lang="ja-JP" altLang="en-US" sz="900" b="1" u="sng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5" name="吹き出し: 角を丸めた四角形 274">
            <a:extLst>
              <a:ext uri="{FF2B5EF4-FFF2-40B4-BE49-F238E27FC236}">
                <a16:creationId xmlns:a16="http://schemas.microsoft.com/office/drawing/2014/main" id="{4440C5C4-6DE2-4BAA-9EE2-230A416A5724}"/>
              </a:ext>
            </a:extLst>
          </p:cNvPr>
          <p:cNvSpPr/>
          <p:nvPr/>
        </p:nvSpPr>
        <p:spPr>
          <a:xfrm>
            <a:off x="8311687" y="1914117"/>
            <a:ext cx="810172" cy="217379"/>
          </a:xfrm>
          <a:prstGeom prst="wedgeRoundRectCallout">
            <a:avLst>
              <a:gd name="adj1" fmla="val -123246"/>
              <a:gd name="adj2" fmla="val 111851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kumimoji="1" lang="en-US" altLang="ja-JP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71</a:t>
            </a:r>
            <a:r>
              <a:rPr kumimoji="1" lang="ja-JP" altLang="en-US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</a:t>
            </a:r>
            <a:r>
              <a:rPr kumimoji="1" lang="ja-JP" altLang="en-US" sz="9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の黒字</a:t>
            </a: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3AA85AF5-F0D1-4EC5-8C1B-C18F5181B748}"/>
              </a:ext>
            </a:extLst>
          </p:cNvPr>
          <p:cNvCxnSpPr>
            <a:cxnSpLocks/>
          </p:cNvCxnSpPr>
          <p:nvPr/>
        </p:nvCxnSpPr>
        <p:spPr>
          <a:xfrm>
            <a:off x="6356502" y="3484080"/>
            <a:ext cx="0" cy="336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BF6899C3-4F38-47E2-B20A-7F423C4DE8CA}"/>
              </a:ext>
            </a:extLst>
          </p:cNvPr>
          <p:cNvCxnSpPr>
            <a:cxnSpLocks/>
          </p:cNvCxnSpPr>
          <p:nvPr/>
        </p:nvCxnSpPr>
        <p:spPr>
          <a:xfrm>
            <a:off x="2746528" y="3547567"/>
            <a:ext cx="3578544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2B4B62F-3276-431B-BF46-A7FC892C1CF2}"/>
              </a:ext>
            </a:extLst>
          </p:cNvPr>
          <p:cNvSpPr txBox="1"/>
          <p:nvPr/>
        </p:nvSpPr>
        <p:spPr>
          <a:xfrm>
            <a:off x="4184425" y="3473591"/>
            <a:ext cx="66902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丸太収入 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446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74DCD4A6-2BCC-455C-A2C1-4A6A82AE5617}"/>
              </a:ext>
            </a:extLst>
          </p:cNvPr>
          <p:cNvCxnSpPr>
            <a:cxnSpLocks/>
          </p:cNvCxnSpPr>
          <p:nvPr/>
        </p:nvCxnSpPr>
        <p:spPr>
          <a:xfrm>
            <a:off x="6387878" y="3544509"/>
            <a:ext cx="857305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A872765-59DD-4F9D-B1E6-EAD89F483E1A}"/>
              </a:ext>
            </a:extLst>
          </p:cNvPr>
          <p:cNvSpPr txBox="1"/>
          <p:nvPr/>
        </p:nvSpPr>
        <p:spPr>
          <a:xfrm>
            <a:off x="6537617" y="3477925"/>
            <a:ext cx="605042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補助金　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114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F171E50-F9AF-4EB5-AC49-4E2D49CDBEB4}"/>
              </a:ext>
            </a:extLst>
          </p:cNvPr>
          <p:cNvSpPr txBox="1"/>
          <p:nvPr/>
        </p:nvSpPr>
        <p:spPr>
          <a:xfrm>
            <a:off x="7254945" y="360676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560</a:t>
            </a:r>
            <a:endParaRPr kumimoji="1" lang="ja-JP" altLang="en-US" sz="900" b="1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7A3F36D-52C8-473C-900F-90DFA5B81F3E}"/>
              </a:ext>
            </a:extLst>
          </p:cNvPr>
          <p:cNvSpPr txBox="1"/>
          <p:nvPr/>
        </p:nvSpPr>
        <p:spPr>
          <a:xfrm>
            <a:off x="6307859" y="400743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448</a:t>
            </a:r>
            <a:endParaRPr kumimoji="1" lang="ja-JP" altLang="en-US" sz="900" b="1" u="sng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2454422E-82D9-47B9-B2B9-22DFF0F6E68C}"/>
              </a:ext>
            </a:extLst>
          </p:cNvPr>
          <p:cNvCxnSpPr>
            <a:cxnSpLocks/>
          </p:cNvCxnSpPr>
          <p:nvPr/>
        </p:nvCxnSpPr>
        <p:spPr>
          <a:xfrm>
            <a:off x="6372950" y="3919604"/>
            <a:ext cx="0" cy="311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32669A7A-50D0-4B70-982F-FF4B64BE63A8}"/>
              </a:ext>
            </a:extLst>
          </p:cNvPr>
          <p:cNvCxnSpPr>
            <a:cxnSpLocks/>
          </p:cNvCxnSpPr>
          <p:nvPr/>
        </p:nvCxnSpPr>
        <p:spPr>
          <a:xfrm>
            <a:off x="7296946" y="3475965"/>
            <a:ext cx="0" cy="7744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940DE6ED-6C9B-462E-8FE2-375EF67B31BE}"/>
              </a:ext>
            </a:extLst>
          </p:cNvPr>
          <p:cNvCxnSpPr>
            <a:cxnSpLocks/>
          </p:cNvCxnSpPr>
          <p:nvPr/>
        </p:nvCxnSpPr>
        <p:spPr>
          <a:xfrm>
            <a:off x="6391235" y="3970804"/>
            <a:ext cx="89712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吹き出し: 角を丸めた四角形 65">
            <a:extLst>
              <a:ext uri="{FF2B5EF4-FFF2-40B4-BE49-F238E27FC236}">
                <a16:creationId xmlns:a16="http://schemas.microsoft.com/office/drawing/2014/main" id="{3FF85766-BBFA-4684-88A7-B6F167369DF6}"/>
              </a:ext>
            </a:extLst>
          </p:cNvPr>
          <p:cNvSpPr/>
          <p:nvPr/>
        </p:nvSpPr>
        <p:spPr>
          <a:xfrm>
            <a:off x="8220942" y="3485227"/>
            <a:ext cx="900639" cy="208806"/>
          </a:xfrm>
          <a:prstGeom prst="wedgeRoundRectCallout">
            <a:avLst>
              <a:gd name="adj1" fmla="val -186384"/>
              <a:gd name="adj2" fmla="val 183666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altLang="ja-JP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113</a:t>
            </a:r>
            <a:r>
              <a:rPr kumimoji="1" lang="ja-JP" altLang="en-US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</a:t>
            </a:r>
            <a:r>
              <a:rPr kumimoji="1" lang="ja-JP" altLang="en-US" sz="9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の黒字</a:t>
            </a:r>
          </a:p>
        </p:txBody>
      </p:sp>
      <p:sp>
        <p:nvSpPr>
          <p:cNvPr id="268" name="テキスト ボックス 267">
            <a:extLst>
              <a:ext uri="{FF2B5EF4-FFF2-40B4-BE49-F238E27FC236}">
                <a16:creationId xmlns:a16="http://schemas.microsoft.com/office/drawing/2014/main" id="{2DC89424-5C98-4D52-8529-338A07932804}"/>
              </a:ext>
            </a:extLst>
          </p:cNvPr>
          <p:cNvSpPr txBox="1"/>
          <p:nvPr/>
        </p:nvSpPr>
        <p:spPr>
          <a:xfrm>
            <a:off x="4157613" y="1766109"/>
            <a:ext cx="66902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丸太収入 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452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2490EA3-9E3C-4BAA-86FD-927B1F6FE0B5}"/>
              </a:ext>
            </a:extLst>
          </p:cNvPr>
          <p:cNvSpPr txBox="1"/>
          <p:nvPr/>
        </p:nvSpPr>
        <p:spPr>
          <a:xfrm>
            <a:off x="4827220" y="2655614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コンテナ苗　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2,000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/ha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植栽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（斜線部分は獣害防護柵設置）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0" name="グラフィックス 89" descr="方向">
            <a:extLst>
              <a:ext uri="{FF2B5EF4-FFF2-40B4-BE49-F238E27FC236}">
                <a16:creationId xmlns:a16="http://schemas.microsoft.com/office/drawing/2014/main" id="{4A40F49B-CABD-455E-850B-DE323AD7F0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3453717" y="2593353"/>
            <a:ext cx="166140" cy="166140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2A0C6EC-61F3-4A23-8861-9D35C15858DB}"/>
              </a:ext>
            </a:extLst>
          </p:cNvPr>
          <p:cNvSpPr txBox="1"/>
          <p:nvPr/>
        </p:nvSpPr>
        <p:spPr>
          <a:xfrm>
            <a:off x="3184830" y="264735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11m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96" name="グラフィックス 95" descr="方向">
            <a:extLst>
              <a:ext uri="{FF2B5EF4-FFF2-40B4-BE49-F238E27FC236}">
                <a16:creationId xmlns:a16="http://schemas.microsoft.com/office/drawing/2014/main" id="{932A3874-DE5F-4309-8DB5-5397CA906A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5604296" y="2601456"/>
            <a:ext cx="166140" cy="166140"/>
          </a:xfrm>
          <a:prstGeom prst="rect">
            <a:avLst/>
          </a:prstGeom>
        </p:spPr>
      </p:pic>
      <p:pic>
        <p:nvPicPr>
          <p:cNvPr id="106" name="グラフィックス 105" descr="方向">
            <a:extLst>
              <a:ext uri="{FF2B5EF4-FFF2-40B4-BE49-F238E27FC236}">
                <a16:creationId xmlns:a16="http://schemas.microsoft.com/office/drawing/2014/main" id="{3A8F066F-24A8-4369-8EAC-EDEB64B921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6192495" y="2582323"/>
            <a:ext cx="166140" cy="166140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01FF3AD3-4AB2-4BCF-8B49-F02702A603EF}"/>
              </a:ext>
            </a:extLst>
          </p:cNvPr>
          <p:cNvSpPr txBox="1"/>
          <p:nvPr/>
        </p:nvSpPr>
        <p:spPr>
          <a:xfrm>
            <a:off x="6091066" y="264715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8" name="グラフィックス 107" descr="方向">
            <a:extLst>
              <a:ext uri="{FF2B5EF4-FFF2-40B4-BE49-F238E27FC236}">
                <a16:creationId xmlns:a16="http://schemas.microsoft.com/office/drawing/2014/main" id="{BAFDCD04-8D64-4D7A-A460-64543476BD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6631129" y="2581515"/>
            <a:ext cx="166140" cy="166140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78FEBF39-B7D3-4357-BE73-4CB052307776}"/>
              </a:ext>
            </a:extLst>
          </p:cNvPr>
          <p:cNvSpPr txBox="1"/>
          <p:nvPr/>
        </p:nvSpPr>
        <p:spPr>
          <a:xfrm>
            <a:off x="6532947" y="264668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13F9FB6-4635-4A0A-AFE5-5D67BF651B87}"/>
              </a:ext>
            </a:extLst>
          </p:cNvPr>
          <p:cNvSpPr txBox="1"/>
          <p:nvPr/>
        </p:nvSpPr>
        <p:spPr>
          <a:xfrm>
            <a:off x="6882586" y="2655490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 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lang="en-US" altLang="ja-JP" sz="900">
                <a:latin typeface="+mj-ea"/>
                <a:ea typeface="+mj-ea"/>
              </a:rPr>
              <a:t>8</a:t>
            </a:r>
            <a:r>
              <a:rPr kumimoji="1" lang="en-US" altLang="ja-JP" sz="900">
                <a:latin typeface="+mj-ea"/>
                <a:ea typeface="+mj-ea"/>
              </a:rPr>
              <a:t>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111" name="グラフィックス 110" descr="方向">
            <a:extLst>
              <a:ext uri="{FF2B5EF4-FFF2-40B4-BE49-F238E27FC236}">
                <a16:creationId xmlns:a16="http://schemas.microsoft.com/office/drawing/2014/main" id="{9FD887B3-9033-46DB-B0D8-AA771B6886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7087814" y="2582019"/>
            <a:ext cx="166140" cy="166140"/>
          </a:xfrm>
          <a:prstGeom prst="rect">
            <a:avLst/>
          </a:prstGeom>
        </p:spPr>
      </p:pic>
      <p:pic>
        <p:nvPicPr>
          <p:cNvPr id="117" name="グラフィックス 116" descr="方向">
            <a:extLst>
              <a:ext uri="{FF2B5EF4-FFF2-40B4-BE49-F238E27FC236}">
                <a16:creationId xmlns:a16="http://schemas.microsoft.com/office/drawing/2014/main" id="{84B5F19D-C92D-4737-9C72-D3B1E6C78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3376069" y="4250789"/>
            <a:ext cx="166140" cy="166140"/>
          </a:xfrm>
          <a:prstGeom prst="rect">
            <a:avLst/>
          </a:prstGeom>
        </p:spPr>
      </p:pic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60B8C37-683F-4A57-A159-0CD55D77197B}"/>
              </a:ext>
            </a:extLst>
          </p:cNvPr>
          <p:cNvSpPr txBox="1"/>
          <p:nvPr/>
        </p:nvSpPr>
        <p:spPr>
          <a:xfrm>
            <a:off x="3098034" y="430622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22m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A65EBDD1-A72B-4CF8-BB61-EE451460B26F}"/>
              </a:ext>
            </a:extLst>
          </p:cNvPr>
          <p:cNvSpPr txBox="1"/>
          <p:nvPr/>
        </p:nvSpPr>
        <p:spPr>
          <a:xfrm>
            <a:off x="4506856" y="4508085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エリートツリー・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コンテナ苗　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,500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/ha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植栽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（斜線部分は獣害防護柵設置）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0" name="グラフィックス 119" descr="方向">
            <a:extLst>
              <a:ext uri="{FF2B5EF4-FFF2-40B4-BE49-F238E27FC236}">
                <a16:creationId xmlns:a16="http://schemas.microsoft.com/office/drawing/2014/main" id="{8F619DA6-7CF0-4C28-B9AA-FDE68889A2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5305068" y="4237050"/>
            <a:ext cx="166140" cy="166140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433ED49-0AC8-4177-B9A5-250FC9751789}"/>
              </a:ext>
            </a:extLst>
          </p:cNvPr>
          <p:cNvSpPr txBox="1"/>
          <p:nvPr/>
        </p:nvSpPr>
        <p:spPr>
          <a:xfrm>
            <a:off x="3864122" y="431320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伐採・造林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一貫作業システム</a:t>
            </a: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56ED45BC-64D7-4A52-B12D-CBC5369E3569}"/>
              </a:ext>
            </a:extLst>
          </p:cNvPr>
          <p:cNvSpPr/>
          <p:nvPr/>
        </p:nvSpPr>
        <p:spPr>
          <a:xfrm>
            <a:off x="4663301" y="2585069"/>
            <a:ext cx="96762" cy="106438"/>
          </a:xfrm>
          <a:custGeom>
            <a:avLst/>
            <a:gdLst>
              <a:gd name="connsiteX0" fmla="*/ 48381 w 96762"/>
              <a:gd name="connsiteY0" fmla="*/ 0 h 106438"/>
              <a:gd name="connsiteX1" fmla="*/ 0 w 96762"/>
              <a:gd name="connsiteY1" fmla="*/ 104019 h 106438"/>
              <a:gd name="connsiteX2" fmla="*/ 45962 w 96762"/>
              <a:gd name="connsiteY2" fmla="*/ 82248 h 106438"/>
              <a:gd name="connsiteX3" fmla="*/ 96762 w 96762"/>
              <a:gd name="connsiteY3" fmla="*/ 106438 h 106438"/>
              <a:gd name="connsiteX4" fmla="*/ 48381 w 96762"/>
              <a:gd name="connsiteY4" fmla="*/ 0 h 10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762" h="106438">
                <a:moveTo>
                  <a:pt x="48381" y="0"/>
                </a:moveTo>
                <a:lnTo>
                  <a:pt x="0" y="104019"/>
                </a:lnTo>
                <a:lnTo>
                  <a:pt x="45962" y="82248"/>
                </a:lnTo>
                <a:lnTo>
                  <a:pt x="96762" y="106438"/>
                </a:lnTo>
                <a:lnTo>
                  <a:pt x="4838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6" name="直線矢印コネクタ 125">
            <a:extLst>
              <a:ext uri="{FF2B5EF4-FFF2-40B4-BE49-F238E27FC236}">
                <a16:creationId xmlns:a16="http://schemas.microsoft.com/office/drawing/2014/main" id="{D87B14D6-3F93-41A8-A5C4-80C600336FD3}"/>
              </a:ext>
            </a:extLst>
          </p:cNvPr>
          <p:cNvCxnSpPr/>
          <p:nvPr/>
        </p:nvCxnSpPr>
        <p:spPr>
          <a:xfrm>
            <a:off x="4217870" y="4304143"/>
            <a:ext cx="59340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1C97C772-CA32-4860-8DE1-1267583A431A}"/>
              </a:ext>
            </a:extLst>
          </p:cNvPr>
          <p:cNvSpPr/>
          <p:nvPr/>
        </p:nvSpPr>
        <p:spPr>
          <a:xfrm>
            <a:off x="4488727" y="4250391"/>
            <a:ext cx="96762" cy="106438"/>
          </a:xfrm>
          <a:custGeom>
            <a:avLst/>
            <a:gdLst>
              <a:gd name="connsiteX0" fmla="*/ 48381 w 96762"/>
              <a:gd name="connsiteY0" fmla="*/ 0 h 106438"/>
              <a:gd name="connsiteX1" fmla="*/ 0 w 96762"/>
              <a:gd name="connsiteY1" fmla="*/ 104019 h 106438"/>
              <a:gd name="connsiteX2" fmla="*/ 45962 w 96762"/>
              <a:gd name="connsiteY2" fmla="*/ 82248 h 106438"/>
              <a:gd name="connsiteX3" fmla="*/ 96762 w 96762"/>
              <a:gd name="connsiteY3" fmla="*/ 106438 h 106438"/>
              <a:gd name="connsiteX4" fmla="*/ 48381 w 96762"/>
              <a:gd name="connsiteY4" fmla="*/ 0 h 10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762" h="106438">
                <a:moveTo>
                  <a:pt x="48381" y="0"/>
                </a:moveTo>
                <a:lnTo>
                  <a:pt x="0" y="104019"/>
                </a:lnTo>
                <a:lnTo>
                  <a:pt x="45962" y="82248"/>
                </a:lnTo>
                <a:lnTo>
                  <a:pt x="96762" y="106438"/>
                </a:lnTo>
                <a:lnTo>
                  <a:pt x="4838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9" name="グラフィックス 128" descr="方向">
            <a:extLst>
              <a:ext uri="{FF2B5EF4-FFF2-40B4-BE49-F238E27FC236}">
                <a16:creationId xmlns:a16="http://schemas.microsoft.com/office/drawing/2014/main" id="{13157976-C4C0-40CF-8DE9-228D2D070B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750062">
            <a:off x="5556935" y="4232941"/>
            <a:ext cx="166140" cy="166140"/>
          </a:xfrm>
          <a:prstGeom prst="rect">
            <a:avLst/>
          </a:prstGeom>
        </p:spPr>
      </p:pic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9D6EC0B5-C9F2-4EF7-9A27-B5D22CE6B98B}"/>
              </a:ext>
            </a:extLst>
          </p:cNvPr>
          <p:cNvSpPr txBox="1"/>
          <p:nvPr/>
        </p:nvSpPr>
        <p:spPr>
          <a:xfrm>
            <a:off x="5474540" y="4309076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6" name="テキスト ボックス 275">
            <a:extLst>
              <a:ext uri="{FF2B5EF4-FFF2-40B4-BE49-F238E27FC236}">
                <a16:creationId xmlns:a16="http://schemas.microsoft.com/office/drawing/2014/main" id="{EFD3B68D-5366-4A15-9209-F691168D05DF}"/>
              </a:ext>
            </a:extLst>
          </p:cNvPr>
          <p:cNvSpPr txBox="1"/>
          <p:nvPr/>
        </p:nvSpPr>
        <p:spPr>
          <a:xfrm>
            <a:off x="886421" y="3300502"/>
            <a:ext cx="955711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latin typeface="+mj-ea"/>
                <a:ea typeface="+mj-ea"/>
              </a:rPr>
              <a:t>【</a:t>
            </a:r>
            <a:r>
              <a:rPr kumimoji="1" lang="ja-JP" altLang="en-US" sz="1050" b="1" dirty="0">
                <a:latin typeface="+mj-ea"/>
                <a:ea typeface="+mj-ea"/>
              </a:rPr>
              <a:t>新しい林業</a:t>
            </a:r>
            <a:r>
              <a:rPr kumimoji="1" lang="en-US" altLang="ja-JP" sz="1050" b="1" dirty="0">
                <a:latin typeface="+mj-ea"/>
                <a:ea typeface="+mj-ea"/>
              </a:rPr>
              <a:t>】</a:t>
            </a:r>
            <a:endParaRPr kumimoji="1" lang="ja-JP" altLang="en-US" sz="1050" b="1" dirty="0">
              <a:latin typeface="+mj-ea"/>
              <a:ea typeface="+mj-ea"/>
            </a:endParaRPr>
          </a:p>
        </p:txBody>
      </p:sp>
      <p:sp>
        <p:nvSpPr>
          <p:cNvPr id="262" name="テキスト ボックス 261">
            <a:extLst>
              <a:ext uri="{FF2B5EF4-FFF2-40B4-BE49-F238E27FC236}">
                <a16:creationId xmlns:a16="http://schemas.microsoft.com/office/drawing/2014/main" id="{D9C0AB51-506A-4DDB-8293-A23F0B605382}"/>
              </a:ext>
            </a:extLst>
          </p:cNvPr>
          <p:cNvSpPr txBox="1"/>
          <p:nvPr/>
        </p:nvSpPr>
        <p:spPr>
          <a:xfrm>
            <a:off x="885273" y="1633423"/>
            <a:ext cx="851515" cy="25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latin typeface="+mj-ea"/>
                <a:ea typeface="+mj-ea"/>
              </a:rPr>
              <a:t>【</a:t>
            </a:r>
            <a:r>
              <a:rPr kumimoji="1" lang="ja-JP" altLang="en-US" sz="1050" b="1" dirty="0">
                <a:latin typeface="+mj-ea"/>
                <a:ea typeface="+mj-ea"/>
              </a:rPr>
              <a:t>近い将来</a:t>
            </a:r>
            <a:r>
              <a:rPr kumimoji="1" lang="en-US" altLang="ja-JP" sz="1050" b="1" dirty="0">
                <a:latin typeface="+mj-ea"/>
                <a:ea typeface="+mj-ea"/>
              </a:rPr>
              <a:t>】</a:t>
            </a:r>
            <a:endParaRPr kumimoji="1" lang="ja-JP" altLang="en-US" sz="1050" b="1" dirty="0">
              <a:latin typeface="+mj-ea"/>
              <a:ea typeface="+mj-ea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63F2CE8-6F6C-40F4-A0F0-2630E360147E}"/>
              </a:ext>
            </a:extLst>
          </p:cNvPr>
          <p:cNvSpPr txBox="1"/>
          <p:nvPr/>
        </p:nvSpPr>
        <p:spPr>
          <a:xfrm>
            <a:off x="7727544" y="2445661"/>
            <a:ext cx="15683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・公共工事労務単価並みの賃金を達成した上で造林経費を捻出可能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B2D242B8-7A8A-4261-A03E-25EE41CAA4DA}"/>
              </a:ext>
            </a:extLst>
          </p:cNvPr>
          <p:cNvSpPr/>
          <p:nvPr/>
        </p:nvSpPr>
        <p:spPr>
          <a:xfrm>
            <a:off x="8551130" y="2238244"/>
            <a:ext cx="211501" cy="133030"/>
          </a:xfrm>
          <a:prstGeom prst="downArrow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四角形: 角を丸くする 144">
            <a:extLst>
              <a:ext uri="{FF2B5EF4-FFF2-40B4-BE49-F238E27FC236}">
                <a16:creationId xmlns:a16="http://schemas.microsoft.com/office/drawing/2014/main" id="{F1F15174-CBBA-4A3E-A8FA-EFF891750299}"/>
              </a:ext>
            </a:extLst>
          </p:cNvPr>
          <p:cNvSpPr/>
          <p:nvPr/>
        </p:nvSpPr>
        <p:spPr>
          <a:xfrm>
            <a:off x="930645" y="1924677"/>
            <a:ext cx="1439788" cy="37908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生産性向上の取組や造林作業の</a:t>
            </a:r>
            <a:r>
              <a:rPr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省力</a:t>
            </a:r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化を想定</a:t>
            </a:r>
            <a:endParaRPr lang="en-US" altLang="ja-JP" sz="9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6" name="矢印: 下 145">
            <a:extLst>
              <a:ext uri="{FF2B5EF4-FFF2-40B4-BE49-F238E27FC236}">
                <a16:creationId xmlns:a16="http://schemas.microsoft.com/office/drawing/2014/main" id="{60065B78-6CC2-4457-A708-C7B105F70CC7}"/>
              </a:ext>
            </a:extLst>
          </p:cNvPr>
          <p:cNvSpPr/>
          <p:nvPr/>
        </p:nvSpPr>
        <p:spPr>
          <a:xfrm>
            <a:off x="8547739" y="3776337"/>
            <a:ext cx="211501" cy="133030"/>
          </a:xfrm>
          <a:prstGeom prst="downArrow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3265803-987E-4476-B742-AFA5195C0A21}"/>
              </a:ext>
            </a:extLst>
          </p:cNvPr>
          <p:cNvSpPr txBox="1"/>
          <p:nvPr/>
        </p:nvSpPr>
        <p:spPr>
          <a:xfrm>
            <a:off x="7562784" y="3955384"/>
            <a:ext cx="16738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・他産業並みの賃金を達成した上で造林経費を捻出可能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84138" indent="-84138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・造林費用の回収期間を短縮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733BDFD0-EDDE-411C-AA54-E4876E1954FF}"/>
              </a:ext>
            </a:extLst>
          </p:cNvPr>
          <p:cNvSpPr txBox="1"/>
          <p:nvPr/>
        </p:nvSpPr>
        <p:spPr>
          <a:xfrm>
            <a:off x="5816548" y="4307028"/>
            <a:ext cx="71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 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12m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121" name="グラフィックス 120" descr="方向">
            <a:extLst>
              <a:ext uri="{FF2B5EF4-FFF2-40B4-BE49-F238E27FC236}">
                <a16:creationId xmlns:a16="http://schemas.microsoft.com/office/drawing/2014/main" id="{413326CF-B071-4D61-9796-508BA52B58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6076790" y="4236788"/>
            <a:ext cx="166140" cy="166140"/>
          </a:xfrm>
          <a:prstGeom prst="rect">
            <a:avLst/>
          </a:prstGeom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42CEB6F-18DE-421E-8176-318E8F067E47}"/>
              </a:ext>
            </a:extLst>
          </p:cNvPr>
          <p:cNvSpPr/>
          <p:nvPr/>
        </p:nvSpPr>
        <p:spPr>
          <a:xfrm>
            <a:off x="930645" y="3601036"/>
            <a:ext cx="1482393" cy="37908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自動化機械の導入や</a:t>
            </a:r>
            <a:r>
              <a:rPr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造林作業の更なる省力化を想定</a:t>
            </a:r>
            <a:endParaRPr lang="en-US" altLang="ja-JP" sz="9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28" name="直線矢印コネクタ 127">
            <a:extLst>
              <a:ext uri="{FF2B5EF4-FFF2-40B4-BE49-F238E27FC236}">
                <a16:creationId xmlns:a16="http://schemas.microsoft.com/office/drawing/2014/main" id="{FF9BE1E3-5823-4C6F-A6F5-62D4388F6F1B}"/>
              </a:ext>
            </a:extLst>
          </p:cNvPr>
          <p:cNvCxnSpPr>
            <a:cxnSpLocks/>
          </p:cNvCxnSpPr>
          <p:nvPr/>
        </p:nvCxnSpPr>
        <p:spPr>
          <a:xfrm>
            <a:off x="7437168" y="2277163"/>
            <a:ext cx="47568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コネクタ 151">
            <a:extLst>
              <a:ext uri="{FF2B5EF4-FFF2-40B4-BE49-F238E27FC236}">
                <a16:creationId xmlns:a16="http://schemas.microsoft.com/office/drawing/2014/main" id="{5CABD198-D97B-4A34-AEAA-2B6058864ED5}"/>
              </a:ext>
            </a:extLst>
          </p:cNvPr>
          <p:cNvCxnSpPr>
            <a:cxnSpLocks/>
          </p:cNvCxnSpPr>
          <p:nvPr/>
        </p:nvCxnSpPr>
        <p:spPr>
          <a:xfrm>
            <a:off x="4749380" y="2180238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コネクタ 157">
            <a:extLst>
              <a:ext uri="{FF2B5EF4-FFF2-40B4-BE49-F238E27FC236}">
                <a16:creationId xmlns:a16="http://schemas.microsoft.com/office/drawing/2014/main" id="{5136BD4C-276F-4EAF-BC2E-B5F90FDE6FB8}"/>
              </a:ext>
            </a:extLst>
          </p:cNvPr>
          <p:cNvCxnSpPr>
            <a:cxnSpLocks/>
          </p:cNvCxnSpPr>
          <p:nvPr/>
        </p:nvCxnSpPr>
        <p:spPr>
          <a:xfrm>
            <a:off x="6623961" y="2194511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矢印コネクタ 161">
            <a:extLst>
              <a:ext uri="{FF2B5EF4-FFF2-40B4-BE49-F238E27FC236}">
                <a16:creationId xmlns:a16="http://schemas.microsoft.com/office/drawing/2014/main" id="{5E19CD06-7470-43BC-9817-C407696F4CD4}"/>
              </a:ext>
            </a:extLst>
          </p:cNvPr>
          <p:cNvCxnSpPr>
            <a:cxnSpLocks/>
          </p:cNvCxnSpPr>
          <p:nvPr/>
        </p:nvCxnSpPr>
        <p:spPr>
          <a:xfrm>
            <a:off x="2728851" y="2266553"/>
            <a:ext cx="201070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CC0C0502-A388-4BE5-9412-37A4355D6016}"/>
              </a:ext>
            </a:extLst>
          </p:cNvPr>
          <p:cNvSpPr txBox="1"/>
          <p:nvPr/>
        </p:nvSpPr>
        <p:spPr>
          <a:xfrm>
            <a:off x="3612547" y="2198205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主伐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248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D2C51670-D606-4FFF-A6C1-9F51E66C3BE6}"/>
              </a:ext>
            </a:extLst>
          </p:cNvPr>
          <p:cNvSpPr txBox="1"/>
          <p:nvPr/>
        </p:nvSpPr>
        <p:spPr>
          <a:xfrm>
            <a:off x="805290" y="5353994"/>
            <a:ext cx="690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+mn-ea"/>
              </a:rPr>
              <a:t> 注１：計の不一致は四捨五入による。</a:t>
            </a:r>
          </a:p>
          <a:p>
            <a:pPr marL="266700" indent="-266700"/>
            <a:r>
              <a:rPr lang="ja-JP" altLang="en-US" sz="900" dirty="0">
                <a:latin typeface="+mn-ea"/>
              </a:rPr>
              <a:t>　  ２：作業員の賃金は、近い将来は公共工事設計労務単価の普通作業員の賃金より、新しい林業は東京国税局管内の全作業平均を</a:t>
            </a:r>
            <a:r>
              <a:rPr lang="en-US" altLang="ja-JP" sz="900" dirty="0">
                <a:latin typeface="+mn-ea"/>
              </a:rPr>
              <a:t>210</a:t>
            </a:r>
            <a:r>
              <a:rPr lang="ja-JP" altLang="en-US" sz="900" dirty="0">
                <a:latin typeface="+mn-ea"/>
              </a:rPr>
              <a:t>日で除した賃金より仮定。社会保険料等を含む。</a:t>
            </a:r>
          </a:p>
          <a:p>
            <a:r>
              <a:rPr lang="ja-JP" altLang="en-US" sz="900" dirty="0">
                <a:latin typeface="+mn-ea"/>
              </a:rPr>
              <a:t>資料：林野庁「林業経営と林業構造の展望②」（林政審議会（令和２（</a:t>
            </a:r>
            <a:r>
              <a:rPr lang="en-US" altLang="ja-JP" sz="900" dirty="0">
                <a:latin typeface="+mn-ea"/>
              </a:rPr>
              <a:t>2020</a:t>
            </a:r>
            <a:r>
              <a:rPr lang="ja-JP" altLang="en-US" sz="900" dirty="0">
                <a:latin typeface="+mn-ea"/>
              </a:rPr>
              <a:t>）年</a:t>
            </a:r>
            <a:r>
              <a:rPr lang="en-US" altLang="ja-JP" sz="900" dirty="0">
                <a:latin typeface="+mn-ea"/>
              </a:rPr>
              <a:t>11</a:t>
            </a:r>
            <a:r>
              <a:rPr lang="ja-JP" altLang="en-US" sz="900" dirty="0">
                <a:latin typeface="+mn-ea"/>
              </a:rPr>
              <a:t>月</a:t>
            </a:r>
            <a:r>
              <a:rPr lang="en-US" altLang="ja-JP" sz="900" dirty="0">
                <a:latin typeface="+mn-ea"/>
              </a:rPr>
              <a:t>16</a:t>
            </a:r>
            <a:r>
              <a:rPr lang="ja-JP" altLang="en-US" sz="900" dirty="0">
                <a:latin typeface="+mn-ea"/>
              </a:rPr>
              <a:t>日）資料３）</a:t>
            </a:r>
            <a:endParaRPr kumimoji="1" lang="ja-JP" altLang="en-US" sz="900" dirty="0">
              <a:latin typeface="+mn-ea"/>
            </a:endParaRPr>
          </a:p>
        </p:txBody>
      </p:sp>
      <p:cxnSp>
        <p:nvCxnSpPr>
          <p:cNvPr id="163" name="直線矢印コネクタ 162">
            <a:extLst>
              <a:ext uri="{FF2B5EF4-FFF2-40B4-BE49-F238E27FC236}">
                <a16:creationId xmlns:a16="http://schemas.microsoft.com/office/drawing/2014/main" id="{ABEFF58D-DEF9-4336-8A8B-862EB3C730D1}"/>
              </a:ext>
            </a:extLst>
          </p:cNvPr>
          <p:cNvCxnSpPr>
            <a:cxnSpLocks/>
          </p:cNvCxnSpPr>
          <p:nvPr/>
        </p:nvCxnSpPr>
        <p:spPr>
          <a:xfrm>
            <a:off x="4784646" y="2266553"/>
            <a:ext cx="182316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38DD6850-5B57-46A3-86AB-5C36F6810AAB}"/>
              </a:ext>
            </a:extLst>
          </p:cNvPr>
          <p:cNvSpPr txBox="1"/>
          <p:nvPr/>
        </p:nvSpPr>
        <p:spPr>
          <a:xfrm>
            <a:off x="5444997" y="2195724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造林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232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166" name="直線矢印コネクタ 165">
            <a:extLst>
              <a:ext uri="{FF2B5EF4-FFF2-40B4-BE49-F238E27FC236}">
                <a16:creationId xmlns:a16="http://schemas.microsoft.com/office/drawing/2014/main" id="{88B6AADB-F090-404C-9B11-698E113FC143}"/>
              </a:ext>
            </a:extLst>
          </p:cNvPr>
          <p:cNvCxnSpPr>
            <a:cxnSpLocks/>
          </p:cNvCxnSpPr>
          <p:nvPr/>
        </p:nvCxnSpPr>
        <p:spPr>
          <a:xfrm>
            <a:off x="6624606" y="2266553"/>
            <a:ext cx="74513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F876D649-666F-449E-A0BA-A5B37B6B350E}"/>
              </a:ext>
            </a:extLst>
          </p:cNvPr>
          <p:cNvSpPr txBox="1"/>
          <p:nvPr/>
        </p:nvSpPr>
        <p:spPr>
          <a:xfrm>
            <a:off x="6801800" y="2204531"/>
            <a:ext cx="402922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保育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93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229" name="直線コネクタ 228">
            <a:extLst>
              <a:ext uri="{FF2B5EF4-FFF2-40B4-BE49-F238E27FC236}">
                <a16:creationId xmlns:a16="http://schemas.microsoft.com/office/drawing/2014/main" id="{A073AE23-5DC9-4304-A8DE-BAEEBDBF2ECA}"/>
              </a:ext>
            </a:extLst>
          </p:cNvPr>
          <p:cNvCxnSpPr/>
          <p:nvPr/>
        </p:nvCxnSpPr>
        <p:spPr>
          <a:xfrm>
            <a:off x="5388138" y="4324886"/>
            <a:ext cx="0" cy="230796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コネクタ 167">
            <a:extLst>
              <a:ext uri="{FF2B5EF4-FFF2-40B4-BE49-F238E27FC236}">
                <a16:creationId xmlns:a16="http://schemas.microsoft.com/office/drawing/2014/main" id="{43175901-211C-4744-9BAB-44D6619CD1D9}"/>
              </a:ext>
            </a:extLst>
          </p:cNvPr>
          <p:cNvCxnSpPr>
            <a:cxnSpLocks/>
          </p:cNvCxnSpPr>
          <p:nvPr/>
        </p:nvCxnSpPr>
        <p:spPr>
          <a:xfrm>
            <a:off x="4724421" y="3874009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コネクタ 168">
            <a:extLst>
              <a:ext uri="{FF2B5EF4-FFF2-40B4-BE49-F238E27FC236}">
                <a16:creationId xmlns:a16="http://schemas.microsoft.com/office/drawing/2014/main" id="{65D9B1BB-70B8-4DE0-9709-815ABE1912C2}"/>
              </a:ext>
            </a:extLst>
          </p:cNvPr>
          <p:cNvCxnSpPr>
            <a:cxnSpLocks/>
          </p:cNvCxnSpPr>
          <p:nvPr/>
        </p:nvCxnSpPr>
        <p:spPr>
          <a:xfrm>
            <a:off x="5713170" y="3874812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線矢印コネクタ 169">
            <a:extLst>
              <a:ext uri="{FF2B5EF4-FFF2-40B4-BE49-F238E27FC236}">
                <a16:creationId xmlns:a16="http://schemas.microsoft.com/office/drawing/2014/main" id="{32754A5C-1A8B-405B-BC9D-C94239CF1930}"/>
              </a:ext>
            </a:extLst>
          </p:cNvPr>
          <p:cNvCxnSpPr>
            <a:cxnSpLocks/>
          </p:cNvCxnSpPr>
          <p:nvPr/>
        </p:nvCxnSpPr>
        <p:spPr>
          <a:xfrm>
            <a:off x="2717943" y="3967109"/>
            <a:ext cx="1993476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線矢印コネクタ 171">
            <a:extLst>
              <a:ext uri="{FF2B5EF4-FFF2-40B4-BE49-F238E27FC236}">
                <a16:creationId xmlns:a16="http://schemas.microsoft.com/office/drawing/2014/main" id="{BF874E38-CD7C-492C-857E-9FD8DC5F18E2}"/>
              </a:ext>
            </a:extLst>
          </p:cNvPr>
          <p:cNvCxnSpPr>
            <a:cxnSpLocks/>
          </p:cNvCxnSpPr>
          <p:nvPr/>
        </p:nvCxnSpPr>
        <p:spPr>
          <a:xfrm>
            <a:off x="4739559" y="3963292"/>
            <a:ext cx="97361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172">
            <a:extLst>
              <a:ext uri="{FF2B5EF4-FFF2-40B4-BE49-F238E27FC236}">
                <a16:creationId xmlns:a16="http://schemas.microsoft.com/office/drawing/2014/main" id="{DBB85891-160D-409E-953A-D67A3A1686B2}"/>
              </a:ext>
            </a:extLst>
          </p:cNvPr>
          <p:cNvCxnSpPr>
            <a:cxnSpLocks/>
          </p:cNvCxnSpPr>
          <p:nvPr/>
        </p:nvCxnSpPr>
        <p:spPr>
          <a:xfrm>
            <a:off x="5744370" y="3958441"/>
            <a:ext cx="59913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CF352BB6-FE9C-4EB6-83B7-EB385343FA75}"/>
              </a:ext>
            </a:extLst>
          </p:cNvPr>
          <p:cNvSpPr txBox="1"/>
          <p:nvPr/>
        </p:nvSpPr>
        <p:spPr>
          <a:xfrm>
            <a:off x="3506812" y="3893829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主伐 </a:t>
            </a:r>
            <a:r>
              <a:rPr lang="en-US" altLang="ja-JP" sz="800" b="1" dirty="0">
                <a:solidFill>
                  <a:srgbClr val="FF0000"/>
                </a:solidFill>
              </a:rPr>
              <a:t>245</a:t>
            </a: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47D2A7E6-D86A-4B15-89D9-A92B328118E8}"/>
              </a:ext>
            </a:extLst>
          </p:cNvPr>
          <p:cNvSpPr txBox="1"/>
          <p:nvPr/>
        </p:nvSpPr>
        <p:spPr>
          <a:xfrm>
            <a:off x="5026326" y="3897433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ja-JP" altLang="en-US" sz="800" b="1" dirty="0">
                <a:solidFill>
                  <a:srgbClr val="FF0000"/>
                </a:solidFill>
              </a:rPr>
              <a:t>造林 </a:t>
            </a:r>
            <a:r>
              <a:rPr lang="en-US" altLang="ja-JP" sz="800" b="1" dirty="0">
                <a:solidFill>
                  <a:srgbClr val="FF0000"/>
                </a:solidFill>
              </a:rPr>
              <a:t>122</a:t>
            </a:r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31E97490-43B5-4780-A81C-C50DE943FE8F}"/>
              </a:ext>
            </a:extLst>
          </p:cNvPr>
          <p:cNvSpPr txBox="1"/>
          <p:nvPr/>
        </p:nvSpPr>
        <p:spPr>
          <a:xfrm>
            <a:off x="5853444" y="3899090"/>
            <a:ext cx="380480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ja-JP" altLang="en-US" sz="800" b="1" dirty="0">
                <a:solidFill>
                  <a:srgbClr val="FF0000"/>
                </a:solidFill>
              </a:rPr>
              <a:t>保育</a:t>
            </a:r>
            <a:r>
              <a:rPr lang="en-US" altLang="ja-JP" sz="800" b="1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B9F06488-1CE2-41C1-A23E-4F3803B511CF}"/>
              </a:ext>
            </a:extLst>
          </p:cNvPr>
          <p:cNvSpPr txBox="1"/>
          <p:nvPr/>
        </p:nvSpPr>
        <p:spPr>
          <a:xfrm>
            <a:off x="765262" y="2290606"/>
            <a:ext cx="1757721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・伐期は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年（スギ）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・作業員４名、事務員１名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・作業員の賃金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18,000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人日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（年平均給与　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378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13A97A82-F777-40B1-82D7-D77F5D50E075}"/>
              </a:ext>
            </a:extLst>
          </p:cNvPr>
          <p:cNvSpPr txBox="1"/>
          <p:nvPr/>
        </p:nvSpPr>
        <p:spPr>
          <a:xfrm>
            <a:off x="819766" y="3955384"/>
            <a:ext cx="1741776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・伐期は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年（スギ）</a:t>
            </a:r>
            <a:endParaRPr lang="en-US" altLang="ja-JP" sz="900" baseline="30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・保育間伐なし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・作業員２名、事務員１名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・作業員の賃金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24,000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人日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（年平均給与　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492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2CBAD60C-09B4-415A-977C-17947A2E32D3}"/>
              </a:ext>
            </a:extLst>
          </p:cNvPr>
          <p:cNvSpPr/>
          <p:nvPr/>
        </p:nvSpPr>
        <p:spPr>
          <a:xfrm>
            <a:off x="6869350" y="1957489"/>
            <a:ext cx="254686" cy="132849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1822C4AA-B4BA-4546-B48B-51845E7531B4}"/>
              </a:ext>
            </a:extLst>
          </p:cNvPr>
          <p:cNvSpPr/>
          <p:nvPr/>
        </p:nvSpPr>
        <p:spPr>
          <a:xfrm>
            <a:off x="5471728" y="2372836"/>
            <a:ext cx="390576" cy="131215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4F5B52C7-0336-40CE-83E7-99EA24E4E973}"/>
              </a:ext>
            </a:extLst>
          </p:cNvPr>
          <p:cNvSpPr/>
          <p:nvPr/>
        </p:nvSpPr>
        <p:spPr>
          <a:xfrm>
            <a:off x="6605185" y="3652590"/>
            <a:ext cx="254686" cy="132849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B7542F2A-51DF-415E-8CDC-714E9EAB06F3}"/>
              </a:ext>
            </a:extLst>
          </p:cNvPr>
          <p:cNvSpPr/>
          <p:nvPr/>
        </p:nvSpPr>
        <p:spPr>
          <a:xfrm>
            <a:off x="5118704" y="4055357"/>
            <a:ext cx="390576" cy="131215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77EB4DF4-9D2B-461A-9D01-16E0D5BA50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00" t="8625" r="47499" b="76021"/>
          <a:stretch/>
        </p:blipFill>
        <p:spPr>
          <a:xfrm>
            <a:off x="7053412" y="4671684"/>
            <a:ext cx="2160276" cy="226716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C4E742DA-76C2-4484-8517-C7B63368E4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40" t="8625" r="18253" b="76021"/>
          <a:stretch/>
        </p:blipFill>
        <p:spPr>
          <a:xfrm>
            <a:off x="7251873" y="4904276"/>
            <a:ext cx="1961816" cy="226716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76A75BD-288C-45BF-92AF-84BE82D4C546}"/>
              </a:ext>
            </a:extLst>
          </p:cNvPr>
          <p:cNvSpPr txBox="1"/>
          <p:nvPr/>
        </p:nvSpPr>
        <p:spPr>
          <a:xfrm>
            <a:off x="427859" y="826140"/>
            <a:ext cx="6369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</a:rPr>
              <a:t>○これからの林業の収支構造試算（施業地レベル１</a:t>
            </a:r>
            <a:r>
              <a:rPr lang="en-US" altLang="ja-JP" sz="2000" dirty="0">
                <a:latin typeface="ＭＳ Ｐゴシック" panose="020B0600070205080204" pitchFamily="50" charset="-128"/>
              </a:rPr>
              <a:t>ha</a:t>
            </a:r>
            <a:r>
              <a:rPr lang="ja-JP" altLang="en-US" sz="2000" dirty="0">
                <a:latin typeface="ＭＳ Ｐゴシック" panose="020B0600070205080204" pitchFamily="50" charset="-128"/>
              </a:rPr>
              <a:t>）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B9F595-3309-4582-B6A8-BFC109DE18D4}"/>
              </a:ext>
            </a:extLst>
          </p:cNvPr>
          <p:cNvSpPr/>
          <p:nvPr/>
        </p:nvSpPr>
        <p:spPr>
          <a:xfrm>
            <a:off x="7204722" y="4676685"/>
            <a:ext cx="2091209" cy="50390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96557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6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32919</TotalTime>
  <Words>363</Words>
  <Application>Microsoft Office PowerPoint</Application>
  <PresentationFormat>A4 210 x 297 mm</PresentationFormat>
  <Paragraphs>66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ゴシック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古賀　有紀</dc:creator>
  <cp:lastModifiedBy>大釜　美奈子</cp:lastModifiedBy>
  <cp:revision>1572</cp:revision>
  <cp:lastPrinted>2020-11-06T03:21:57Z</cp:lastPrinted>
  <dcterms:created xsi:type="dcterms:W3CDTF">2020-04-03T02:19:32Z</dcterms:created>
  <dcterms:modified xsi:type="dcterms:W3CDTF">2021-06-24T10:42:51Z</dcterms:modified>
</cp:coreProperties>
</file>