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heme/theme4.xml" ContentType="application/vnd.openxmlformats-officedocument.them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8" r:id="rId4"/>
    <p:sldMasterId id="2147483919" r:id="rId5"/>
    <p:sldMasterId id="2147483958" r:id="rId6"/>
  </p:sldMasterIdLst>
  <p:notesMasterIdLst>
    <p:notesMasterId r:id="rId27"/>
  </p:notesMasterIdLst>
  <p:sldIdLst>
    <p:sldId id="4954" r:id="rId7"/>
    <p:sldId id="5031" r:id="rId8"/>
    <p:sldId id="5032" r:id="rId9"/>
    <p:sldId id="5033" r:id="rId10"/>
    <p:sldId id="5038" r:id="rId11"/>
    <p:sldId id="5034" r:id="rId12"/>
    <p:sldId id="5050" r:id="rId13"/>
    <p:sldId id="5035" r:id="rId14"/>
    <p:sldId id="5037" r:id="rId15"/>
    <p:sldId id="5039" r:id="rId16"/>
    <p:sldId id="5040" r:id="rId17"/>
    <p:sldId id="5041" r:id="rId18"/>
    <p:sldId id="5042" r:id="rId19"/>
    <p:sldId id="5043" r:id="rId20"/>
    <p:sldId id="5044" r:id="rId21"/>
    <p:sldId id="5045" r:id="rId22"/>
    <p:sldId id="5046" r:id="rId23"/>
    <p:sldId id="5047" r:id="rId24"/>
    <p:sldId id="5048" r:id="rId25"/>
    <p:sldId id="5049" r:id="rId26"/>
  </p:sldIdLst>
  <p:sldSz cx="9906000" cy="6858000" type="A4"/>
  <p:notesSz cx="6807200" cy="9939338"/>
  <p:custDataLst>
    <p:tags r:id="rId28"/>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375446-4D40-AF59-7A55-DF622BC476CF}" name="DTC_Ominami, Junichi" initials="OJ" userId="DTC_Ominami, Junichi" providerId="None"/>
  <p188:author id="{61385F50-D4FB-8DFB-7985-1675D6C7819D}" name="原田 美千子(HARADA Michiko)" initials="原田" userId="S::michiko_harada250@maff.go.jp::a231567d-8db6-4d74-8af1-aabe869ab2c4" providerId="AD"/>
  <p188:author id="{618F2D64-BCA1-7B64-3EDB-67D8246EBA22}" name="segawa" initials="s" userId="segawa" providerId="None"/>
  <p188:author id="{13F3A873-5E73-AF47-5168-60E826C34ABE}" name="Administrator" initials="A" userId="Administrator" providerId="None"/>
  <p188:author id="{2F1B0DA1-D81B-1A1F-64A7-11FC2C9F8A94}" name="Ema Satoko" initials="A" userId="Ema Satoko"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eshima, Michiru" initials="TM" lastIdx="20" clrIdx="0">
    <p:extLst>
      <p:ext uri="{19B8F6BF-5375-455C-9EA6-DF929625EA0E}">
        <p15:presenceInfo xmlns:p15="http://schemas.microsoft.com/office/powerpoint/2012/main" userId="S::miteshima@tohmatsu.co.jp::4ce32794-bca9-4413-b02a-c3d46948b27f" providerId="AD"/>
      </p:ext>
    </p:extLst>
  </p:cmAuthor>
  <p:cmAuthor id="2" name="Administrator" initials="A" lastIdx="49" clrIdx="1">
    <p:extLst>
      <p:ext uri="{19B8F6BF-5375-455C-9EA6-DF929625EA0E}">
        <p15:presenceInfo xmlns:p15="http://schemas.microsoft.com/office/powerpoint/2012/main" userId="Administrator" providerId="None"/>
      </p:ext>
    </p:extLst>
  </p:cmAuthor>
  <p:cmAuthor id="3" name="RI" initials="A" lastIdx="16" clrIdx="2">
    <p:extLst>
      <p:ext uri="{19B8F6BF-5375-455C-9EA6-DF929625EA0E}">
        <p15:presenceInfo xmlns:p15="http://schemas.microsoft.com/office/powerpoint/2012/main" userId="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F4D0"/>
    <a:srgbClr val="F2F2F2"/>
    <a:srgbClr val="E8F6CF"/>
    <a:srgbClr val="C9F9BD"/>
    <a:srgbClr val="FC92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E7C5D-F788-47A2-8964-F90B0B947498}" v="5" dt="2024-02-19T11:29:26.114"/>
    <p1510:client id="{975C2F74-8081-5526-B5A0-661E273659D8}" v="46" dt="2024-02-20T01:57:20.213"/>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6391" autoAdjust="0"/>
  </p:normalViewPr>
  <p:slideViewPr>
    <p:cSldViewPr snapToGrid="0" showGuides="1">
      <p:cViewPr varScale="1">
        <p:scale>
          <a:sx n="127" d="100"/>
          <a:sy n="127" d="100"/>
        </p:scale>
        <p:origin x="804" y="120"/>
      </p:cViewPr>
      <p:guideLst>
        <p:guide pos="3120"/>
        <p:guide orient="horz" pos="216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原田 美千子(HARADA Michiko)" userId="a231567d-8db6-4d74-8af1-aabe869ab2c4" providerId="ADAL" clId="{20FE7C5D-F788-47A2-8964-F90B0B947498}"/>
    <pc:docChg chg="undo custSel modSld">
      <pc:chgData name="原田 美千子(HARADA Michiko)" userId="a231567d-8db6-4d74-8af1-aabe869ab2c4" providerId="ADAL" clId="{20FE7C5D-F788-47A2-8964-F90B0B947498}" dt="2024-02-19T11:38:18.107" v="812" actId="6549"/>
      <pc:docMkLst>
        <pc:docMk/>
      </pc:docMkLst>
      <pc:sldChg chg="modSp mod">
        <pc:chgData name="原田 美千子(HARADA Michiko)" userId="a231567d-8db6-4d74-8af1-aabe869ab2c4" providerId="ADAL" clId="{20FE7C5D-F788-47A2-8964-F90B0B947498}" dt="2024-02-19T10:59:18.802" v="447" actId="13926"/>
        <pc:sldMkLst>
          <pc:docMk/>
          <pc:sldMk cId="2315947045" sldId="5033"/>
        </pc:sldMkLst>
        <pc:spChg chg="mod">
          <ac:chgData name="原田 美千子(HARADA Michiko)" userId="a231567d-8db6-4d74-8af1-aabe869ab2c4" providerId="ADAL" clId="{20FE7C5D-F788-47A2-8964-F90B0B947498}" dt="2024-02-19T10:59:18.802" v="447" actId="13926"/>
          <ac:spMkLst>
            <pc:docMk/>
            <pc:sldMk cId="2315947045" sldId="5033"/>
            <ac:spMk id="6" creationId="{AA25A443-14F1-4C95-132D-5298552EAB1C}"/>
          </ac:spMkLst>
        </pc:spChg>
      </pc:sldChg>
      <pc:sldChg chg="modSp mod">
        <pc:chgData name="原田 美千子(HARADA Michiko)" userId="a231567d-8db6-4d74-8af1-aabe869ab2c4" providerId="ADAL" clId="{20FE7C5D-F788-47A2-8964-F90B0B947498}" dt="2024-02-19T11:11:54.160" v="476" actId="13926"/>
        <pc:sldMkLst>
          <pc:docMk/>
          <pc:sldMk cId="1571750794" sldId="5034"/>
        </pc:sldMkLst>
        <pc:spChg chg="mod">
          <ac:chgData name="原田 美千子(HARADA Michiko)" userId="a231567d-8db6-4d74-8af1-aabe869ab2c4" providerId="ADAL" clId="{20FE7C5D-F788-47A2-8964-F90B0B947498}" dt="2024-02-19T11:11:54.160" v="476" actId="13926"/>
          <ac:spMkLst>
            <pc:docMk/>
            <pc:sldMk cId="1571750794" sldId="5034"/>
            <ac:spMk id="78" creationId="{0374496D-43CF-5142-C7FA-3C804EEFFDCE}"/>
          </ac:spMkLst>
        </pc:spChg>
      </pc:sldChg>
      <pc:sldChg chg="modSp mod addCm">
        <pc:chgData name="原田 美千子(HARADA Michiko)" userId="a231567d-8db6-4d74-8af1-aabe869ab2c4" providerId="ADAL" clId="{20FE7C5D-F788-47A2-8964-F90B0B947498}" dt="2024-02-19T10:36:25.534" v="82"/>
        <pc:sldMkLst>
          <pc:docMk/>
          <pc:sldMk cId="149947602" sldId="5040"/>
        </pc:sldMkLst>
        <pc:graphicFrameChg chg="modGraphic">
          <ac:chgData name="原田 美千子(HARADA Michiko)" userId="a231567d-8db6-4d74-8af1-aabe869ab2c4" providerId="ADAL" clId="{20FE7C5D-F788-47A2-8964-F90B0B947498}" dt="2024-02-19T10:35:07.660" v="81" actId="13926"/>
          <ac:graphicFrameMkLst>
            <pc:docMk/>
            <pc:sldMk cId="149947602" sldId="5040"/>
            <ac:graphicFrameMk id="12" creationId="{8C599DCC-2374-4CEB-ACD6-8E7CC9DDC2E7}"/>
          </ac:graphicFrameMkLst>
        </pc:graphicFrameChg>
        <pc:extLst>
          <p:ext xmlns:p="http://schemas.openxmlformats.org/presentationml/2006/main" uri="{D6D511B9-2390-475A-947B-AFAB55BFBCF1}">
            <pc226:cmChg xmlns:pc226="http://schemas.microsoft.com/office/powerpoint/2022/06/main/command" xmlns="" chg="add">
              <pc226:chgData name="原田 美千子(HARADA Michiko)" userId="a231567d-8db6-4d74-8af1-aabe869ab2c4" providerId="ADAL" clId="{20FE7C5D-F788-47A2-8964-F90B0B947498}" dt="2024-02-19T10:36:25.534" v="82"/>
              <pc2:cmMkLst xmlns:pc2="http://schemas.microsoft.com/office/powerpoint/2019/9/main/command">
                <pc:docMk/>
                <pc:sldMk cId="149947602" sldId="5040"/>
                <pc2:cmMk id="{BA4ED417-35D9-46EA-8E9F-B10639C10C28}"/>
              </pc2:cmMkLst>
            </pc226:cmChg>
          </p:ext>
        </pc:extLst>
      </pc:sldChg>
      <pc:sldChg chg="addSp delSp modSp mod">
        <pc:chgData name="原田 美千子(HARADA Michiko)" userId="a231567d-8db6-4d74-8af1-aabe869ab2c4" providerId="ADAL" clId="{20FE7C5D-F788-47A2-8964-F90B0B947498}" dt="2024-02-19T11:35:30.653" v="783" actId="6549"/>
        <pc:sldMkLst>
          <pc:docMk/>
          <pc:sldMk cId="2339470765" sldId="5049"/>
        </pc:sldMkLst>
        <pc:spChg chg="add del">
          <ac:chgData name="原田 美千子(HARADA Michiko)" userId="a231567d-8db6-4d74-8af1-aabe869ab2c4" providerId="ADAL" clId="{20FE7C5D-F788-47A2-8964-F90B0B947498}" dt="2024-02-19T11:21:14.299" v="633" actId="11529"/>
          <ac:spMkLst>
            <pc:docMk/>
            <pc:sldMk cId="2339470765" sldId="5049"/>
            <ac:spMk id="2" creationId="{908585ED-78E6-999F-78C2-B72781F7358A}"/>
          </ac:spMkLst>
        </pc:spChg>
        <pc:spChg chg="mod">
          <ac:chgData name="原田 美千子(HARADA Michiko)" userId="a231567d-8db6-4d74-8af1-aabe869ab2c4" providerId="ADAL" clId="{20FE7C5D-F788-47A2-8964-F90B0B947498}" dt="2024-02-19T11:28:24.734" v="732" actId="947"/>
          <ac:spMkLst>
            <pc:docMk/>
            <pc:sldMk cId="2339470765" sldId="5049"/>
            <ac:spMk id="5" creationId="{55465B78-BE1A-988E-8C5D-C0FA8AB20ED6}"/>
          </ac:spMkLst>
        </pc:spChg>
        <pc:spChg chg="add mod">
          <ac:chgData name="原田 美千子(HARADA Michiko)" userId="a231567d-8db6-4d74-8af1-aabe869ab2c4" providerId="ADAL" clId="{20FE7C5D-F788-47A2-8964-F90B0B947498}" dt="2024-02-19T11:22:45.613" v="640" actId="13822"/>
          <ac:spMkLst>
            <pc:docMk/>
            <pc:sldMk cId="2339470765" sldId="5049"/>
            <ac:spMk id="10" creationId="{4F895744-2C41-094C-E683-8FA948E6B0F6}"/>
          </ac:spMkLst>
        </pc:spChg>
        <pc:spChg chg="add mod">
          <ac:chgData name="原田 美千子(HARADA Michiko)" userId="a231567d-8db6-4d74-8af1-aabe869ab2c4" providerId="ADAL" clId="{20FE7C5D-F788-47A2-8964-F90B0B947498}" dt="2024-02-19T11:23:24.702" v="679" actId="13926"/>
          <ac:spMkLst>
            <pc:docMk/>
            <pc:sldMk cId="2339470765" sldId="5049"/>
            <ac:spMk id="11" creationId="{3D37AE08-D607-11EB-2352-83BDC98D74DC}"/>
          </ac:spMkLst>
        </pc:spChg>
        <pc:graphicFrameChg chg="mod modGraphic">
          <ac:chgData name="原田 美千子(HARADA Michiko)" userId="a231567d-8db6-4d74-8af1-aabe869ab2c4" providerId="ADAL" clId="{20FE7C5D-F788-47A2-8964-F90B0B947498}" dt="2024-02-19T11:35:30.653" v="783" actId="6549"/>
          <ac:graphicFrameMkLst>
            <pc:docMk/>
            <pc:sldMk cId="2339470765" sldId="5049"/>
            <ac:graphicFrameMk id="7" creationId="{98B4D3B2-B380-480B-38B2-A5A8B7236852}"/>
          </ac:graphicFrameMkLst>
        </pc:graphicFrameChg>
      </pc:sldChg>
      <pc:sldChg chg="modSp mod addCm delCm">
        <pc:chgData name="原田 美千子(HARADA Michiko)" userId="a231567d-8db6-4d74-8af1-aabe869ab2c4" providerId="ADAL" clId="{20FE7C5D-F788-47A2-8964-F90B0B947498}" dt="2024-02-19T11:38:18.107" v="812" actId="6549"/>
        <pc:sldMkLst>
          <pc:docMk/>
          <pc:sldMk cId="573256896" sldId="5050"/>
        </pc:sldMkLst>
        <pc:spChg chg="mod">
          <ac:chgData name="原田 美千子(HARADA Michiko)" userId="a231567d-8db6-4d74-8af1-aabe869ab2c4" providerId="ADAL" clId="{20FE7C5D-F788-47A2-8964-F90B0B947498}" dt="2024-02-19T11:16:18.686" v="586" actId="947"/>
          <ac:spMkLst>
            <pc:docMk/>
            <pc:sldMk cId="573256896" sldId="5050"/>
            <ac:spMk id="5" creationId="{CBD9A623-BC02-43F1-DE26-8BF1318875AF}"/>
          </ac:spMkLst>
        </pc:spChg>
        <pc:spChg chg="mod">
          <ac:chgData name="原田 美千子(HARADA Michiko)" userId="a231567d-8db6-4d74-8af1-aabe869ab2c4" providerId="ADAL" clId="{20FE7C5D-F788-47A2-8964-F90B0B947498}" dt="2024-02-19T10:47:48.524" v="286" actId="6549"/>
          <ac:spMkLst>
            <pc:docMk/>
            <pc:sldMk cId="573256896" sldId="5050"/>
            <ac:spMk id="12" creationId="{BB917E63-DB01-1D13-7F7E-D7472A8E7B2C}"/>
          </ac:spMkLst>
        </pc:spChg>
        <pc:spChg chg="mod">
          <ac:chgData name="原田 美千子(HARADA Michiko)" userId="a231567d-8db6-4d74-8af1-aabe869ab2c4" providerId="ADAL" clId="{20FE7C5D-F788-47A2-8964-F90B0B947498}" dt="2024-02-19T11:38:18.107" v="812" actId="6549"/>
          <ac:spMkLst>
            <pc:docMk/>
            <pc:sldMk cId="573256896" sldId="5050"/>
            <ac:spMk id="15" creationId="{695A648A-DC1D-D57A-26D5-C00213BD97CD}"/>
          </ac:spMkLst>
        </pc:spChg>
        <pc:spChg chg="mod">
          <ac:chgData name="原田 美千子(HARADA Michiko)" userId="a231567d-8db6-4d74-8af1-aabe869ab2c4" providerId="ADAL" clId="{20FE7C5D-F788-47A2-8964-F90B0B947498}" dt="2024-02-19T11:15:13.796" v="525" actId="947"/>
          <ac:spMkLst>
            <pc:docMk/>
            <pc:sldMk cId="573256896" sldId="5050"/>
            <ac:spMk id="16" creationId="{99F48944-8CCC-10F0-AC1F-9A2A814EF4E0}"/>
          </ac:spMkLst>
        </pc:spChg>
        <pc:spChg chg="mod">
          <ac:chgData name="原田 美千子(HARADA Michiko)" userId="a231567d-8db6-4d74-8af1-aabe869ab2c4" providerId="ADAL" clId="{20FE7C5D-F788-47A2-8964-F90B0B947498}" dt="2024-02-19T11:17:27.823" v="607" actId="13926"/>
          <ac:spMkLst>
            <pc:docMk/>
            <pc:sldMk cId="573256896" sldId="5050"/>
            <ac:spMk id="17" creationId="{5569D674-927A-89D5-8527-B13A9E2ACE22}"/>
          </ac:spMkLst>
        </pc:spChg>
        <pc:extLst>
          <p:ext xmlns:p="http://schemas.openxmlformats.org/presentationml/2006/main" uri="{D6D511B9-2390-475A-947B-AFAB55BFBCF1}">
            <pc226:cmChg xmlns:pc226="http://schemas.microsoft.com/office/powerpoint/2022/06/main/command" xmlns="" chg="add del">
              <pc226:chgData name="原田 美千子(HARADA Michiko)" userId="a231567d-8db6-4d74-8af1-aabe869ab2c4" providerId="ADAL" clId="{20FE7C5D-F788-47A2-8964-F90B0B947498}" dt="2024-02-19T10:47:26.196" v="283"/>
              <pc2:cmMkLst xmlns:pc2="http://schemas.microsoft.com/office/powerpoint/2019/9/main/command">
                <pc:docMk/>
                <pc:sldMk cId="573256896" sldId="5050"/>
                <pc2:cmMk id="{D2C6F8E2-821E-4AEC-9CA6-4B395BF16018}"/>
              </pc2:cmMkLst>
            </pc226:cmChg>
            <pc226:cmChg xmlns:pc226="http://schemas.microsoft.com/office/powerpoint/2022/06/main/command" xmlns="" chg="add del">
              <pc226:chgData name="原田 美千子(HARADA Michiko)" userId="a231567d-8db6-4d74-8af1-aabe869ab2c4" providerId="ADAL" clId="{20FE7C5D-F788-47A2-8964-F90B0B947498}" dt="2024-02-19T10:28:14.526" v="20"/>
              <pc2:cmMkLst xmlns:pc2="http://schemas.microsoft.com/office/powerpoint/2019/9/main/command">
                <pc:docMk/>
                <pc:sldMk cId="573256896" sldId="5050"/>
                <pc2:cmMk id="{AC13C0F8-320D-4A1B-B04D-47754197FFA5}"/>
              </pc2:cmMkLst>
            </pc226:cmChg>
          </p:ext>
        </pc:extLst>
      </pc:sldChg>
    </pc:docChg>
  </pc:docChgLst>
  <pc:docChgLst>
    <pc:chgData name="一重 喬一郎(HITOE Kyoichiro)" userId="S::kyoichiro_hitoe770@maff.go.jp::3c0f3335-f0ff-4925-9505-249da2dcfe76" providerId="AD" clId="Web-{975C2F74-8081-5526-B5A0-661E273659D8}"/>
    <pc:docChg chg="modSld">
      <pc:chgData name="一重 喬一郎(HITOE Kyoichiro)" userId="S::kyoichiro_hitoe770@maff.go.jp::3c0f3335-f0ff-4925-9505-249da2dcfe76" providerId="AD" clId="Web-{975C2F74-8081-5526-B5A0-661E273659D8}" dt="2024-02-20T01:57:20.213" v="39" actId="20577"/>
      <pc:docMkLst>
        <pc:docMk/>
      </pc:docMkLst>
      <pc:sldChg chg="modSp">
        <pc:chgData name="一重 喬一郎(HITOE Kyoichiro)" userId="S::kyoichiro_hitoe770@maff.go.jp::3c0f3335-f0ff-4925-9505-249da2dcfe76" providerId="AD" clId="Web-{975C2F74-8081-5526-B5A0-661E273659D8}" dt="2024-02-20T01:54:27.693" v="20" actId="20577"/>
        <pc:sldMkLst>
          <pc:docMk/>
          <pc:sldMk cId="2169608765" sldId="4954"/>
        </pc:sldMkLst>
        <pc:spChg chg="mod">
          <ac:chgData name="一重 喬一郎(HITOE Kyoichiro)" userId="S::kyoichiro_hitoe770@maff.go.jp::3c0f3335-f0ff-4925-9505-249da2dcfe76" providerId="AD" clId="Web-{975C2F74-8081-5526-B5A0-661E273659D8}" dt="2024-02-20T01:54:27.693" v="20" actId="20577"/>
          <ac:spMkLst>
            <pc:docMk/>
            <pc:sldMk cId="2169608765" sldId="4954"/>
            <ac:spMk id="3" creationId="{2E66B1AD-72B4-B6CF-3B85-8E1317410832}"/>
          </ac:spMkLst>
        </pc:spChg>
      </pc:sldChg>
      <pc:sldChg chg="modSp">
        <pc:chgData name="一重 喬一郎(HITOE Kyoichiro)" userId="S::kyoichiro_hitoe770@maff.go.jp::3c0f3335-f0ff-4925-9505-249da2dcfe76" providerId="AD" clId="Web-{975C2F74-8081-5526-B5A0-661E273659D8}" dt="2024-02-20T01:56:27.899" v="34" actId="20577"/>
        <pc:sldMkLst>
          <pc:docMk/>
          <pc:sldMk cId="2315947045" sldId="5033"/>
        </pc:sldMkLst>
        <pc:spChg chg="mod">
          <ac:chgData name="一重 喬一郎(HITOE Kyoichiro)" userId="S::kyoichiro_hitoe770@maff.go.jp::3c0f3335-f0ff-4925-9505-249da2dcfe76" providerId="AD" clId="Web-{975C2F74-8081-5526-B5A0-661E273659D8}" dt="2024-02-20T01:56:27.899" v="34" actId="20577"/>
          <ac:spMkLst>
            <pc:docMk/>
            <pc:sldMk cId="2315947045" sldId="5033"/>
            <ac:spMk id="10" creationId="{1792BE60-637B-56F1-B700-05E09B1FF43F}"/>
          </ac:spMkLst>
        </pc:spChg>
      </pc:sldChg>
      <pc:sldChg chg="modSp">
        <pc:chgData name="一重 喬一郎(HITOE Kyoichiro)" userId="S::kyoichiro_hitoe770@maff.go.jp::3c0f3335-f0ff-4925-9505-249da2dcfe76" providerId="AD" clId="Web-{975C2F74-8081-5526-B5A0-661E273659D8}" dt="2024-02-20T01:56:46.978" v="36" actId="20577"/>
        <pc:sldMkLst>
          <pc:docMk/>
          <pc:sldMk cId="1495352483" sldId="5035"/>
        </pc:sldMkLst>
        <pc:spChg chg="mod">
          <ac:chgData name="一重 喬一郎(HITOE Kyoichiro)" userId="S::kyoichiro_hitoe770@maff.go.jp::3c0f3335-f0ff-4925-9505-249da2dcfe76" providerId="AD" clId="Web-{975C2F74-8081-5526-B5A0-661E273659D8}" dt="2024-02-20T01:56:46.978" v="36" actId="20577"/>
          <ac:spMkLst>
            <pc:docMk/>
            <pc:sldMk cId="1495352483" sldId="5035"/>
            <ac:spMk id="43" creationId="{E2AE5E48-3328-27AA-7E7D-7C562A4EC841}"/>
          </ac:spMkLst>
        </pc:spChg>
      </pc:sldChg>
      <pc:sldChg chg="modSp">
        <pc:chgData name="一重 喬一郎(HITOE Kyoichiro)" userId="S::kyoichiro_hitoe770@maff.go.jp::3c0f3335-f0ff-4925-9505-249da2dcfe76" providerId="AD" clId="Web-{975C2F74-8081-5526-B5A0-661E273659D8}" dt="2024-02-20T01:57:20.213" v="39" actId="20577"/>
        <pc:sldMkLst>
          <pc:docMk/>
          <pc:sldMk cId="573256896" sldId="5050"/>
        </pc:sldMkLst>
        <pc:spChg chg="mod">
          <ac:chgData name="一重 喬一郎(HITOE Kyoichiro)" userId="S::kyoichiro_hitoe770@maff.go.jp::3c0f3335-f0ff-4925-9505-249da2dcfe76" providerId="AD" clId="Web-{975C2F74-8081-5526-B5A0-661E273659D8}" dt="2024-02-20T01:57:20.213" v="39" actId="20577"/>
          <ac:spMkLst>
            <pc:docMk/>
            <pc:sldMk cId="573256896" sldId="5050"/>
            <ac:spMk id="12" creationId="{BB917E63-DB01-1D13-7F7E-D7472A8E7B2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2024/3/7</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C071EC-22F7-4E0D-9751-66A82F95C669}" type="slidenum">
              <a:rPr lang="ja-JP" altLang="en-US"/>
              <a:pPr/>
              <a:t>10</a:t>
            </a:fld>
            <a:endParaRPr lang="en-US" altLang="ja-JP"/>
          </a:p>
        </p:txBody>
      </p:sp>
      <p:sp>
        <p:nvSpPr>
          <p:cNvPr id="3935234" name="Rectangle 2"/>
          <p:cNvSpPr>
            <a:spLocks noGrp="1" noRot="1" noChangeAspect="1" noChangeArrowheads="1" noTextEdit="1"/>
          </p:cNvSpPr>
          <p:nvPr>
            <p:ph type="sldImg"/>
          </p:nvPr>
        </p:nvSpPr>
        <p:spPr>
          <a:ln/>
        </p:spPr>
      </p:sp>
      <p:sp>
        <p:nvSpPr>
          <p:cNvPr id="393523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25635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7"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23.xml"/><Relationship Id="rId5" Type="http://schemas.openxmlformats.org/officeDocument/2006/relationships/image" Target="../media/image11.pn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4.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3.xml"/><Relationship Id="rId1" Type="http://schemas.openxmlformats.org/officeDocument/2006/relationships/tags" Target="../tags/tag2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3.xml"/><Relationship Id="rId1" Type="http://schemas.openxmlformats.org/officeDocument/2006/relationships/tags" Target="../tags/tag26.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3.xml"/><Relationship Id="rId1" Type="http://schemas.openxmlformats.org/officeDocument/2006/relationships/tags" Target="../tags/tag27.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3.xml"/><Relationship Id="rId1" Type="http://schemas.openxmlformats.org/officeDocument/2006/relationships/tags" Target="../tags/tag28.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3.xml"/><Relationship Id="rId1" Type="http://schemas.openxmlformats.org/officeDocument/2006/relationships/tags" Target="../tags/tag29.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3.xml"/><Relationship Id="rId1" Type="http://schemas.openxmlformats.org/officeDocument/2006/relationships/tags" Target="../tags/tag30.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3.xml"/><Relationship Id="rId1" Type="http://schemas.openxmlformats.org/officeDocument/2006/relationships/tags" Target="../tags/tag31.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3.xml"/><Relationship Id="rId1" Type="http://schemas.openxmlformats.org/officeDocument/2006/relationships/tags" Target="../tags/tag32.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3.xml"/><Relationship Id="rId1" Type="http://schemas.openxmlformats.org/officeDocument/2006/relationships/tags" Target="../tags/tag33.xml"/><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3.xml"/><Relationship Id="rId1" Type="http://schemas.openxmlformats.org/officeDocument/2006/relationships/tags" Target="../tags/tag34.xml"/><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3.xml"/><Relationship Id="rId1" Type="http://schemas.openxmlformats.org/officeDocument/2006/relationships/tags" Target="../tags/tag3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3.xml"/><Relationship Id="rId1" Type="http://schemas.openxmlformats.org/officeDocument/2006/relationships/tags" Target="../tags/tag36.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3.xml"/><Relationship Id="rId1" Type="http://schemas.openxmlformats.org/officeDocument/2006/relationships/tags" Target="../tags/tag3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3.xml"/><Relationship Id="rId1" Type="http://schemas.openxmlformats.org/officeDocument/2006/relationships/tags" Target="../tags/tag38.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3.xml"/><Relationship Id="rId1" Type="http://schemas.openxmlformats.org/officeDocument/2006/relationships/tags" Target="../tags/tag39.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3.xml"/><Relationship Id="rId1" Type="http://schemas.openxmlformats.org/officeDocument/2006/relationships/tags" Target="../tags/tag40.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7320411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7" name="図 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6496" y="432000"/>
            <a:ext cx="1872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10581552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4309703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254373981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389383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solidFill>
                  <a:schemeClr val="bg1"/>
                </a:solidFill>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7600" y="432000"/>
            <a:ext cx="1872000" cy="581488"/>
          </a:xfrm>
          <a:prstGeom prst="rect">
            <a:avLst/>
          </a:prstGeom>
        </p:spPr>
      </p:pic>
      <p:sp>
        <p:nvSpPr>
          <p:cNvPr id="6" name="日付プレースホルダー 5">
            <a:extLst>
              <a:ext uri="{FF2B5EF4-FFF2-40B4-BE49-F238E27FC236}">
                <a16:creationId xmlns:a16="http://schemas.microsoft.com/office/drawing/2014/main" id="{72F109B1-F10E-4107-A5FF-847826BE510A}"/>
              </a:ext>
            </a:extLst>
          </p:cNvPr>
          <p:cNvSpPr>
            <a:spLocks noGrp="1"/>
          </p:cNvSpPr>
          <p:nvPr>
            <p:ph type="dt" sz="half" idx="13"/>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329153851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30310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A205A9A3-5008-49F4-8A06-BC95DA2477A8}"/>
              </a:ext>
            </a:extLst>
          </p:cNvPr>
          <p:cNvSpPr>
            <a:spLocks noGrp="1"/>
          </p:cNvSpPr>
          <p:nvPr>
            <p:ph type="dt" sz="half" idx="12"/>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7934385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7720073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6" name="タイトル 1">
            <a:extLst>
              <a:ext uri="{FF2B5EF4-FFF2-40B4-BE49-F238E27FC236}">
                <a16:creationId xmlns:a16="http://schemas.microsoft.com/office/drawing/2014/main" id="{276088EF-9292-4156-B82A-AEC6FAF17735}"/>
              </a:ext>
            </a:extLst>
          </p:cNvPr>
          <p:cNvSpPr>
            <a:spLocks noGrp="1"/>
          </p:cNvSpPr>
          <p:nvPr>
            <p:ph type="title" hasCustomPrompt="1"/>
          </p:nvPr>
        </p:nvSpPr>
        <p:spPr bwMode="gray">
          <a:xfrm>
            <a:off x="417000" y="180000"/>
            <a:ext cx="9072000" cy="615600"/>
          </a:xfrm>
        </p:spPr>
        <p:txBody>
          <a:bodyPr vert="horz"/>
          <a:lstStyle>
            <a:lvl1pPr>
              <a:defRPr>
                <a:latin typeface="+mj-lt"/>
                <a:ea typeface="+mj-ea"/>
                <a:cs typeface="+mj-cs"/>
                <a:sym typeface="+mj-lt"/>
              </a:defRPr>
            </a:lvl1pPr>
          </a:lstStyle>
          <a:p>
            <a:r>
              <a:rPr lang="ja-JP" altLang="en-US" noProof="0" dirty="0"/>
              <a:t>メインタイトル</a:t>
            </a:r>
            <a:endParaRPr kumimoji="1" lang="ja-JP" altLang="en-US" dirty="0"/>
          </a:p>
        </p:txBody>
      </p:sp>
    </p:spTree>
    <p:extLst>
      <p:ext uri="{BB962C8B-B14F-4D97-AF65-F5344CB8AC3E}">
        <p14:creationId xmlns:p14="http://schemas.microsoft.com/office/powerpoint/2010/main" val="29829031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658711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6"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289402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72439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dirty="0"/>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1633268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315922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3330675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5132388"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dirty="0"/>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13" name="テキスト プレースホルダー 2"/>
          <p:cNvSpPr>
            <a:spLocks noGrp="1"/>
          </p:cNvSpPr>
          <p:nvPr>
            <p:ph type="body" sz="quarter" idx="16" hasCustomPrompt="1"/>
          </p:nvPr>
        </p:nvSpPr>
        <p:spPr bwMode="gray">
          <a:xfrm>
            <a:off x="5132388"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784938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20929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dirty="0"/>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8"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383826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7147720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7600" y="432000"/>
            <a:ext cx="1872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2023. For information, contact Deloitte Tohmatsu Group.</a:t>
            </a:r>
          </a:p>
        </p:txBody>
      </p:sp>
      <p:grpSp>
        <p:nvGrpSpPr>
          <p:cNvPr id="6" name="グループ化 5">
            <a:extLst>
              <a:ext uri="{FF2B5EF4-FFF2-40B4-BE49-F238E27FC236}">
                <a16:creationId xmlns:a16="http://schemas.microsoft.com/office/drawing/2014/main" id="{768E43BC-0429-414C-BDAF-442F6FEE1F8D}"/>
              </a:ext>
            </a:extLst>
          </p:cNvPr>
          <p:cNvGrpSpPr/>
          <p:nvPr userDrawn="1"/>
        </p:nvGrpSpPr>
        <p:grpSpPr>
          <a:xfrm>
            <a:off x="8050246" y="4451478"/>
            <a:ext cx="1440000" cy="1894801"/>
            <a:chOff x="8050246" y="4451478"/>
            <a:chExt cx="1440000" cy="1894801"/>
          </a:xfrm>
        </p:grpSpPr>
        <p:pic>
          <p:nvPicPr>
            <p:cNvPr id="4" name="図 3" descr="ロゴ, 会社名&#10;&#10;自動的に生成された説明">
              <a:extLst>
                <a:ext uri="{FF2B5EF4-FFF2-40B4-BE49-F238E27FC236}">
                  <a16:creationId xmlns:a16="http://schemas.microsoft.com/office/drawing/2014/main" id="{784D5B73-DF9C-49AC-94A2-96EF6F33C25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246" y="4451478"/>
              <a:ext cx="1440000" cy="873777"/>
            </a:xfrm>
            <a:prstGeom prst="rect">
              <a:avLst/>
            </a:prstGeom>
          </p:spPr>
        </p:pic>
        <p:pic>
          <p:nvPicPr>
            <p:cNvPr id="5" name="図 4" descr="ロゴ&#10;&#10;自動的に生成された説明">
              <a:extLst>
                <a:ext uri="{FF2B5EF4-FFF2-40B4-BE49-F238E27FC236}">
                  <a16:creationId xmlns:a16="http://schemas.microsoft.com/office/drawing/2014/main" id="{2A7BE88D-698D-4275-913C-25ED99C1873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148021" y="5473537"/>
              <a:ext cx="1244450" cy="872742"/>
            </a:xfrm>
            <a:prstGeom prst="rect">
              <a:avLst/>
            </a:prstGeom>
          </p:spPr>
        </p:pic>
      </p:grpSp>
    </p:spTree>
    <p:extLst>
      <p:ext uri="{BB962C8B-B14F-4D97-AF65-F5344CB8AC3E}">
        <p14:creationId xmlns:p14="http://schemas.microsoft.com/office/powerpoint/2010/main" val="118093057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2363584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1" name="テキスト プレースホルダー 13">
            <a:extLst>
              <a:ext uri="{FF2B5EF4-FFF2-40B4-BE49-F238E27FC236}">
                <a16:creationId xmlns:a16="http://schemas.microsoft.com/office/drawing/2014/main" id="{EC10764A-D9E5-4773-9998-E6E340EF200C}"/>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08C8D089-6B7B-4D22-A423-606FF0A072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7601" y="432000"/>
            <a:ext cx="1870453" cy="586800"/>
          </a:xfrm>
          <a:prstGeom prst="rect">
            <a:avLst/>
          </a:prstGeom>
        </p:spPr>
      </p:pic>
      <p:sp>
        <p:nvSpPr>
          <p:cNvPr id="8" name="Text Box 37">
            <a:extLst>
              <a:ext uri="{FF2B5EF4-FFF2-40B4-BE49-F238E27FC236}">
                <a16:creationId xmlns:a16="http://schemas.microsoft.com/office/drawing/2014/main" id="{8ECAF025-B44C-4744-8C34-DBC751A55D36}"/>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2023. For information, contact Deloitte Tohmatsu Group.</a:t>
            </a:r>
          </a:p>
        </p:txBody>
      </p:sp>
      <p:grpSp>
        <p:nvGrpSpPr>
          <p:cNvPr id="10" name="グループ化 9">
            <a:extLst>
              <a:ext uri="{FF2B5EF4-FFF2-40B4-BE49-F238E27FC236}">
                <a16:creationId xmlns:a16="http://schemas.microsoft.com/office/drawing/2014/main" id="{6BC01E31-FA0D-4317-BEE4-0E7AC224A8DA}"/>
              </a:ext>
            </a:extLst>
          </p:cNvPr>
          <p:cNvGrpSpPr/>
          <p:nvPr userDrawn="1"/>
        </p:nvGrpSpPr>
        <p:grpSpPr>
          <a:xfrm>
            <a:off x="8050925" y="4451478"/>
            <a:ext cx="1440000" cy="1861937"/>
            <a:chOff x="8050925" y="4451478"/>
            <a:chExt cx="1440000" cy="1861937"/>
          </a:xfrm>
        </p:grpSpPr>
        <p:pic>
          <p:nvPicPr>
            <p:cNvPr id="6" name="図 5" descr="ロゴ, 会社名&#10;&#10;自動的に生成された説明">
              <a:extLst>
                <a:ext uri="{FF2B5EF4-FFF2-40B4-BE49-F238E27FC236}">
                  <a16:creationId xmlns:a16="http://schemas.microsoft.com/office/drawing/2014/main" id="{EA662424-EC38-41B4-918D-98953BBCEA8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925" y="4451478"/>
              <a:ext cx="1440000" cy="873777"/>
            </a:xfrm>
            <a:prstGeom prst="rect">
              <a:avLst/>
            </a:prstGeom>
          </p:spPr>
        </p:pic>
        <p:pic>
          <p:nvPicPr>
            <p:cNvPr id="5" name="図 4">
              <a:extLst>
                <a:ext uri="{FF2B5EF4-FFF2-40B4-BE49-F238E27FC236}">
                  <a16:creationId xmlns:a16="http://schemas.microsoft.com/office/drawing/2014/main" id="{54E9F735-0942-4324-8416-52F209B1069A}"/>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148021" y="5473537"/>
              <a:ext cx="1229139" cy="839878"/>
            </a:xfrm>
            <a:prstGeom prst="rect">
              <a:avLst/>
            </a:prstGeom>
          </p:spPr>
        </p:pic>
      </p:grpSp>
    </p:spTree>
    <p:extLst>
      <p:ext uri="{BB962C8B-B14F-4D97-AF65-F5344CB8AC3E}">
        <p14:creationId xmlns:p14="http://schemas.microsoft.com/office/powerpoint/2010/main" val="414685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44775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bwMode="gray">
          <a:xfrm>
            <a:off x="416496" y="431005"/>
            <a:ext cx="3447786"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2023. For information, contact Deloitte Tohmatsu Group.</a:t>
            </a:r>
          </a:p>
        </p:txBody>
      </p:sp>
      <p:grpSp>
        <p:nvGrpSpPr>
          <p:cNvPr id="9" name="グループ化 8">
            <a:extLst>
              <a:ext uri="{FF2B5EF4-FFF2-40B4-BE49-F238E27FC236}">
                <a16:creationId xmlns:a16="http://schemas.microsoft.com/office/drawing/2014/main" id="{B36E57AE-29F9-4712-8987-82A80AFD3A34}"/>
              </a:ext>
            </a:extLst>
          </p:cNvPr>
          <p:cNvGrpSpPr/>
          <p:nvPr userDrawn="1"/>
        </p:nvGrpSpPr>
        <p:grpSpPr>
          <a:xfrm>
            <a:off x="8050246" y="4451478"/>
            <a:ext cx="1440000" cy="1894801"/>
            <a:chOff x="8050246" y="4451478"/>
            <a:chExt cx="1440000" cy="1894801"/>
          </a:xfrm>
        </p:grpSpPr>
        <p:pic>
          <p:nvPicPr>
            <p:cNvPr id="11" name="図 10" descr="ロゴ, 会社名&#10;&#10;自動的に生成された説明">
              <a:extLst>
                <a:ext uri="{FF2B5EF4-FFF2-40B4-BE49-F238E27FC236}">
                  <a16:creationId xmlns:a16="http://schemas.microsoft.com/office/drawing/2014/main" id="{9CECCB90-F4A1-4210-BB80-AAC8707383C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246" y="4451478"/>
              <a:ext cx="1440000" cy="873777"/>
            </a:xfrm>
            <a:prstGeom prst="rect">
              <a:avLst/>
            </a:prstGeom>
          </p:spPr>
        </p:pic>
        <p:pic>
          <p:nvPicPr>
            <p:cNvPr id="14" name="図 13" descr="ロゴ&#10;&#10;自動的に生成された説明">
              <a:extLst>
                <a:ext uri="{FF2B5EF4-FFF2-40B4-BE49-F238E27FC236}">
                  <a16:creationId xmlns:a16="http://schemas.microsoft.com/office/drawing/2014/main" id="{7B97852A-6CC9-45C0-9ED4-7C5966E19C9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148021" y="5473537"/>
              <a:ext cx="1244450" cy="872742"/>
            </a:xfrm>
            <a:prstGeom prst="rect">
              <a:avLst/>
            </a:prstGeom>
          </p:spPr>
        </p:pic>
      </p:grpSp>
    </p:spTree>
    <p:extLst>
      <p:ext uri="{BB962C8B-B14F-4D97-AF65-F5344CB8AC3E}">
        <p14:creationId xmlns:p14="http://schemas.microsoft.com/office/powerpoint/2010/main" val="348466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トーマツロゴ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49689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0" name="テキスト プレースホルダー 13">
            <a:extLst>
              <a:ext uri="{FF2B5EF4-FFF2-40B4-BE49-F238E27FC236}">
                <a16:creationId xmlns:a16="http://schemas.microsoft.com/office/drawing/2014/main" id="{98ED7F2A-D8F8-44B8-9950-656D3B6AC777}"/>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66211CF3-AF55-4BB2-ABA6-DFDFA3C5155C}"/>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tretch/>
        </p:blipFill>
        <p:spPr bwMode="gray">
          <a:xfrm>
            <a:off x="417600" y="432000"/>
            <a:ext cx="3449948" cy="586076"/>
          </a:xfrm>
          <a:prstGeom prst="rect">
            <a:avLst/>
          </a:prstGeom>
        </p:spPr>
      </p:pic>
      <p:sp>
        <p:nvSpPr>
          <p:cNvPr id="9" name="Text Box 37">
            <a:extLst>
              <a:ext uri="{FF2B5EF4-FFF2-40B4-BE49-F238E27FC236}">
                <a16:creationId xmlns:a16="http://schemas.microsoft.com/office/drawing/2014/main" id="{97296455-89ED-4F08-B776-BE18D4C8DF8F}"/>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2023. For information, contact Deloitte Tohmatsu Group.</a:t>
            </a:r>
          </a:p>
        </p:txBody>
      </p:sp>
      <p:grpSp>
        <p:nvGrpSpPr>
          <p:cNvPr id="12" name="グループ化 11">
            <a:extLst>
              <a:ext uri="{FF2B5EF4-FFF2-40B4-BE49-F238E27FC236}">
                <a16:creationId xmlns:a16="http://schemas.microsoft.com/office/drawing/2014/main" id="{D7282F61-E2C8-4F11-8BDA-2196A084EFB0}"/>
              </a:ext>
            </a:extLst>
          </p:cNvPr>
          <p:cNvGrpSpPr/>
          <p:nvPr userDrawn="1"/>
        </p:nvGrpSpPr>
        <p:grpSpPr>
          <a:xfrm>
            <a:off x="8050925" y="4451478"/>
            <a:ext cx="1440000" cy="1861937"/>
            <a:chOff x="8050925" y="4451478"/>
            <a:chExt cx="1440000" cy="1861937"/>
          </a:xfrm>
        </p:grpSpPr>
        <p:pic>
          <p:nvPicPr>
            <p:cNvPr id="15" name="図 14" descr="ロゴ, 会社名&#10;&#10;自動的に生成された説明">
              <a:extLst>
                <a:ext uri="{FF2B5EF4-FFF2-40B4-BE49-F238E27FC236}">
                  <a16:creationId xmlns:a16="http://schemas.microsoft.com/office/drawing/2014/main" id="{6EA7DDA3-D213-4851-A8D2-17E7E3D76D9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925" y="4451478"/>
              <a:ext cx="1440000" cy="873777"/>
            </a:xfrm>
            <a:prstGeom prst="rect">
              <a:avLst/>
            </a:prstGeom>
          </p:spPr>
        </p:pic>
        <p:pic>
          <p:nvPicPr>
            <p:cNvPr id="16" name="図 15">
              <a:extLst>
                <a:ext uri="{FF2B5EF4-FFF2-40B4-BE49-F238E27FC236}">
                  <a16:creationId xmlns:a16="http://schemas.microsoft.com/office/drawing/2014/main" id="{877E095A-DB76-42C9-A055-084103BA967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148021" y="5473537"/>
              <a:ext cx="1229139" cy="839878"/>
            </a:xfrm>
            <a:prstGeom prst="rect">
              <a:avLst/>
            </a:prstGeom>
          </p:spPr>
        </p:pic>
      </p:grpSp>
    </p:spTree>
    <p:extLst>
      <p:ext uri="{BB962C8B-B14F-4D97-AF65-F5344CB8AC3E}">
        <p14:creationId xmlns:p14="http://schemas.microsoft.com/office/powerpoint/2010/main" val="3087478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基本版②）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3701066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dirty="0"/>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418075" y="846000"/>
            <a:ext cx="9072000" cy="648000"/>
          </a:xfrm>
          <a:prstGeom prst="rect">
            <a:avLst/>
          </a:prstGeom>
        </p:spPr>
        <p:txBody>
          <a:bodyPr lIns="0" tIns="0" rIns="0" bIns="0">
            <a:noAutofit/>
          </a:bodyPr>
          <a:lstStyle>
            <a:lvl1pPr marL="0" indent="0">
              <a:spcBef>
                <a:spcPts val="0"/>
              </a:spcBef>
              <a:defRPr sz="1800" baseline="0">
                <a:solidFill>
                  <a:schemeClr val="tx1"/>
                </a:solidFill>
                <a:latin typeface="+mn-lt"/>
                <a:ea typeface="+mn-ea"/>
                <a:cs typeface="+mn-cs"/>
                <a:sym typeface="+mn-lt"/>
              </a:defRPr>
            </a:lvl1pPr>
          </a:lstStyle>
          <a:p>
            <a:pPr lvl="0"/>
            <a:r>
              <a:rPr kumimoji="1" lang="ja-JP" altLang="en-US" dirty="0"/>
              <a:t>キーメッセージ（オプション）</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417000" y="180000"/>
            <a:ext cx="9072000" cy="615600"/>
          </a:xfrm>
        </p:spPr>
        <p:txBody>
          <a:bodyPr vert="horz"/>
          <a:lstStyle>
            <a:lvl1pPr>
              <a:defRPr>
                <a:latin typeface="+mj-lt"/>
                <a:ea typeface="+mj-ea"/>
                <a:cs typeface="+mj-cs"/>
                <a:sym typeface="+mj-lt"/>
              </a:defRPr>
            </a:lvl1pPr>
          </a:lstStyle>
          <a:p>
            <a:r>
              <a:rPr lang="en-US" altLang="ja-JP" noProof="0" dirty="0"/>
              <a:t>Header</a:t>
            </a:r>
            <a:r>
              <a:rPr lang="ja-JP" altLang="en-US" noProof="0" dirty="0"/>
              <a:t>（入力が必要）</a:t>
            </a:r>
            <a:endParaRPr kumimoji="1" lang="ja-JP" altLang="en-US" dirty="0"/>
          </a:p>
        </p:txBody>
      </p:sp>
    </p:spTree>
    <p:extLst>
      <p:ext uri="{BB962C8B-B14F-4D97-AF65-F5344CB8AC3E}">
        <p14:creationId xmlns:p14="http://schemas.microsoft.com/office/powerpoint/2010/main" val="2796521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基本版②）小見出しあ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705398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dirty="0"/>
          </a:p>
        </p:txBody>
      </p:sp>
      <p:sp>
        <p:nvSpPr>
          <p:cNvPr id="8" name="フッター プレースホルダ 7"/>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3"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ja-JP" altLang="en-US" dirty="0"/>
              <a:t>小見出し（オプション）</a:t>
            </a:r>
          </a:p>
        </p:txBody>
      </p:sp>
      <p:sp>
        <p:nvSpPr>
          <p:cNvPr id="10" name="テキスト プレースホルダ 5">
            <a:extLst>
              <a:ext uri="{FF2B5EF4-FFF2-40B4-BE49-F238E27FC236}">
                <a16:creationId xmlns:a16="http://schemas.microsoft.com/office/drawing/2014/main" id="{3CDF7E22-4EA5-4758-818B-B0889CFD735F}"/>
              </a:ext>
            </a:extLst>
          </p:cNvPr>
          <p:cNvSpPr>
            <a:spLocks noGrp="1"/>
          </p:cNvSpPr>
          <p:nvPr>
            <p:ph type="body" sz="quarter" idx="14" hasCustomPrompt="1"/>
          </p:nvPr>
        </p:nvSpPr>
        <p:spPr bwMode="gray">
          <a:xfrm>
            <a:off x="418075" y="846000"/>
            <a:ext cx="9072000" cy="648000"/>
          </a:xfrm>
          <a:prstGeom prst="rect">
            <a:avLst/>
          </a:prstGeom>
        </p:spPr>
        <p:txBody>
          <a:bodyPr lIns="0" tIns="0" rIns="0" bIns="0">
            <a:noAutofit/>
          </a:bodyPr>
          <a:lstStyle>
            <a:lvl1pPr marL="0" indent="0">
              <a:spcBef>
                <a:spcPts val="0"/>
              </a:spcBef>
              <a:defRPr sz="1800" baseline="0">
                <a:solidFill>
                  <a:schemeClr val="tx1"/>
                </a:solidFill>
                <a:latin typeface="+mn-lt"/>
                <a:ea typeface="+mn-ea"/>
                <a:cs typeface="+mn-cs"/>
                <a:sym typeface="+mn-lt"/>
              </a:defRPr>
            </a:lvl1pPr>
          </a:lstStyle>
          <a:p>
            <a:pPr lvl="0"/>
            <a:r>
              <a:rPr kumimoji="1" lang="ja-JP" altLang="en-US" dirty="0"/>
              <a:t>キーメッセージ（オプション）</a:t>
            </a:r>
          </a:p>
        </p:txBody>
      </p:sp>
      <p:sp>
        <p:nvSpPr>
          <p:cNvPr id="13" name="タイトル 1">
            <a:extLst>
              <a:ext uri="{FF2B5EF4-FFF2-40B4-BE49-F238E27FC236}">
                <a16:creationId xmlns:a16="http://schemas.microsoft.com/office/drawing/2014/main" id="{721E9B9F-76D5-4906-A954-EB10F1C3E728}"/>
              </a:ext>
            </a:extLst>
          </p:cNvPr>
          <p:cNvSpPr>
            <a:spLocks noGrp="1"/>
          </p:cNvSpPr>
          <p:nvPr>
            <p:ph type="title" hasCustomPrompt="1"/>
          </p:nvPr>
        </p:nvSpPr>
        <p:spPr bwMode="gray">
          <a:xfrm>
            <a:off x="417000" y="180000"/>
            <a:ext cx="9072000" cy="615600"/>
          </a:xfrm>
        </p:spPr>
        <p:txBody>
          <a:bodyPr vert="horz"/>
          <a:lstStyle>
            <a:lvl1pPr>
              <a:defRPr>
                <a:latin typeface="+mj-lt"/>
                <a:ea typeface="+mj-ea"/>
                <a:cs typeface="+mj-cs"/>
                <a:sym typeface="+mj-lt"/>
              </a:defRPr>
            </a:lvl1pPr>
          </a:lstStyle>
          <a:p>
            <a:r>
              <a:rPr lang="en-US" altLang="ja-JP" noProof="0" dirty="0"/>
              <a:t>Header</a:t>
            </a:r>
            <a:r>
              <a:rPr lang="ja-JP" altLang="en-US" noProof="0" dirty="0"/>
              <a:t>（入力が必要）</a:t>
            </a:r>
            <a:endParaRPr kumimoji="1" lang="ja-JP" altLang="en-US" dirty="0"/>
          </a:p>
        </p:txBody>
      </p:sp>
    </p:spTree>
    <p:extLst>
      <p:ext uri="{BB962C8B-B14F-4D97-AF65-F5344CB8AC3E}">
        <p14:creationId xmlns:p14="http://schemas.microsoft.com/office/powerpoint/2010/main" val="3227458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72439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dirty="0"/>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4051786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315922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4098528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7" name="図 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6496" y="432000"/>
            <a:ext cx="1872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333215478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8386394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276096918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4215721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solidFill>
                  <a:schemeClr val="bg1"/>
                </a:solidFill>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7600" y="432000"/>
            <a:ext cx="1872000" cy="581488"/>
          </a:xfrm>
          <a:prstGeom prst="rect">
            <a:avLst/>
          </a:prstGeom>
        </p:spPr>
      </p:pic>
      <p:sp>
        <p:nvSpPr>
          <p:cNvPr id="6" name="日付プレースホルダー 5">
            <a:extLst>
              <a:ext uri="{FF2B5EF4-FFF2-40B4-BE49-F238E27FC236}">
                <a16:creationId xmlns:a16="http://schemas.microsoft.com/office/drawing/2014/main" id="{72F109B1-F10E-4107-A5FF-847826BE510A}"/>
              </a:ext>
            </a:extLst>
          </p:cNvPr>
          <p:cNvSpPr>
            <a:spLocks noGrp="1"/>
          </p:cNvSpPr>
          <p:nvPr>
            <p:ph type="dt" sz="half" idx="13"/>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194751962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74857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dirty="0"/>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A205A9A3-5008-49F4-8A06-BC95DA2477A8}"/>
              </a:ext>
            </a:extLst>
          </p:cNvPr>
          <p:cNvSpPr>
            <a:spLocks noGrp="1"/>
          </p:cNvSpPr>
          <p:nvPr>
            <p:ph type="dt" sz="half" idx="12"/>
          </p:nvPr>
        </p:nvSpPr>
        <p:spPr bwMode="gray"/>
        <p:txBody>
          <a:bodyPr/>
          <a:lstStyle>
            <a:lvl1pPr>
              <a:defRPr>
                <a:cs typeface="+mn-cs"/>
              </a:defRPr>
            </a:lvl1pPr>
          </a:lstStyle>
          <a:p>
            <a:pPr algn="ctr"/>
            <a:endParaRPr lang="en-US" dirty="0"/>
          </a:p>
        </p:txBody>
      </p:sp>
    </p:spTree>
    <p:extLst>
      <p:ext uri="{BB962C8B-B14F-4D97-AF65-F5344CB8AC3E}">
        <p14:creationId xmlns:p14="http://schemas.microsoft.com/office/powerpoint/2010/main" val="91077750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983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endParaRPr kumimoji="1" lang="ja-JP" altLang="en-US" dirty="0"/>
          </a:p>
        </p:txBody>
      </p:sp>
    </p:spTree>
    <p:extLst>
      <p:ext uri="{BB962C8B-B14F-4D97-AF65-F5344CB8AC3E}">
        <p14:creationId xmlns:p14="http://schemas.microsoft.com/office/powerpoint/2010/main" val="191700313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4047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6"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4428942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dirty="0"/>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31410741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42494595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96902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7000" y="180000"/>
            <a:ext cx="9072000" cy="360000"/>
          </a:xfrm>
          <a:prstGeom prst="rect">
            <a:avLst/>
          </a:prstGeom>
        </p:spPr>
        <p:txBody>
          <a:bodyPr wrap="none" anchor="t" anchorCtr="0">
            <a:noAutofit/>
          </a:bodyPr>
          <a:lstStyle>
            <a:lvl1pPr>
              <a:lnSpc>
                <a:spcPct val="100000"/>
              </a:lnSpc>
              <a:spcBef>
                <a:spcPts val="0"/>
              </a:spcBef>
              <a:defRPr sz="2100" b="1" baseline="0">
                <a:solidFill>
                  <a:schemeClr val="tx1"/>
                </a:solidFill>
                <a:latin typeface="+mj-lt"/>
                <a:ea typeface="+mj-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a:xfrm>
            <a:off x="416496" y="684000"/>
            <a:ext cx="9072000" cy="615600"/>
          </a:xfrm>
        </p:spPr>
        <p:txBody>
          <a:bodyPr vert="horz" anchor="t"/>
          <a:lstStyle>
            <a:lvl1pPr>
              <a:defRPr sz="1800" b="0" baseline="0">
                <a:latin typeface="+mn-lt"/>
                <a:ea typeface="+mn-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4300052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893921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vl5pPr>
              <a:defRPr sz="12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dirty="0"/>
          </a:p>
        </p:txBody>
      </p:sp>
      <p:sp>
        <p:nvSpPr>
          <p:cNvPr id="8" name="フッター プレースホルダ 7"/>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3" name="テキスト プレースホルダー 2"/>
          <p:cNvSpPr>
            <a:spLocks noGrp="1"/>
          </p:cNvSpPr>
          <p:nvPr>
            <p:ph type="body" sz="quarter" idx="12"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7545961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32190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5132388"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dirty="0"/>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13" name="テキスト プレースホルダー 2"/>
          <p:cNvSpPr>
            <a:spLocks noGrp="1"/>
          </p:cNvSpPr>
          <p:nvPr>
            <p:ph type="body" sz="quarter" idx="16" hasCustomPrompt="1"/>
          </p:nvPr>
        </p:nvSpPr>
        <p:spPr bwMode="gray">
          <a:xfrm>
            <a:off x="5132388"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8818221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378105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dirty="0"/>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8"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9930172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9698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7600" y="432000"/>
            <a:ext cx="1872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2023. For information, contact Deloitte Tohmatsu Group.</a:t>
            </a:r>
          </a:p>
        </p:txBody>
      </p:sp>
      <p:pic>
        <p:nvPicPr>
          <p:cNvPr id="4" name="図 3" descr="ロゴ, 会社名&#10;&#10;自動的に生成された説明">
            <a:extLst>
              <a:ext uri="{FF2B5EF4-FFF2-40B4-BE49-F238E27FC236}">
                <a16:creationId xmlns:a16="http://schemas.microsoft.com/office/drawing/2014/main" id="{784D5B73-DF9C-49AC-94A2-96EF6F33C25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925" y="5472502"/>
            <a:ext cx="1440000" cy="873777"/>
          </a:xfrm>
          <a:prstGeom prst="rect">
            <a:avLst/>
          </a:prstGeom>
        </p:spPr>
      </p:pic>
    </p:spTree>
    <p:extLst>
      <p:ext uri="{BB962C8B-B14F-4D97-AF65-F5344CB8AC3E}">
        <p14:creationId xmlns:p14="http://schemas.microsoft.com/office/powerpoint/2010/main" val="4128209537"/>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4423403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1" name="テキスト プレースホルダー 13">
            <a:extLst>
              <a:ext uri="{FF2B5EF4-FFF2-40B4-BE49-F238E27FC236}">
                <a16:creationId xmlns:a16="http://schemas.microsoft.com/office/drawing/2014/main" id="{EC10764A-D9E5-4773-9998-E6E340EF200C}"/>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08C8D089-6B7B-4D22-A423-606FF0A072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417601" y="432000"/>
            <a:ext cx="1870453" cy="586800"/>
          </a:xfrm>
          <a:prstGeom prst="rect">
            <a:avLst/>
          </a:prstGeom>
        </p:spPr>
      </p:pic>
      <p:sp>
        <p:nvSpPr>
          <p:cNvPr id="8" name="Text Box 37">
            <a:extLst>
              <a:ext uri="{FF2B5EF4-FFF2-40B4-BE49-F238E27FC236}">
                <a16:creationId xmlns:a16="http://schemas.microsoft.com/office/drawing/2014/main" id="{8ECAF025-B44C-4744-8C34-DBC751A55D36}"/>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2023. For information, contact Deloitte Tohmatsu Group.</a:t>
            </a:r>
          </a:p>
        </p:txBody>
      </p:sp>
      <p:pic>
        <p:nvPicPr>
          <p:cNvPr id="6" name="図 5" descr="ロゴ, 会社名&#10;&#10;自動的に生成された説明">
            <a:extLst>
              <a:ext uri="{FF2B5EF4-FFF2-40B4-BE49-F238E27FC236}">
                <a16:creationId xmlns:a16="http://schemas.microsoft.com/office/drawing/2014/main" id="{EA662424-EC38-41B4-918D-98953BBCEA8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925" y="5472497"/>
            <a:ext cx="1440000" cy="873777"/>
          </a:xfrm>
          <a:prstGeom prst="rect">
            <a:avLst/>
          </a:prstGeom>
        </p:spPr>
      </p:pic>
    </p:spTree>
    <p:extLst>
      <p:ext uri="{BB962C8B-B14F-4D97-AF65-F5344CB8AC3E}">
        <p14:creationId xmlns:p14="http://schemas.microsoft.com/office/powerpoint/2010/main" val="25341126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441586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bwMode="gray">
          <a:xfrm>
            <a:off x="416496" y="431005"/>
            <a:ext cx="3447786"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2023. For information, contact Deloitte Tohmatsu Group.</a:t>
            </a:r>
          </a:p>
        </p:txBody>
      </p:sp>
      <p:pic>
        <p:nvPicPr>
          <p:cNvPr id="12" name="図 11" descr="ロゴ, 会社名&#10;&#10;自動的に生成された説明">
            <a:extLst>
              <a:ext uri="{FF2B5EF4-FFF2-40B4-BE49-F238E27FC236}">
                <a16:creationId xmlns:a16="http://schemas.microsoft.com/office/drawing/2014/main" id="{4770B572-0E41-4F38-9C69-20D76FA470A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925" y="5472502"/>
            <a:ext cx="1440000" cy="873777"/>
          </a:xfrm>
          <a:prstGeom prst="rect">
            <a:avLst/>
          </a:prstGeom>
        </p:spPr>
      </p:pic>
    </p:spTree>
    <p:extLst>
      <p:ext uri="{BB962C8B-B14F-4D97-AF65-F5344CB8AC3E}">
        <p14:creationId xmlns:p14="http://schemas.microsoft.com/office/powerpoint/2010/main" val="25805580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トーマツロゴ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769900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0" name="テキスト プレースホルダー 13">
            <a:extLst>
              <a:ext uri="{FF2B5EF4-FFF2-40B4-BE49-F238E27FC236}">
                <a16:creationId xmlns:a16="http://schemas.microsoft.com/office/drawing/2014/main" id="{98ED7F2A-D8F8-44B8-9950-656D3B6AC777}"/>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66211CF3-AF55-4BB2-ABA6-DFDFA3C5155C}"/>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tretch/>
        </p:blipFill>
        <p:spPr bwMode="gray">
          <a:xfrm>
            <a:off x="417600" y="432000"/>
            <a:ext cx="3449948" cy="586076"/>
          </a:xfrm>
          <a:prstGeom prst="rect">
            <a:avLst/>
          </a:prstGeom>
        </p:spPr>
      </p:pic>
      <p:sp>
        <p:nvSpPr>
          <p:cNvPr id="9" name="Text Box 37">
            <a:extLst>
              <a:ext uri="{FF2B5EF4-FFF2-40B4-BE49-F238E27FC236}">
                <a16:creationId xmlns:a16="http://schemas.microsoft.com/office/drawing/2014/main" id="{97296455-89ED-4F08-B776-BE18D4C8DF8F}"/>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2023. For information, contact Deloitte Tohmatsu Group.</a:t>
            </a:r>
          </a:p>
        </p:txBody>
      </p:sp>
      <p:pic>
        <p:nvPicPr>
          <p:cNvPr id="12" name="図 11" descr="ロゴ, 会社名&#10;&#10;自動的に生成された説明">
            <a:extLst>
              <a:ext uri="{FF2B5EF4-FFF2-40B4-BE49-F238E27FC236}">
                <a16:creationId xmlns:a16="http://schemas.microsoft.com/office/drawing/2014/main" id="{D2BBA463-2249-4A4A-80B9-2AD35481962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gray">
          <a:xfrm>
            <a:off x="8050925" y="5472497"/>
            <a:ext cx="1440000" cy="873777"/>
          </a:xfrm>
          <a:prstGeom prst="rect">
            <a:avLst/>
          </a:prstGeom>
        </p:spPr>
      </p:pic>
    </p:spTree>
    <p:extLst>
      <p:ext uri="{BB962C8B-B14F-4D97-AF65-F5344CB8AC3E}">
        <p14:creationId xmlns:p14="http://schemas.microsoft.com/office/powerpoint/2010/main" val="1898372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基本版） 中表紙_Proposal">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644449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n-lt"/>
                <a:ea typeface="+mn-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25565544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基本版） コンテンツ全面_レベル_Proposal">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8013966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endParaRPr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8"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400"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320868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7.xml"/><Relationship Id="rId7" Type="http://schemas.openxmlformats.org/officeDocument/2006/relationships/oleObject" Target="../embeddings/oleObject16.bin"/><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ags" Target="../tags/tag17.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oleObject" Target="../embeddings/oleObject21.bin"/><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ags" Target="../tags/tag2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6"/>
            </p:custDataLst>
            <p:extLst>
              <p:ext uri="{D42A27DB-BD31-4B8C-83A1-F6EECF244321}">
                <p14:modId xmlns:p14="http://schemas.microsoft.com/office/powerpoint/2010/main" val="10528803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7" imgW="563" imgH="564" progId="TCLayout.ActiveDocument.1">
                  <p:embed/>
                </p:oleObj>
              </mc:Choice>
              <mc:Fallback>
                <p:oleObj name="think-cell スライド" r:id="rId17" imgW="563" imgH="564" progId="TCLayout.ActiveDocument.1">
                  <p:embed/>
                  <p:pic>
                    <p:nvPicPr>
                      <p:cNvPr id="4" name="オブジェクト 3" hidden="1"/>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8" name="フッター プレースホルダ 8"/>
          <p:cNvSpPr>
            <a:spLocks noGrp="1"/>
          </p:cNvSpPr>
          <p:nvPr>
            <p:ph type="ftr" sz="quarter" idx="3"/>
          </p:nvPr>
        </p:nvSpPr>
        <p:spPr bwMode="gray">
          <a:xfrm>
            <a:off x="705600" y="6588000"/>
            <a:ext cx="3240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ja-JP" altLang="en-US" dirty="0"/>
              <a:t>林業イノベーション創出に向けた地域のエコシステム形成チェックリスト（令和５年度林業イノベーションハブ構築事業）</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5" r:id="rId1"/>
    <p:sldLayoutId id="2147483944" r:id="rId2"/>
    <p:sldLayoutId id="2147483951" r:id="rId3"/>
    <p:sldLayoutId id="2147483952" r:id="rId4"/>
    <p:sldLayoutId id="2147483911" r:id="rId5"/>
    <p:sldLayoutId id="2147483912" r:id="rId6"/>
    <p:sldLayoutId id="2147483934" r:id="rId7"/>
    <p:sldLayoutId id="2147483936" r:id="rId8"/>
    <p:sldLayoutId id="2147483938" r:id="rId9"/>
    <p:sldLayoutId id="2147483939" r:id="rId10"/>
    <p:sldLayoutId id="2147483954" r:id="rId11"/>
    <p:sldLayoutId id="2147483955" r:id="rId12"/>
    <p:sldLayoutId id="2147483956" r:id="rId13"/>
    <p:sldLayoutId id="2147483957" r:id="rId14"/>
  </p:sldLayoutIdLst>
  <p:hf hdr="0" dt="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9" orient="horz" pos="3974">
          <p15:clr>
            <a:srgbClr val="A4A3A4"/>
          </p15:clr>
        </p15:guide>
        <p15:guide id="10" orient="horz" pos="4156">
          <p15:clr>
            <a:srgbClr val="A4A3A4"/>
          </p15:clr>
        </p15:guide>
        <p15:guide id="11" orient="horz" pos="4269">
          <p15:clr>
            <a:srgbClr val="A4A3A4"/>
          </p15:clr>
        </p15:guide>
        <p15:guide id="12" orient="horz" pos="935" userDrawn="1">
          <p15:clr>
            <a:srgbClr val="A4A3A4"/>
          </p15:clr>
        </p15:guide>
        <p15:guide id="14" orient="horz" pos="640" userDrawn="1">
          <p15:clr>
            <a:srgbClr val="A4A3A4"/>
          </p15:clr>
        </p15:guide>
        <p15:guide id="15" orient="horz" pos="96" userDrawn="1">
          <p15:clr>
            <a:srgbClr val="A4A3A4"/>
          </p15:clr>
        </p15:guide>
        <p15:guide id="17" orient="horz" pos="50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6"/>
            </p:custDataLst>
            <p:extLst>
              <p:ext uri="{D42A27DB-BD31-4B8C-83A1-F6EECF244321}">
                <p14:modId xmlns:p14="http://schemas.microsoft.com/office/powerpoint/2010/main" val="13670642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7" imgW="563" imgH="564" progId="TCLayout.ActiveDocument.1">
                  <p:embed/>
                </p:oleObj>
              </mc:Choice>
              <mc:Fallback>
                <p:oleObj name="think-cell スライド" r:id="rId7" imgW="563" imgH="564" progId="TCLayout.ActiveDocument.1">
                  <p:embed/>
                  <p:pic>
                    <p:nvPicPr>
                      <p:cNvPr id="4" name="オブジェクト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en-US" altLang="ja-JP" noProof="0" dirty="0"/>
              <a:t>Header</a:t>
            </a:r>
            <a:r>
              <a:rPr lang="ja-JP" altLang="en-US" noProof="0" dirty="0"/>
              <a:t>（入力が必要）</a:t>
            </a:r>
            <a:endParaRPr lang="en-US" noProof="0" dirty="0"/>
          </a:p>
        </p:txBody>
      </p:sp>
      <p:sp>
        <p:nvSpPr>
          <p:cNvPr id="8" name="フッター プレースホルダ 8"/>
          <p:cNvSpPr>
            <a:spLocks noGrp="1"/>
          </p:cNvSpPr>
          <p:nvPr>
            <p:ph type="ftr" sz="quarter" idx="3"/>
          </p:nvPr>
        </p:nvSpPr>
        <p:spPr bwMode="gray">
          <a:xfrm>
            <a:off x="705600" y="6588000"/>
            <a:ext cx="3240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ja-JP" altLang="en-US" dirty="0"/>
              <a:t>林業イノベーション創出に向けた地域のエコシステム形成チェックリスト（令和５年度林業イノベーションハブ構築事業）</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p>
          <a:p>
            <a:pPr lvl="2"/>
            <a:r>
              <a:rPr kumimoji="1" lang="ja-JP" altLang="en-US" dirty="0"/>
              <a:t>第 </a:t>
            </a:r>
            <a:r>
              <a:rPr kumimoji="1" lang="en-US" altLang="ja-JP" dirty="0"/>
              <a:t>2 </a:t>
            </a:r>
            <a:r>
              <a:rPr kumimoji="1" lang="ja-JP" altLang="en-US" dirty="0"/>
              <a:t>レベル</a:t>
            </a:r>
          </a:p>
          <a:p>
            <a:pPr lvl="3"/>
            <a:r>
              <a:rPr kumimoji="1" lang="ja-JP" altLang="en-US" dirty="0"/>
              <a:t>第 </a:t>
            </a:r>
            <a:r>
              <a:rPr kumimoji="1" lang="en-US" altLang="ja-JP" dirty="0"/>
              <a:t>3 </a:t>
            </a:r>
            <a:r>
              <a:rPr kumimoji="1" lang="ja-JP" altLang="en-US" dirty="0"/>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48" r:id="rId1"/>
    <p:sldLayoutId id="2147483941" r:id="rId2"/>
    <p:sldLayoutId id="2147483978" r:id="rId3"/>
    <p:sldLayoutId id="2147483979" r:id="rId4"/>
  </p:sldLayoutIdLst>
  <p:hf hdr="0" dt="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userDrawn="1">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userDrawn="1">
          <p15:clr>
            <a:srgbClr val="A4A3A4"/>
          </p15:clr>
        </p15:guide>
        <p15:guide id="10" orient="horz" pos="3974">
          <p15:clr>
            <a:srgbClr val="A4A3A4"/>
          </p15:clr>
        </p15:guide>
        <p15:guide id="11" orient="horz" pos="4156">
          <p15:clr>
            <a:srgbClr val="A4A3A4"/>
          </p15:clr>
        </p15:guide>
        <p15:guide id="12" orient="horz" pos="4269">
          <p15:clr>
            <a:srgbClr val="A4A3A4"/>
          </p15:clr>
        </p15:guide>
        <p15:guide id="13" orient="horz" pos="527" userDrawn="1">
          <p15:clr>
            <a:srgbClr val="A4A3A4"/>
          </p15:clr>
        </p15:guide>
        <p15:guide id="14" orient="horz" pos="935" userDrawn="1">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20"/>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1" imgW="563" imgH="564" progId="TCLayout.ActiveDocument.1">
                  <p:embed/>
                </p:oleObj>
              </mc:Choice>
              <mc:Fallback>
                <p:oleObj name="think-cell スライド" r:id="rId21" imgW="563" imgH="564" progId="TCLayout.ActiveDocument.1">
                  <p:embed/>
                  <p:pic>
                    <p:nvPicPr>
                      <p:cNvPr id="4" name="オブジェクト 3" hidden="1"/>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8" name="フッター プレースホルダ 8"/>
          <p:cNvSpPr>
            <a:spLocks noGrp="1"/>
          </p:cNvSpPr>
          <p:nvPr>
            <p:ph type="ftr" sz="quarter" idx="3"/>
          </p:nvPr>
        </p:nvSpPr>
        <p:spPr bwMode="gray">
          <a:xfrm>
            <a:off x="705600" y="6588000"/>
            <a:ext cx="3240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ja-JP" altLang="en-US"/>
              <a:t>林業イノベーション創出に向けた地域のエコシステム形成チェックリスト（令和５年度林業イノベーションハブ構築事業）</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endParaRPr lang="en-US" dirty="0"/>
          </a:p>
        </p:txBody>
      </p:sp>
    </p:spTree>
    <p:extLst>
      <p:ext uri="{BB962C8B-B14F-4D97-AF65-F5344CB8AC3E}">
        <p14:creationId xmlns:p14="http://schemas.microsoft.com/office/powerpoint/2010/main" val="98485085"/>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5" r:id="rId17"/>
    <p:sldLayoutId id="2147483977" r:id="rId18"/>
  </p:sldLayoutIdLst>
  <p:hf hdr="0" dt="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8.xml"/><Relationship Id="rId1" Type="http://schemas.openxmlformats.org/officeDocument/2006/relationships/tags" Target="../tags/tag42.xml"/><Relationship Id="rId4" Type="http://schemas.openxmlformats.org/officeDocument/2006/relationships/image" Target="../media/image14.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8.xml"/><Relationship Id="rId1" Type="http://schemas.openxmlformats.org/officeDocument/2006/relationships/tags" Target="../tags/tag43.xml"/><Relationship Id="rId5" Type="http://schemas.openxmlformats.org/officeDocument/2006/relationships/image" Target="../media/image15.png"/><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8.xml"/><Relationship Id="rId1" Type="http://schemas.openxmlformats.org/officeDocument/2006/relationships/tags" Target="../tags/tag44.xml"/><Relationship Id="rId5" Type="http://schemas.openxmlformats.org/officeDocument/2006/relationships/image" Target="../media/image16.emf"/><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18.xml"/><Relationship Id="rId1" Type="http://schemas.openxmlformats.org/officeDocument/2006/relationships/tags" Target="../tags/tag45.xml"/><Relationship Id="rId5" Type="http://schemas.openxmlformats.org/officeDocument/2006/relationships/image" Target="../media/image17.emf"/><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18.xml"/><Relationship Id="rId1" Type="http://schemas.openxmlformats.org/officeDocument/2006/relationships/tags" Target="../tags/tag46.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1.emf"/><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oleObject" Target="../embeddings/oleObject46.bin"/><Relationship Id="rId5" Type="http://schemas.openxmlformats.org/officeDocument/2006/relationships/notesSlide" Target="../notesSlides/notesSlide1.xml"/><Relationship Id="rId4"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18.xml"/><Relationship Id="rId1" Type="http://schemas.openxmlformats.org/officeDocument/2006/relationships/tags" Target="../tags/tag50.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18.xml"/><Relationship Id="rId1" Type="http://schemas.openxmlformats.org/officeDocument/2006/relationships/tags" Target="../tags/tag51.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18.xml"/><Relationship Id="rId1" Type="http://schemas.openxmlformats.org/officeDocument/2006/relationships/tags" Target="../tags/tag52.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18.xml"/><Relationship Id="rId1" Type="http://schemas.openxmlformats.org/officeDocument/2006/relationships/tags" Target="../tags/tag53.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18.xml"/><Relationship Id="rId1" Type="http://schemas.openxmlformats.org/officeDocument/2006/relationships/tags" Target="../tags/tag54.x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18.xml"/><Relationship Id="rId1" Type="http://schemas.openxmlformats.org/officeDocument/2006/relationships/tags" Target="../tags/tag55.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18.xml"/><Relationship Id="rId1" Type="http://schemas.openxmlformats.org/officeDocument/2006/relationships/tags" Target="../tags/tag56.x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18.xml"/><Relationship Id="rId1" Type="http://schemas.openxmlformats.org/officeDocument/2006/relationships/tags" Target="../tags/tag57.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8.xml"/><Relationship Id="rId1" Type="http://schemas.openxmlformats.org/officeDocument/2006/relationships/tags" Target="../tags/tag58.xml"/><Relationship Id="rId4"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B06A04C1-1164-486C-8F05-A8B2E47DCAC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B06A04C1-1164-486C-8F05-A8B2E47DCAC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テキスト プレースホルダー 4">
            <a:extLst>
              <a:ext uri="{FF2B5EF4-FFF2-40B4-BE49-F238E27FC236}">
                <a16:creationId xmlns:a16="http://schemas.microsoft.com/office/drawing/2014/main" id="{E49C4E0B-AC05-4C85-ADCB-1EC5F38C6149}"/>
              </a:ext>
            </a:extLst>
          </p:cNvPr>
          <p:cNvSpPr>
            <a:spLocks noGrp="1"/>
          </p:cNvSpPr>
          <p:nvPr>
            <p:ph type="body" sz="quarter" idx="10"/>
          </p:nvPr>
        </p:nvSpPr>
        <p:spPr>
          <a:xfrm>
            <a:off x="1029598" y="2232000"/>
            <a:ext cx="8515975" cy="432000"/>
          </a:xfrm>
        </p:spPr>
        <p:txBody>
          <a:bodyPr/>
          <a:lstStyle/>
          <a:p>
            <a:r>
              <a:rPr lang="ja-JP" altLang="en-US" dirty="0"/>
              <a:t>林業イノベーション創出に向けた</a:t>
            </a:r>
            <a:endParaRPr lang="en-US" altLang="ja-JP" dirty="0"/>
          </a:p>
          <a:p>
            <a:r>
              <a:rPr lang="ja-JP" altLang="en-US" dirty="0"/>
              <a:t>地域のエコシステム形成チェックリスト</a:t>
            </a:r>
            <a:endParaRPr lang="en-US" altLang="ja-JP" dirty="0"/>
          </a:p>
        </p:txBody>
      </p:sp>
      <p:sp>
        <p:nvSpPr>
          <p:cNvPr id="2" name="スライド番号プレースホルダー 1">
            <a:extLst>
              <a:ext uri="{FF2B5EF4-FFF2-40B4-BE49-F238E27FC236}">
                <a16:creationId xmlns:a16="http://schemas.microsoft.com/office/drawing/2014/main" id="{F68431CB-C724-41CE-ACA4-691E98AA8F5A}"/>
              </a:ext>
            </a:extLst>
          </p:cNvPr>
          <p:cNvSpPr>
            <a:spLocks noGrp="1"/>
          </p:cNvSpPr>
          <p:nvPr>
            <p:ph type="sldNum" sz="quarter" idx="11"/>
          </p:nvPr>
        </p:nvSpPr>
        <p:spPr/>
        <p:txBody>
          <a:bodyPr/>
          <a:lstStyle/>
          <a:p>
            <a:fld id="{AA5FCFE5-FE56-4EF1-80A8-07776887C2A1}" type="slidenum">
              <a:rPr lang="ja-JP" altLang="en-US" smtClean="0"/>
              <a:pPr/>
              <a:t>1</a:t>
            </a:fld>
            <a:endParaRPr lang="ja-JP" altLang="en-US" dirty="0"/>
          </a:p>
        </p:txBody>
      </p:sp>
      <p:sp>
        <p:nvSpPr>
          <p:cNvPr id="3" name="正方形/長方形 2">
            <a:extLst>
              <a:ext uri="{FF2B5EF4-FFF2-40B4-BE49-F238E27FC236}">
                <a16:creationId xmlns:a16="http://schemas.microsoft.com/office/drawing/2014/main" id="{2E66B1AD-72B4-B6CF-3B85-8E1317410832}"/>
              </a:ext>
            </a:extLst>
          </p:cNvPr>
          <p:cNvSpPr/>
          <p:nvPr/>
        </p:nvSpPr>
        <p:spPr bwMode="gray">
          <a:xfrm>
            <a:off x="8457019" y="626974"/>
            <a:ext cx="1088554" cy="496817"/>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dirty="0">
                <a:solidFill>
                  <a:prstClr val="black"/>
                </a:solidFill>
                <a:latin typeface="+mn-lt"/>
                <a:cs typeface="+mn-cs"/>
              </a:rPr>
              <a:t>2024</a:t>
            </a:r>
            <a:r>
              <a:rPr kumimoji="1" lang="ja-JP" altLang="en-US" sz="1200" dirty="0">
                <a:solidFill>
                  <a:prstClr val="black"/>
                </a:solidFill>
                <a:latin typeface="+mn-lt"/>
                <a:cs typeface="+mn-cs"/>
              </a:rPr>
              <a:t>年</a:t>
            </a:r>
            <a:r>
              <a:rPr kumimoji="1" lang="en-US" altLang="ja-JP" sz="1200" dirty="0">
                <a:solidFill>
                  <a:prstClr val="black"/>
                </a:solidFill>
                <a:latin typeface="+mn-lt"/>
                <a:cs typeface="+mn-cs"/>
              </a:rPr>
              <a:t>2</a:t>
            </a:r>
            <a:r>
              <a:rPr kumimoji="1" lang="ja-JP" altLang="en-US" sz="1200" dirty="0">
                <a:solidFill>
                  <a:prstClr val="black"/>
                </a:solidFill>
                <a:latin typeface="+mn-lt"/>
                <a:cs typeface="+mn-cs"/>
              </a:rPr>
              <a:t>月</a:t>
            </a:r>
          </a:p>
          <a:p>
            <a:pPr algn="ctr" defTabSz="990564">
              <a:spcBef>
                <a:spcPts val="0"/>
              </a:spcBef>
              <a:spcAft>
                <a:spcPts val="0"/>
              </a:spcAft>
            </a:pPr>
            <a:r>
              <a:rPr lang="ja-JP" altLang="en-US" sz="1200" dirty="0">
                <a:solidFill>
                  <a:prstClr val="black"/>
                </a:solidFill>
                <a:latin typeface="+mn-lt"/>
                <a:cs typeface="Calibri Light"/>
              </a:rPr>
              <a:t>（暫定版）</a:t>
            </a:r>
          </a:p>
        </p:txBody>
      </p:sp>
      <p:sp>
        <p:nvSpPr>
          <p:cNvPr id="4" name="フッター プレースホルダー 3">
            <a:extLst>
              <a:ext uri="{FF2B5EF4-FFF2-40B4-BE49-F238E27FC236}">
                <a16:creationId xmlns:a16="http://schemas.microsoft.com/office/drawing/2014/main" id="{8BDDE75E-799A-755E-B79E-1CE784950FFF}"/>
              </a:ext>
            </a:extLst>
          </p:cNvPr>
          <p:cNvSpPr>
            <a:spLocks noGrp="1"/>
          </p:cNvSpPr>
          <p:nvPr>
            <p:ph type="ftr" sz="quarter" idx="12"/>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7" name="正方形/長方形 6">
            <a:extLst>
              <a:ext uri="{FF2B5EF4-FFF2-40B4-BE49-F238E27FC236}">
                <a16:creationId xmlns:a16="http://schemas.microsoft.com/office/drawing/2014/main" id="{4F066CBB-ADEA-A450-0258-5E312EF8B9B7}"/>
              </a:ext>
            </a:extLst>
          </p:cNvPr>
          <p:cNvSpPr/>
          <p:nvPr/>
        </p:nvSpPr>
        <p:spPr bwMode="gray">
          <a:xfrm>
            <a:off x="8366128" y="152400"/>
            <a:ext cx="1188000" cy="360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別紙</a:t>
            </a:r>
            <a:r>
              <a:rPr kumimoji="1" lang="en-US" altLang="ja-JP" sz="1200" b="0" i="0" u="none" strike="noStrike" kern="1200" cap="none" spc="0" normalizeH="0" baseline="0" noProof="0" dirty="0">
                <a:ln>
                  <a:noFill/>
                </a:ln>
                <a:solidFill>
                  <a:prstClr val="black"/>
                </a:solidFill>
                <a:effectLst/>
                <a:uLnTx/>
                <a:uFillTx/>
                <a:latin typeface="+mn-lt"/>
                <a:ea typeface="+mn-ea"/>
                <a:cs typeface="+mn-cs"/>
              </a:rPr>
              <a:t>5</a:t>
            </a:r>
            <a:r>
              <a:rPr kumimoji="1" lang="en-US" altLang="ja-JP" sz="1200" dirty="0">
                <a:solidFill>
                  <a:prstClr val="black"/>
                </a:solidFill>
                <a:latin typeface="+mn-lt"/>
                <a:cs typeface="+mn-cs"/>
              </a:rPr>
              <a:t>-2</a:t>
            </a: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2169608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BF2AA0AD-54E4-55DB-4FE2-1E3699178BED}"/>
              </a:ext>
            </a:extLst>
          </p:cNvPr>
          <p:cNvSpPr>
            <a:spLocks noGrp="1"/>
          </p:cNvSpPr>
          <p:nvPr>
            <p:ph type="body" sz="quarter" idx="10"/>
          </p:nvPr>
        </p:nvSpPr>
        <p:spPr>
          <a:xfrm>
            <a:off x="1029599" y="2232000"/>
            <a:ext cx="7632000" cy="432000"/>
          </a:xfrm>
        </p:spPr>
        <p:txBody>
          <a:bodyPr/>
          <a:lstStyle/>
          <a:p>
            <a:r>
              <a:rPr lang="en-US" altLang="ja-JP" dirty="0"/>
              <a:t>1.</a:t>
            </a:r>
            <a:r>
              <a:rPr lang="ja-JP" altLang="en-US" dirty="0"/>
              <a:t> チェックリストの</a:t>
            </a:r>
            <a:r>
              <a:rPr kumimoji="1" lang="ja-JP" altLang="en-US" dirty="0"/>
              <a:t>利用ガイド</a:t>
            </a:r>
          </a:p>
        </p:txBody>
      </p:sp>
      <p:sp>
        <p:nvSpPr>
          <p:cNvPr id="3" name="スライド番号プレースホルダー 2">
            <a:extLst>
              <a:ext uri="{FF2B5EF4-FFF2-40B4-BE49-F238E27FC236}">
                <a16:creationId xmlns:a16="http://schemas.microsoft.com/office/drawing/2014/main" id="{25E32685-425B-9C70-754A-D5D338B195DC}"/>
              </a:ext>
            </a:extLst>
          </p:cNvPr>
          <p:cNvSpPr>
            <a:spLocks noGrp="1"/>
          </p:cNvSpPr>
          <p:nvPr>
            <p:ph type="sldNum" sz="quarter" idx="11"/>
          </p:nvPr>
        </p:nvSpPr>
        <p:spPr/>
        <p:txBody>
          <a:bodyPr/>
          <a:lstStyle/>
          <a:p>
            <a:fld id="{AA5FCFE5-FE56-4EF1-80A8-07776887C2A1}" type="slidenum">
              <a:rPr lang="ja-JP" altLang="en-US" smtClean="0"/>
              <a:pPr/>
              <a:t>2</a:t>
            </a:fld>
            <a:endParaRPr lang="ja-JP" altLang="en-US" dirty="0"/>
          </a:p>
        </p:txBody>
      </p:sp>
      <p:sp>
        <p:nvSpPr>
          <p:cNvPr id="4" name="フッター プレースホルダー 3">
            <a:extLst>
              <a:ext uri="{FF2B5EF4-FFF2-40B4-BE49-F238E27FC236}">
                <a16:creationId xmlns:a16="http://schemas.microsoft.com/office/drawing/2014/main" id="{A89C89CF-6E6F-75B0-F466-D96A46F3571F}"/>
              </a:ext>
            </a:extLst>
          </p:cNvPr>
          <p:cNvSpPr>
            <a:spLocks noGrp="1"/>
          </p:cNvSpPr>
          <p:nvPr>
            <p:ph type="ftr" sz="quarter" idx="12"/>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3572761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20E61EF-4946-793E-22ED-797DAC97EB24}"/>
              </a:ext>
            </a:extLst>
          </p:cNvPr>
          <p:cNvSpPr>
            <a:spLocks noGrp="1"/>
          </p:cNvSpPr>
          <p:nvPr>
            <p:ph type="sldNum" sz="quarter" idx="11"/>
          </p:nvPr>
        </p:nvSpPr>
        <p:spPr/>
        <p:txBody>
          <a:bodyPr/>
          <a:lstStyle/>
          <a:p>
            <a:fld id="{A3EB1B23-9AF8-425B-BAD7-B9FA00F18833}" type="slidenum">
              <a:rPr lang="ja-JP" altLang="en-US" smtClean="0"/>
              <a:pPr/>
              <a:t>3</a:t>
            </a:fld>
            <a:endParaRPr lang="ja-JP" altLang="en-US" dirty="0"/>
          </a:p>
        </p:txBody>
      </p:sp>
      <p:sp>
        <p:nvSpPr>
          <p:cNvPr id="9" name="テキスト プレースホルダー 8">
            <a:extLst>
              <a:ext uri="{FF2B5EF4-FFF2-40B4-BE49-F238E27FC236}">
                <a16:creationId xmlns:a16="http://schemas.microsoft.com/office/drawing/2014/main" id="{960AF01B-F522-75D2-AF9A-1D4E74B922C7}"/>
              </a:ext>
            </a:extLst>
          </p:cNvPr>
          <p:cNvSpPr>
            <a:spLocks noGrp="1"/>
          </p:cNvSpPr>
          <p:nvPr>
            <p:ph type="body" sz="quarter" idx="15"/>
          </p:nvPr>
        </p:nvSpPr>
        <p:spPr/>
        <p:txBody>
          <a:bodyPr/>
          <a:lstStyle/>
          <a:p>
            <a:r>
              <a:rPr kumimoji="1" lang="ja-JP" altLang="en-US" dirty="0"/>
              <a:t>チェックリスト策定の背景・目的</a:t>
            </a:r>
          </a:p>
        </p:txBody>
      </p:sp>
      <p:sp>
        <p:nvSpPr>
          <p:cNvPr id="8" name="タイトル 7">
            <a:extLst>
              <a:ext uri="{FF2B5EF4-FFF2-40B4-BE49-F238E27FC236}">
                <a16:creationId xmlns:a16="http://schemas.microsoft.com/office/drawing/2014/main" id="{0B10DFC4-6D83-465E-5C0C-4D5DF76FF38F}"/>
              </a:ext>
            </a:extLst>
          </p:cNvPr>
          <p:cNvSpPr>
            <a:spLocks noGrp="1"/>
          </p:cNvSpPr>
          <p:nvPr>
            <p:ph type="title"/>
          </p:nvPr>
        </p:nvSpPr>
        <p:spPr/>
        <p:txBody>
          <a:bodyPr/>
          <a:lstStyle/>
          <a:p>
            <a:r>
              <a:rPr lang="ja-JP" altLang="en-US" dirty="0"/>
              <a:t>「林業イノベーション」の創出に向けては、地域自らの立ち位置や到達点の把握が</a:t>
            </a:r>
            <a:br>
              <a:rPr lang="en-US" altLang="ja-JP" dirty="0"/>
            </a:br>
            <a:r>
              <a:rPr lang="ja-JP" altLang="en-US" dirty="0"/>
              <a:t>重要なことから、その支援ツールとしてのチェックリストを策定しています</a:t>
            </a:r>
          </a:p>
        </p:txBody>
      </p:sp>
      <p:sp>
        <p:nvSpPr>
          <p:cNvPr id="10" name="正方形/長方形 9">
            <a:extLst>
              <a:ext uri="{FF2B5EF4-FFF2-40B4-BE49-F238E27FC236}">
                <a16:creationId xmlns:a16="http://schemas.microsoft.com/office/drawing/2014/main" id="{55BC10AB-0C5A-3F95-66F7-6C92F6F06F34}"/>
              </a:ext>
            </a:extLst>
          </p:cNvPr>
          <p:cNvSpPr/>
          <p:nvPr/>
        </p:nvSpPr>
        <p:spPr bwMode="gray">
          <a:xfrm>
            <a:off x="1750683" y="1550002"/>
            <a:ext cx="2219456" cy="1395951"/>
          </a:xfrm>
          <a:prstGeom prst="rect">
            <a:avLst/>
          </a:prstGeom>
          <a:solidFill>
            <a:schemeClr val="accent4"/>
          </a:solidFill>
          <a:ln w="12700" algn="ctr">
            <a:solidFill>
              <a:srgbClr val="BBBCBC"/>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b="0" i="0" u="none" strike="noStrike" kern="1200" cap="none" spc="0" normalizeH="0" baseline="0" noProof="0" dirty="0">
                <a:ln>
                  <a:noFill/>
                </a:ln>
                <a:solidFill>
                  <a:schemeClr val="bg1"/>
                </a:solidFill>
                <a:effectLst/>
                <a:uLnTx/>
                <a:uFillTx/>
                <a:latin typeface="+mn-lt"/>
                <a:ea typeface="+mn-ea"/>
                <a:cs typeface="+mn-cs"/>
              </a:rPr>
              <a:t>林業イノベーションとは</a:t>
            </a:r>
          </a:p>
        </p:txBody>
      </p:sp>
      <p:sp>
        <p:nvSpPr>
          <p:cNvPr id="11" name="正方形/長方形 10">
            <a:extLst>
              <a:ext uri="{FF2B5EF4-FFF2-40B4-BE49-F238E27FC236}">
                <a16:creationId xmlns:a16="http://schemas.microsoft.com/office/drawing/2014/main" id="{57D13297-2D9E-8DD4-EC28-E64F18487695}"/>
              </a:ext>
            </a:extLst>
          </p:cNvPr>
          <p:cNvSpPr/>
          <p:nvPr/>
        </p:nvSpPr>
        <p:spPr bwMode="gray">
          <a:xfrm>
            <a:off x="1750683" y="4872497"/>
            <a:ext cx="2219456" cy="1395951"/>
          </a:xfrm>
          <a:prstGeom prst="rect">
            <a:avLst/>
          </a:prstGeom>
          <a:solidFill>
            <a:schemeClr val="accent4"/>
          </a:solidFill>
          <a:ln w="12700" algn="ctr">
            <a:solidFill>
              <a:srgbClr val="BBBCBC"/>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b="0" i="0" u="none" strike="noStrike" kern="1200" cap="none" spc="0" normalizeH="0" baseline="0" noProof="0" dirty="0">
                <a:ln>
                  <a:noFill/>
                </a:ln>
                <a:solidFill>
                  <a:schemeClr val="bg1"/>
                </a:solidFill>
                <a:effectLst/>
                <a:uLnTx/>
                <a:uFillTx/>
                <a:latin typeface="+mn-lt"/>
                <a:ea typeface="+mn-ea"/>
                <a:cs typeface="+mn-cs"/>
              </a:rPr>
              <a:t>本チェックリストが</a:t>
            </a:r>
            <a:br>
              <a:rPr kumimoji="1" lang="en-US" altLang="ja-JP" sz="1600" b="0" i="0" u="none" strike="noStrike" kern="1200" cap="none" spc="0" normalizeH="0" baseline="0" noProof="0" dirty="0">
                <a:ln>
                  <a:noFill/>
                </a:ln>
                <a:solidFill>
                  <a:schemeClr val="bg1"/>
                </a:solidFill>
                <a:effectLst/>
                <a:uLnTx/>
                <a:uFillTx/>
                <a:latin typeface="+mn-lt"/>
                <a:ea typeface="+mn-ea"/>
                <a:cs typeface="+mn-cs"/>
              </a:rPr>
            </a:br>
            <a:r>
              <a:rPr kumimoji="1" lang="ja-JP" altLang="en-US" sz="1600" dirty="0">
                <a:solidFill>
                  <a:schemeClr val="bg1"/>
                </a:solidFill>
                <a:latin typeface="+mn-lt"/>
                <a:cs typeface="+mn-cs"/>
              </a:rPr>
              <a:t>目指すところは</a:t>
            </a:r>
            <a:endParaRPr kumimoji="1" lang="ja-JP" altLang="en-US" sz="1600" b="0" i="0" u="none" strike="noStrike" kern="1200" cap="none" spc="0" normalizeH="0" baseline="0" noProof="0" dirty="0">
              <a:ln>
                <a:noFill/>
              </a:ln>
              <a:solidFill>
                <a:schemeClr val="bg1"/>
              </a:solidFill>
              <a:effectLst/>
              <a:uLnTx/>
              <a:uFillTx/>
              <a:latin typeface="+mn-lt"/>
              <a:ea typeface="+mn-ea"/>
              <a:cs typeface="+mn-cs"/>
            </a:endParaRPr>
          </a:p>
        </p:txBody>
      </p:sp>
      <p:sp>
        <p:nvSpPr>
          <p:cNvPr id="12" name="テキスト ボックス 11">
            <a:extLst>
              <a:ext uri="{FF2B5EF4-FFF2-40B4-BE49-F238E27FC236}">
                <a16:creationId xmlns:a16="http://schemas.microsoft.com/office/drawing/2014/main" id="{3FC9DF63-F98A-DBA9-CDF8-42E2F8D929DB}"/>
              </a:ext>
            </a:extLst>
          </p:cNvPr>
          <p:cNvSpPr txBox="1"/>
          <p:nvPr/>
        </p:nvSpPr>
        <p:spPr bwMode="gray">
          <a:xfrm>
            <a:off x="4119242" y="1550002"/>
            <a:ext cx="5233362" cy="1395951"/>
          </a:xfrm>
          <a:prstGeom prst="rect">
            <a:avLst/>
          </a:prstGeom>
          <a:solidFill>
            <a:schemeClr val="accent1">
              <a:lumMod val="20000"/>
              <a:lumOff val="80000"/>
            </a:schemeClr>
          </a:solidFill>
        </p:spPr>
        <p:txBody>
          <a:bodyPr wrap="square" lIns="72000" tIns="72000" rIns="72000" bIns="72000" rtlCol="0" anchor="ctr">
            <a:noAutofit/>
          </a:bodyPr>
          <a:lstStyle/>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我が国の林業は、人口減少・少子高齢化に対応した担い手の確保といった他産業と共通する課題とともに、厳しい地形条件等の下、作業の安全性を確保した上で、労働生産性及び林業経営の収益性を向上させるといった課題を抱えています。</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これらの課題を解決しながら、林業をより魅力ある産業として発展させていくために、林業の特性を踏まえた新技術の開発から実証、実用化、普及に至る取組を効果的に進め、林業現場への導入を加速することを「林業イノベーション」と名付けています。</a:t>
            </a:r>
          </a:p>
        </p:txBody>
      </p:sp>
      <p:sp>
        <p:nvSpPr>
          <p:cNvPr id="13" name="テキスト ボックス 12">
            <a:extLst>
              <a:ext uri="{FF2B5EF4-FFF2-40B4-BE49-F238E27FC236}">
                <a16:creationId xmlns:a16="http://schemas.microsoft.com/office/drawing/2014/main" id="{66344CEE-547A-8FB1-A177-A69B4585B636}"/>
              </a:ext>
            </a:extLst>
          </p:cNvPr>
          <p:cNvSpPr txBox="1"/>
          <p:nvPr/>
        </p:nvSpPr>
        <p:spPr bwMode="gray">
          <a:xfrm>
            <a:off x="4119242" y="4872491"/>
            <a:ext cx="5233362" cy="1395950"/>
          </a:xfrm>
          <a:prstGeom prst="rect">
            <a:avLst/>
          </a:prstGeom>
          <a:solidFill>
            <a:schemeClr val="accent1">
              <a:lumMod val="20000"/>
              <a:lumOff val="80000"/>
            </a:schemeClr>
          </a:solidFill>
        </p:spPr>
        <p:txBody>
          <a:bodyPr wrap="square" lIns="72000" tIns="72000" rIns="72000" bIns="72000" rtlCol="0" anchor="ctr">
            <a:noAutofit/>
          </a:bodyPr>
          <a:lstStyle/>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そこで、「林業イノベーション」の創出に向けては、地域の現状について、より客観的な自己評価を行い、その結果を基に、今後、実施が必要な取組（行動計画）を主体的に決定する必要があると考えます。</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本チェックリスト</a:t>
            </a:r>
            <a:r>
              <a:rPr kumimoji="1" lang="ja-JP" altLang="en-US" sz="1200" dirty="0">
                <a:solidFill>
                  <a:prstClr val="black"/>
                </a:solidFill>
                <a:latin typeface="+mn-lt"/>
                <a:cs typeface="+mn-cs"/>
              </a:rPr>
              <a:t>は、</a:t>
            </a:r>
            <a:r>
              <a:rPr kumimoji="1" lang="ja-JP" altLang="en-US" sz="1200" b="0" i="0" u="none" strike="noStrike" kern="1200" cap="none" spc="0" normalizeH="0" baseline="0" noProof="0" dirty="0">
                <a:ln>
                  <a:noFill/>
                </a:ln>
                <a:solidFill>
                  <a:prstClr val="black"/>
                </a:solidFill>
                <a:effectLst/>
                <a:uLnTx/>
                <a:uFillTx/>
                <a:latin typeface="+mn-lt"/>
                <a:ea typeface="+mn-ea"/>
                <a:cs typeface="+mn-cs"/>
              </a:rPr>
              <a:t>地域の関係者による“自らの現状・課題の把握”と“「林業イノベーション」の創出・展開に向けた必要な取組の計画・実行”を支援することを目指し、取りまとめました。</a:t>
            </a:r>
          </a:p>
        </p:txBody>
      </p:sp>
      <p:sp>
        <p:nvSpPr>
          <p:cNvPr id="14" name="正方形/長方形 13">
            <a:extLst>
              <a:ext uri="{FF2B5EF4-FFF2-40B4-BE49-F238E27FC236}">
                <a16:creationId xmlns:a16="http://schemas.microsoft.com/office/drawing/2014/main" id="{00A274A7-B753-5B19-7A0E-D224B6568033}"/>
              </a:ext>
            </a:extLst>
          </p:cNvPr>
          <p:cNvSpPr/>
          <p:nvPr/>
        </p:nvSpPr>
        <p:spPr bwMode="gray">
          <a:xfrm>
            <a:off x="1750683" y="3211249"/>
            <a:ext cx="2219456" cy="1395951"/>
          </a:xfrm>
          <a:prstGeom prst="rect">
            <a:avLst/>
          </a:prstGeom>
          <a:solidFill>
            <a:schemeClr val="accent4"/>
          </a:solidFill>
          <a:ln w="12700" algn="ctr">
            <a:solidFill>
              <a:srgbClr val="BBBCBC"/>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b="0" i="0" u="none" strike="noStrike" kern="1200" cap="none" spc="0" normalizeH="0" baseline="0" noProof="0" dirty="0">
                <a:ln>
                  <a:noFill/>
                </a:ln>
                <a:solidFill>
                  <a:schemeClr val="bg1"/>
                </a:solidFill>
                <a:effectLst/>
                <a:uLnTx/>
                <a:uFillTx/>
                <a:latin typeface="+mn-lt"/>
                <a:ea typeface="+mn-ea"/>
                <a:cs typeface="+mn-cs"/>
              </a:rPr>
              <a:t>林業イノベーションを</a:t>
            </a:r>
            <a:br>
              <a:rPr kumimoji="1" lang="en-US" altLang="ja-JP" sz="1600" b="0" i="0" u="none" strike="noStrike" kern="1200" cap="none" spc="0" normalizeH="0" baseline="0" noProof="0" dirty="0">
                <a:ln>
                  <a:noFill/>
                </a:ln>
                <a:solidFill>
                  <a:schemeClr val="bg1"/>
                </a:solidFill>
                <a:effectLst/>
                <a:uLnTx/>
                <a:uFillTx/>
                <a:latin typeface="+mn-lt"/>
                <a:ea typeface="+mn-ea"/>
                <a:cs typeface="+mn-cs"/>
              </a:rPr>
            </a:br>
            <a:r>
              <a:rPr kumimoji="1" lang="ja-JP" altLang="en-US" sz="1600" b="0" i="0" u="none" strike="noStrike" kern="1200" cap="none" spc="0" normalizeH="0" baseline="0" noProof="0" dirty="0">
                <a:ln>
                  <a:noFill/>
                </a:ln>
                <a:solidFill>
                  <a:schemeClr val="bg1"/>
                </a:solidFill>
                <a:effectLst/>
                <a:uLnTx/>
                <a:uFillTx/>
                <a:latin typeface="+mn-lt"/>
                <a:ea typeface="+mn-ea"/>
                <a:cs typeface="+mn-cs"/>
              </a:rPr>
              <a:t>どのように進めるか</a:t>
            </a:r>
          </a:p>
        </p:txBody>
      </p:sp>
      <p:sp>
        <p:nvSpPr>
          <p:cNvPr id="15" name="テキスト ボックス 14">
            <a:extLst>
              <a:ext uri="{FF2B5EF4-FFF2-40B4-BE49-F238E27FC236}">
                <a16:creationId xmlns:a16="http://schemas.microsoft.com/office/drawing/2014/main" id="{3AD84BFF-746C-3E3F-01F5-248A1923BA1B}"/>
              </a:ext>
            </a:extLst>
          </p:cNvPr>
          <p:cNvSpPr txBox="1"/>
          <p:nvPr/>
        </p:nvSpPr>
        <p:spPr bwMode="gray">
          <a:xfrm>
            <a:off x="4119242" y="3211247"/>
            <a:ext cx="5233362" cy="1395950"/>
          </a:xfrm>
          <a:prstGeom prst="rect">
            <a:avLst/>
          </a:prstGeom>
          <a:solidFill>
            <a:schemeClr val="accent1">
              <a:lumMod val="20000"/>
              <a:lumOff val="80000"/>
            </a:schemeClr>
          </a:solidFill>
        </p:spPr>
        <p:txBody>
          <a:bodyPr wrap="square" lIns="72000" tIns="72000" rIns="72000" bIns="72000" rtlCol="0" anchor="ctr">
            <a:noAutofit/>
          </a:bodyPr>
          <a:lstStyle/>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林業イノベーション」の創出に向けた取組みを進めるためには、まず地域の林業が抱える課題を、地域で共有・探索することが必要です。更に、各課題の解決に向けて、林業の特性を踏まえた新技術を開発・実証を重ね、地域の林業に実装・普及するというステップが考えられます。</a:t>
            </a:r>
          </a:p>
        </p:txBody>
      </p:sp>
      <p:sp>
        <p:nvSpPr>
          <p:cNvPr id="22" name="Graphic 6">
            <a:extLst>
              <a:ext uri="{FF2B5EF4-FFF2-40B4-BE49-F238E27FC236}">
                <a16:creationId xmlns:a16="http://schemas.microsoft.com/office/drawing/2014/main" id="{CF4867B3-7971-A05D-F824-D7D52CF4E986}"/>
              </a:ext>
            </a:extLst>
          </p:cNvPr>
          <p:cNvSpPr>
            <a:spLocks noChangeAspect="1"/>
          </p:cNvSpPr>
          <p:nvPr/>
        </p:nvSpPr>
        <p:spPr bwMode="gray">
          <a:xfrm>
            <a:off x="706664" y="1780707"/>
            <a:ext cx="848861" cy="848861"/>
          </a:xfrm>
          <a:custGeom>
            <a:avLst/>
            <a:gdLst>
              <a:gd name="connsiteX0" fmla="*/ 194893 w 362309"/>
              <a:gd name="connsiteY0" fmla="*/ 243868 h 361975"/>
              <a:gd name="connsiteX1" fmla="*/ 237067 w 362309"/>
              <a:gd name="connsiteY1" fmla="*/ 243868 h 361975"/>
              <a:gd name="connsiteX2" fmla="*/ 203839 w 362309"/>
              <a:gd name="connsiteY2" fmla="*/ 199819 h 361975"/>
              <a:gd name="connsiteX3" fmla="*/ 202561 w 362309"/>
              <a:gd name="connsiteY3" fmla="*/ 195988 h 361975"/>
              <a:gd name="connsiteX4" fmla="*/ 202561 w 362309"/>
              <a:gd name="connsiteY4" fmla="*/ 195350 h 361975"/>
              <a:gd name="connsiteX5" fmla="*/ 208951 w 362309"/>
              <a:gd name="connsiteY5" fmla="*/ 188966 h 361975"/>
              <a:gd name="connsiteX6" fmla="*/ 223009 w 362309"/>
              <a:gd name="connsiteY6" fmla="*/ 188966 h 361975"/>
              <a:gd name="connsiteX7" fmla="*/ 189142 w 362309"/>
              <a:gd name="connsiteY7" fmla="*/ 144278 h 361975"/>
              <a:gd name="connsiteX8" fmla="*/ 188503 w 362309"/>
              <a:gd name="connsiteY8" fmla="*/ 137894 h 361975"/>
              <a:gd name="connsiteX9" fmla="*/ 194254 w 362309"/>
              <a:gd name="connsiteY9" fmla="*/ 134064 h 361975"/>
              <a:gd name="connsiteX10" fmla="*/ 208951 w 362309"/>
              <a:gd name="connsiteY10" fmla="*/ 134064 h 361975"/>
              <a:gd name="connsiteX11" fmla="*/ 180196 w 362309"/>
              <a:gd name="connsiteY11" fmla="*/ 95760 h 361975"/>
              <a:gd name="connsiteX12" fmla="*/ 151441 w 362309"/>
              <a:gd name="connsiteY12" fmla="*/ 134064 h 361975"/>
              <a:gd name="connsiteX13" fmla="*/ 166138 w 362309"/>
              <a:gd name="connsiteY13" fmla="*/ 134064 h 361975"/>
              <a:gd name="connsiteX14" fmla="*/ 171889 w 362309"/>
              <a:gd name="connsiteY14" fmla="*/ 137894 h 361975"/>
              <a:gd name="connsiteX15" fmla="*/ 171251 w 362309"/>
              <a:gd name="connsiteY15" fmla="*/ 144278 h 361975"/>
              <a:gd name="connsiteX16" fmla="*/ 137384 w 362309"/>
              <a:gd name="connsiteY16" fmla="*/ 188966 h 361975"/>
              <a:gd name="connsiteX17" fmla="*/ 152081 w 362309"/>
              <a:gd name="connsiteY17" fmla="*/ 188966 h 361975"/>
              <a:gd name="connsiteX18" fmla="*/ 157831 w 362309"/>
              <a:gd name="connsiteY18" fmla="*/ 192796 h 361975"/>
              <a:gd name="connsiteX19" fmla="*/ 157192 w 362309"/>
              <a:gd name="connsiteY19" fmla="*/ 199180 h 361975"/>
              <a:gd name="connsiteX20" fmla="*/ 123326 w 362309"/>
              <a:gd name="connsiteY20" fmla="*/ 243868 h 361975"/>
              <a:gd name="connsiteX21" fmla="*/ 165500 w 362309"/>
              <a:gd name="connsiteY21" fmla="*/ 243868 h 361975"/>
              <a:gd name="connsiteX22" fmla="*/ 171889 w 362309"/>
              <a:gd name="connsiteY22" fmla="*/ 250252 h 361975"/>
              <a:gd name="connsiteX23" fmla="*/ 171889 w 362309"/>
              <a:gd name="connsiteY23" fmla="*/ 271319 h 361975"/>
              <a:gd name="connsiteX24" fmla="*/ 186586 w 362309"/>
              <a:gd name="connsiteY24" fmla="*/ 271319 h 361975"/>
              <a:gd name="connsiteX25" fmla="*/ 186586 w 362309"/>
              <a:gd name="connsiteY25" fmla="*/ 250252 h 361975"/>
              <a:gd name="connsiteX26" fmla="*/ 194893 w 362309"/>
              <a:gd name="connsiteY26" fmla="*/ 243868 h 361975"/>
              <a:gd name="connsiteX27" fmla="*/ 255597 w 362309"/>
              <a:gd name="connsiteY27" fmla="*/ 252806 h 361975"/>
              <a:gd name="connsiteX28" fmla="*/ 249846 w 362309"/>
              <a:gd name="connsiteY28" fmla="*/ 256636 h 361975"/>
              <a:gd name="connsiteX29" fmla="*/ 201283 w 362309"/>
              <a:gd name="connsiteY29" fmla="*/ 256636 h 361975"/>
              <a:gd name="connsiteX30" fmla="*/ 201283 w 362309"/>
              <a:gd name="connsiteY30" fmla="*/ 277703 h 361975"/>
              <a:gd name="connsiteX31" fmla="*/ 194893 w 362309"/>
              <a:gd name="connsiteY31" fmla="*/ 284087 h 361975"/>
              <a:gd name="connsiteX32" fmla="*/ 167416 w 362309"/>
              <a:gd name="connsiteY32" fmla="*/ 284087 h 361975"/>
              <a:gd name="connsiteX33" fmla="*/ 161026 w 362309"/>
              <a:gd name="connsiteY33" fmla="*/ 277703 h 361975"/>
              <a:gd name="connsiteX34" fmla="*/ 161026 w 362309"/>
              <a:gd name="connsiteY34" fmla="*/ 256636 h 361975"/>
              <a:gd name="connsiteX35" fmla="*/ 112463 w 362309"/>
              <a:gd name="connsiteY35" fmla="*/ 256636 h 361975"/>
              <a:gd name="connsiteX36" fmla="*/ 106712 w 362309"/>
              <a:gd name="connsiteY36" fmla="*/ 252806 h 361975"/>
              <a:gd name="connsiteX37" fmla="*/ 107351 w 362309"/>
              <a:gd name="connsiteY37" fmla="*/ 246422 h 361975"/>
              <a:gd name="connsiteX38" fmla="*/ 141217 w 362309"/>
              <a:gd name="connsiteY38" fmla="*/ 201734 h 361975"/>
              <a:gd name="connsiteX39" fmla="*/ 126521 w 362309"/>
              <a:gd name="connsiteY39" fmla="*/ 201734 h 361975"/>
              <a:gd name="connsiteX40" fmla="*/ 120770 w 362309"/>
              <a:gd name="connsiteY40" fmla="*/ 197903 h 361975"/>
              <a:gd name="connsiteX41" fmla="*/ 121409 w 362309"/>
              <a:gd name="connsiteY41" fmla="*/ 191519 h 361975"/>
              <a:gd name="connsiteX42" fmla="*/ 155276 w 362309"/>
              <a:gd name="connsiteY42" fmla="*/ 146832 h 361975"/>
              <a:gd name="connsiteX43" fmla="*/ 140579 w 362309"/>
              <a:gd name="connsiteY43" fmla="*/ 146832 h 361975"/>
              <a:gd name="connsiteX44" fmla="*/ 134828 w 362309"/>
              <a:gd name="connsiteY44" fmla="*/ 143001 h 361975"/>
              <a:gd name="connsiteX45" fmla="*/ 135466 w 362309"/>
              <a:gd name="connsiteY45" fmla="*/ 136617 h 361975"/>
              <a:gd name="connsiteX46" fmla="*/ 177001 w 362309"/>
              <a:gd name="connsiteY46" fmla="*/ 81715 h 361975"/>
              <a:gd name="connsiteX47" fmla="*/ 187225 w 362309"/>
              <a:gd name="connsiteY47" fmla="*/ 81715 h 361975"/>
              <a:gd name="connsiteX48" fmla="*/ 228760 w 362309"/>
              <a:gd name="connsiteY48" fmla="*/ 136617 h 361975"/>
              <a:gd name="connsiteX49" fmla="*/ 229399 w 362309"/>
              <a:gd name="connsiteY49" fmla="*/ 143001 h 361975"/>
              <a:gd name="connsiteX50" fmla="*/ 223648 w 362309"/>
              <a:gd name="connsiteY50" fmla="*/ 146832 h 361975"/>
              <a:gd name="connsiteX51" fmla="*/ 208951 w 362309"/>
              <a:gd name="connsiteY51" fmla="*/ 146832 h 361975"/>
              <a:gd name="connsiteX52" fmla="*/ 242818 w 362309"/>
              <a:gd name="connsiteY52" fmla="*/ 191519 h 361975"/>
              <a:gd name="connsiteX53" fmla="*/ 243456 w 362309"/>
              <a:gd name="connsiteY53" fmla="*/ 197903 h 361975"/>
              <a:gd name="connsiteX54" fmla="*/ 237705 w 362309"/>
              <a:gd name="connsiteY54" fmla="*/ 201734 h 361975"/>
              <a:gd name="connsiteX55" fmla="*/ 223009 w 362309"/>
              <a:gd name="connsiteY55" fmla="*/ 201734 h 361975"/>
              <a:gd name="connsiteX56" fmla="*/ 256875 w 362309"/>
              <a:gd name="connsiteY56" fmla="*/ 246422 h 361975"/>
              <a:gd name="connsiteX57" fmla="*/ 255597 w 362309"/>
              <a:gd name="connsiteY57" fmla="*/ 252806 h 361975"/>
              <a:gd name="connsiteX58" fmla="*/ 362309 w 362309"/>
              <a:gd name="connsiteY58" fmla="*/ 181305 h 361975"/>
              <a:gd name="connsiteX59" fmla="*/ 181474 w 362309"/>
              <a:gd name="connsiteY59" fmla="*/ 0 h 361975"/>
              <a:gd name="connsiteX60" fmla="*/ 0 w 362309"/>
              <a:gd name="connsiteY60" fmla="*/ 180667 h 361975"/>
              <a:gd name="connsiteX61" fmla="*/ 180836 w 362309"/>
              <a:gd name="connsiteY61" fmla="*/ 361972 h 361975"/>
              <a:gd name="connsiteX62" fmla="*/ 362309 w 362309"/>
              <a:gd name="connsiteY62" fmla="*/ 181305 h 3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2309" h="361975">
                <a:moveTo>
                  <a:pt x="194893" y="243868"/>
                </a:moveTo>
                <a:lnTo>
                  <a:pt x="237067" y="243868"/>
                </a:lnTo>
                <a:lnTo>
                  <a:pt x="203839" y="199819"/>
                </a:lnTo>
                <a:cubicBezTo>
                  <a:pt x="203200" y="198542"/>
                  <a:pt x="202561" y="197265"/>
                  <a:pt x="202561" y="195988"/>
                </a:cubicBezTo>
                <a:lnTo>
                  <a:pt x="202561" y="195350"/>
                </a:lnTo>
                <a:cubicBezTo>
                  <a:pt x="202561" y="192158"/>
                  <a:pt x="205756" y="188966"/>
                  <a:pt x="208951" y="188966"/>
                </a:cubicBezTo>
                <a:lnTo>
                  <a:pt x="223009" y="188966"/>
                </a:lnTo>
                <a:lnTo>
                  <a:pt x="189142" y="144278"/>
                </a:lnTo>
                <a:cubicBezTo>
                  <a:pt x="187864" y="142363"/>
                  <a:pt x="187225" y="139809"/>
                  <a:pt x="188503" y="137894"/>
                </a:cubicBezTo>
                <a:cubicBezTo>
                  <a:pt x="189781" y="135979"/>
                  <a:pt x="191698" y="134064"/>
                  <a:pt x="194254" y="134064"/>
                </a:cubicBezTo>
                <a:lnTo>
                  <a:pt x="208951" y="134064"/>
                </a:lnTo>
                <a:lnTo>
                  <a:pt x="180196" y="95760"/>
                </a:lnTo>
                <a:lnTo>
                  <a:pt x="151441" y="134064"/>
                </a:lnTo>
                <a:lnTo>
                  <a:pt x="166138" y="134064"/>
                </a:lnTo>
                <a:cubicBezTo>
                  <a:pt x="168695" y="134064"/>
                  <a:pt x="170611" y="135340"/>
                  <a:pt x="171889" y="137894"/>
                </a:cubicBezTo>
                <a:cubicBezTo>
                  <a:pt x="173167" y="139809"/>
                  <a:pt x="172528" y="142363"/>
                  <a:pt x="171251" y="144278"/>
                </a:cubicBezTo>
                <a:lnTo>
                  <a:pt x="137384" y="188966"/>
                </a:lnTo>
                <a:lnTo>
                  <a:pt x="152081" y="188966"/>
                </a:lnTo>
                <a:cubicBezTo>
                  <a:pt x="154636" y="188966"/>
                  <a:pt x="156553" y="190243"/>
                  <a:pt x="157831" y="192796"/>
                </a:cubicBezTo>
                <a:cubicBezTo>
                  <a:pt x="159110" y="194711"/>
                  <a:pt x="158471" y="197265"/>
                  <a:pt x="157192" y="199180"/>
                </a:cubicBezTo>
                <a:lnTo>
                  <a:pt x="123326" y="243868"/>
                </a:lnTo>
                <a:lnTo>
                  <a:pt x="165500" y="243868"/>
                </a:lnTo>
                <a:cubicBezTo>
                  <a:pt x="169333" y="243868"/>
                  <a:pt x="171889" y="246422"/>
                  <a:pt x="171889" y="250252"/>
                </a:cubicBezTo>
                <a:lnTo>
                  <a:pt x="171889" y="271319"/>
                </a:lnTo>
                <a:lnTo>
                  <a:pt x="186586" y="271319"/>
                </a:lnTo>
                <a:lnTo>
                  <a:pt x="186586" y="250252"/>
                </a:lnTo>
                <a:cubicBezTo>
                  <a:pt x="188503" y="246422"/>
                  <a:pt x="191698" y="243868"/>
                  <a:pt x="194893" y="243868"/>
                </a:cubicBezTo>
                <a:moveTo>
                  <a:pt x="255597" y="252806"/>
                </a:moveTo>
                <a:cubicBezTo>
                  <a:pt x="254320" y="254721"/>
                  <a:pt x="252403" y="256636"/>
                  <a:pt x="249846" y="256636"/>
                </a:cubicBezTo>
                <a:lnTo>
                  <a:pt x="201283" y="256636"/>
                </a:lnTo>
                <a:lnTo>
                  <a:pt x="201283" y="277703"/>
                </a:lnTo>
                <a:cubicBezTo>
                  <a:pt x="201283" y="281533"/>
                  <a:pt x="198727" y="284087"/>
                  <a:pt x="194893" y="284087"/>
                </a:cubicBezTo>
                <a:lnTo>
                  <a:pt x="167416" y="284087"/>
                </a:lnTo>
                <a:cubicBezTo>
                  <a:pt x="163582" y="284087"/>
                  <a:pt x="161026" y="281533"/>
                  <a:pt x="161026" y="277703"/>
                </a:cubicBezTo>
                <a:lnTo>
                  <a:pt x="161026" y="256636"/>
                </a:lnTo>
                <a:lnTo>
                  <a:pt x="112463" y="256636"/>
                </a:lnTo>
                <a:cubicBezTo>
                  <a:pt x="109907" y="256636"/>
                  <a:pt x="107990" y="255359"/>
                  <a:pt x="106712" y="252806"/>
                </a:cubicBezTo>
                <a:cubicBezTo>
                  <a:pt x="105434" y="250890"/>
                  <a:pt x="106073" y="248337"/>
                  <a:pt x="107351" y="246422"/>
                </a:cubicBezTo>
                <a:lnTo>
                  <a:pt x="141217" y="201734"/>
                </a:lnTo>
                <a:lnTo>
                  <a:pt x="126521" y="201734"/>
                </a:lnTo>
                <a:cubicBezTo>
                  <a:pt x="123965" y="201734"/>
                  <a:pt x="122048" y="200457"/>
                  <a:pt x="120770" y="197903"/>
                </a:cubicBezTo>
                <a:cubicBezTo>
                  <a:pt x="119492" y="195988"/>
                  <a:pt x="120131" y="193435"/>
                  <a:pt x="121409" y="191519"/>
                </a:cubicBezTo>
                <a:lnTo>
                  <a:pt x="155276" y="146832"/>
                </a:lnTo>
                <a:lnTo>
                  <a:pt x="140579" y="146832"/>
                </a:lnTo>
                <a:cubicBezTo>
                  <a:pt x="138022" y="146832"/>
                  <a:pt x="136106" y="145555"/>
                  <a:pt x="134828" y="143001"/>
                </a:cubicBezTo>
                <a:cubicBezTo>
                  <a:pt x="133550" y="141086"/>
                  <a:pt x="134189" y="138532"/>
                  <a:pt x="135466" y="136617"/>
                </a:cubicBezTo>
                <a:lnTo>
                  <a:pt x="177001" y="81715"/>
                </a:lnTo>
                <a:cubicBezTo>
                  <a:pt x="179557" y="78523"/>
                  <a:pt x="184669" y="78523"/>
                  <a:pt x="187225" y="81715"/>
                </a:cubicBezTo>
                <a:lnTo>
                  <a:pt x="228760" y="136617"/>
                </a:lnTo>
                <a:cubicBezTo>
                  <a:pt x="230038" y="138532"/>
                  <a:pt x="230677" y="141086"/>
                  <a:pt x="229399" y="143001"/>
                </a:cubicBezTo>
                <a:cubicBezTo>
                  <a:pt x="228120" y="144916"/>
                  <a:pt x="226204" y="146832"/>
                  <a:pt x="223648" y="146832"/>
                </a:cubicBezTo>
                <a:lnTo>
                  <a:pt x="208951" y="146832"/>
                </a:lnTo>
                <a:lnTo>
                  <a:pt x="242818" y="191519"/>
                </a:lnTo>
                <a:cubicBezTo>
                  <a:pt x="244095" y="193435"/>
                  <a:pt x="244735" y="195988"/>
                  <a:pt x="243456" y="197903"/>
                </a:cubicBezTo>
                <a:cubicBezTo>
                  <a:pt x="242179" y="199819"/>
                  <a:pt x="240261" y="201734"/>
                  <a:pt x="237705" y="201734"/>
                </a:cubicBezTo>
                <a:lnTo>
                  <a:pt x="223009" y="201734"/>
                </a:lnTo>
                <a:lnTo>
                  <a:pt x="256875" y="246422"/>
                </a:lnTo>
                <a:cubicBezTo>
                  <a:pt x="256875" y="248337"/>
                  <a:pt x="256875" y="250890"/>
                  <a:pt x="255597" y="252806"/>
                </a:cubicBezTo>
                <a:moveTo>
                  <a:pt x="362309" y="181305"/>
                </a:moveTo>
                <a:cubicBezTo>
                  <a:pt x="362309" y="81076"/>
                  <a:pt x="281157" y="0"/>
                  <a:pt x="181474" y="0"/>
                </a:cubicBezTo>
                <a:cubicBezTo>
                  <a:pt x="81152" y="0"/>
                  <a:pt x="0" y="81076"/>
                  <a:pt x="0" y="180667"/>
                </a:cubicBezTo>
                <a:cubicBezTo>
                  <a:pt x="0" y="280895"/>
                  <a:pt x="81152" y="361972"/>
                  <a:pt x="180836" y="361972"/>
                </a:cubicBezTo>
                <a:cubicBezTo>
                  <a:pt x="281157" y="362610"/>
                  <a:pt x="362309" y="281533"/>
                  <a:pt x="362309" y="181305"/>
                </a:cubicBezTo>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23" name="Graphic 4">
            <a:extLst>
              <a:ext uri="{FF2B5EF4-FFF2-40B4-BE49-F238E27FC236}">
                <a16:creationId xmlns:a16="http://schemas.microsoft.com/office/drawing/2014/main" id="{EA7ED2F7-A619-A287-A97E-AB2FEB58911D}"/>
              </a:ext>
            </a:extLst>
          </p:cNvPr>
          <p:cNvSpPr>
            <a:spLocks noChangeAspect="1"/>
          </p:cNvSpPr>
          <p:nvPr/>
        </p:nvSpPr>
        <p:spPr bwMode="gray">
          <a:xfrm>
            <a:off x="706664" y="3485896"/>
            <a:ext cx="848861" cy="848861"/>
          </a:xfrm>
          <a:custGeom>
            <a:avLst/>
            <a:gdLst>
              <a:gd name="connsiteX0" fmla="*/ 181474 w 362313"/>
              <a:gd name="connsiteY0" fmla="*/ 0 h 361971"/>
              <a:gd name="connsiteX1" fmla="*/ 0 w 362313"/>
              <a:gd name="connsiteY1" fmla="*/ 180667 h 361971"/>
              <a:gd name="connsiteX2" fmla="*/ 180835 w 362313"/>
              <a:gd name="connsiteY2" fmla="*/ 361972 h 361971"/>
              <a:gd name="connsiteX3" fmla="*/ 362310 w 362313"/>
              <a:gd name="connsiteY3" fmla="*/ 181305 h 361971"/>
              <a:gd name="connsiteX4" fmla="*/ 362310 w 362313"/>
              <a:gd name="connsiteY4" fmla="*/ 181305 h 361971"/>
              <a:gd name="connsiteX5" fmla="*/ 181474 w 362313"/>
              <a:gd name="connsiteY5" fmla="*/ 0 h 361971"/>
              <a:gd name="connsiteX6" fmla="*/ 181474 w 362313"/>
              <a:gd name="connsiteY6" fmla="*/ 0 h 361971"/>
              <a:gd name="connsiteX7" fmla="*/ 181474 w 362313"/>
              <a:gd name="connsiteY7" fmla="*/ 275788 h 361971"/>
              <a:gd name="connsiteX8" fmla="*/ 91376 w 362313"/>
              <a:gd name="connsiteY8" fmla="*/ 185774 h 361971"/>
              <a:gd name="connsiteX9" fmla="*/ 181474 w 362313"/>
              <a:gd name="connsiteY9" fmla="*/ 95760 h 361971"/>
              <a:gd name="connsiteX10" fmla="*/ 233233 w 362313"/>
              <a:gd name="connsiteY10" fmla="*/ 111720 h 361971"/>
              <a:gd name="connsiteX11" fmla="*/ 233233 w 362313"/>
              <a:gd name="connsiteY11" fmla="*/ 92568 h 361971"/>
              <a:gd name="connsiteX12" fmla="*/ 239623 w 362313"/>
              <a:gd name="connsiteY12" fmla="*/ 86184 h 361971"/>
              <a:gd name="connsiteX13" fmla="*/ 246013 w 362313"/>
              <a:gd name="connsiteY13" fmla="*/ 92568 h 361971"/>
              <a:gd name="connsiteX14" fmla="*/ 246013 w 362313"/>
              <a:gd name="connsiteY14" fmla="*/ 130233 h 361971"/>
              <a:gd name="connsiteX15" fmla="*/ 239623 w 362313"/>
              <a:gd name="connsiteY15" fmla="*/ 136617 h 361971"/>
              <a:gd name="connsiteX16" fmla="*/ 200644 w 362313"/>
              <a:gd name="connsiteY16" fmla="*/ 136617 h 361971"/>
              <a:gd name="connsiteX17" fmla="*/ 194254 w 362313"/>
              <a:gd name="connsiteY17" fmla="*/ 130233 h 361971"/>
              <a:gd name="connsiteX18" fmla="*/ 200644 w 362313"/>
              <a:gd name="connsiteY18" fmla="*/ 123849 h 361971"/>
              <a:gd name="connsiteX19" fmla="*/ 228121 w 362313"/>
              <a:gd name="connsiteY19" fmla="*/ 123849 h 361971"/>
              <a:gd name="connsiteX20" fmla="*/ 120131 w 362313"/>
              <a:gd name="connsiteY20" fmla="*/ 139171 h 361971"/>
              <a:gd name="connsiteX21" fmla="*/ 135467 w 362313"/>
              <a:gd name="connsiteY21" fmla="*/ 247060 h 361971"/>
              <a:gd name="connsiteX22" fmla="*/ 243457 w 362313"/>
              <a:gd name="connsiteY22" fmla="*/ 231738 h 361971"/>
              <a:gd name="connsiteX23" fmla="*/ 258792 w 362313"/>
              <a:gd name="connsiteY23" fmla="*/ 185774 h 361971"/>
              <a:gd name="connsiteX24" fmla="*/ 265182 w 362313"/>
              <a:gd name="connsiteY24" fmla="*/ 179390 h 361971"/>
              <a:gd name="connsiteX25" fmla="*/ 271572 w 362313"/>
              <a:gd name="connsiteY25" fmla="*/ 185774 h 361971"/>
              <a:gd name="connsiteX26" fmla="*/ 181474 w 362313"/>
              <a:gd name="connsiteY26" fmla="*/ 275788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2313" h="361971">
                <a:moveTo>
                  <a:pt x="181474" y="0"/>
                </a:moveTo>
                <a:cubicBezTo>
                  <a:pt x="81152" y="0"/>
                  <a:pt x="0" y="81077"/>
                  <a:pt x="0" y="180667"/>
                </a:cubicBezTo>
                <a:cubicBezTo>
                  <a:pt x="0" y="280895"/>
                  <a:pt x="81152" y="361972"/>
                  <a:pt x="180835" y="361972"/>
                </a:cubicBezTo>
                <a:cubicBezTo>
                  <a:pt x="281157" y="361972"/>
                  <a:pt x="362310" y="280895"/>
                  <a:pt x="362310" y="181305"/>
                </a:cubicBezTo>
                <a:cubicBezTo>
                  <a:pt x="362310" y="181305"/>
                  <a:pt x="362310" y="181305"/>
                  <a:pt x="362310" y="181305"/>
                </a:cubicBezTo>
                <a:cubicBezTo>
                  <a:pt x="362948" y="81077"/>
                  <a:pt x="281796" y="0"/>
                  <a:pt x="181474" y="0"/>
                </a:cubicBezTo>
                <a:lnTo>
                  <a:pt x="181474" y="0"/>
                </a:lnTo>
                <a:close/>
                <a:moveTo>
                  <a:pt x="181474" y="275788"/>
                </a:moveTo>
                <a:cubicBezTo>
                  <a:pt x="131633" y="275788"/>
                  <a:pt x="91376" y="235569"/>
                  <a:pt x="91376" y="185774"/>
                </a:cubicBezTo>
                <a:cubicBezTo>
                  <a:pt x="91376" y="135979"/>
                  <a:pt x="131633" y="95760"/>
                  <a:pt x="181474" y="95760"/>
                </a:cubicBezTo>
                <a:cubicBezTo>
                  <a:pt x="200005" y="95760"/>
                  <a:pt x="217897" y="101505"/>
                  <a:pt x="233233" y="111720"/>
                </a:cubicBezTo>
                <a:lnTo>
                  <a:pt x="233233" y="92568"/>
                </a:lnTo>
                <a:cubicBezTo>
                  <a:pt x="233233" y="88738"/>
                  <a:pt x="235789" y="86184"/>
                  <a:pt x="239623" y="86184"/>
                </a:cubicBezTo>
                <a:cubicBezTo>
                  <a:pt x="243457" y="86184"/>
                  <a:pt x="246013" y="88738"/>
                  <a:pt x="246013" y="92568"/>
                </a:cubicBezTo>
                <a:lnTo>
                  <a:pt x="246013" y="130233"/>
                </a:lnTo>
                <a:cubicBezTo>
                  <a:pt x="246013" y="134064"/>
                  <a:pt x="243457" y="136617"/>
                  <a:pt x="239623" y="136617"/>
                </a:cubicBezTo>
                <a:lnTo>
                  <a:pt x="200644" y="136617"/>
                </a:lnTo>
                <a:cubicBezTo>
                  <a:pt x="196810" y="136617"/>
                  <a:pt x="194254" y="134064"/>
                  <a:pt x="194254" y="130233"/>
                </a:cubicBezTo>
                <a:cubicBezTo>
                  <a:pt x="194254" y="126403"/>
                  <a:pt x="196810" y="123849"/>
                  <a:pt x="200644" y="123849"/>
                </a:cubicBezTo>
                <a:lnTo>
                  <a:pt x="228121" y="123849"/>
                </a:lnTo>
                <a:cubicBezTo>
                  <a:pt x="194254" y="98313"/>
                  <a:pt x="145690" y="105336"/>
                  <a:pt x="120131" y="139171"/>
                </a:cubicBezTo>
                <a:cubicBezTo>
                  <a:pt x="94571" y="173006"/>
                  <a:pt x="101600" y="221524"/>
                  <a:pt x="135467" y="247060"/>
                </a:cubicBezTo>
                <a:cubicBezTo>
                  <a:pt x="169333" y="272596"/>
                  <a:pt x="217897" y="265574"/>
                  <a:pt x="243457" y="231738"/>
                </a:cubicBezTo>
                <a:cubicBezTo>
                  <a:pt x="253681" y="218332"/>
                  <a:pt x="258792" y="202372"/>
                  <a:pt x="258792" y="185774"/>
                </a:cubicBezTo>
                <a:cubicBezTo>
                  <a:pt x="258792" y="181944"/>
                  <a:pt x="261348" y="179390"/>
                  <a:pt x="265182" y="179390"/>
                </a:cubicBezTo>
                <a:cubicBezTo>
                  <a:pt x="269016" y="179390"/>
                  <a:pt x="271572" y="181944"/>
                  <a:pt x="271572" y="185774"/>
                </a:cubicBezTo>
                <a:cubicBezTo>
                  <a:pt x="271572" y="235569"/>
                  <a:pt x="231316" y="275788"/>
                  <a:pt x="181474" y="275788"/>
                </a:cubicBezTo>
                <a:close/>
              </a:path>
            </a:pathLst>
          </a:custGeom>
          <a:solidFill>
            <a:schemeClr val="accent3"/>
          </a:solidFill>
          <a:ln w="6390" cap="flat">
            <a:noFill/>
            <a:prstDash val="solid"/>
            <a:miter/>
          </a:ln>
        </p:spPr>
        <p:txBody>
          <a:bodyPr wrap="none" lIns="0" tIns="0" rIns="0" bIns="0" rtlCol="0" anchor="ctr"/>
          <a:lstStyle/>
          <a:p>
            <a:pPr algn="ctr"/>
            <a:endParaRPr lang="en-US" sz="1200">
              <a:latin typeface="+mn-lt"/>
              <a:cs typeface="+mn-cs"/>
              <a:sym typeface="+mn-lt"/>
            </a:endParaRPr>
          </a:p>
        </p:txBody>
      </p:sp>
      <p:grpSp>
        <p:nvGrpSpPr>
          <p:cNvPr id="24" name="Graphic 4">
            <a:extLst>
              <a:ext uri="{FF2B5EF4-FFF2-40B4-BE49-F238E27FC236}">
                <a16:creationId xmlns:a16="http://schemas.microsoft.com/office/drawing/2014/main" id="{91C1D777-8523-F533-FCCC-086058D5FC4F}"/>
              </a:ext>
            </a:extLst>
          </p:cNvPr>
          <p:cNvGrpSpPr>
            <a:grpSpLocks noChangeAspect="1"/>
          </p:cNvGrpSpPr>
          <p:nvPr/>
        </p:nvGrpSpPr>
        <p:grpSpPr bwMode="gray">
          <a:xfrm>
            <a:off x="706664" y="5129534"/>
            <a:ext cx="848861" cy="848861"/>
            <a:chOff x="2998797" y="918179"/>
            <a:chExt cx="362309" cy="361971"/>
          </a:xfrm>
          <a:solidFill>
            <a:srgbClr val="26890D"/>
          </a:solidFill>
        </p:grpSpPr>
        <p:sp>
          <p:nvSpPr>
            <p:cNvPr id="25" name="Graphic 4">
              <a:extLst>
                <a:ext uri="{FF2B5EF4-FFF2-40B4-BE49-F238E27FC236}">
                  <a16:creationId xmlns:a16="http://schemas.microsoft.com/office/drawing/2014/main" id="{C8223970-0B47-BBAD-EAF8-BC6E7370C708}"/>
                </a:ext>
              </a:extLst>
            </p:cNvPr>
            <p:cNvSpPr/>
            <p:nvPr/>
          </p:nvSpPr>
          <p:spPr bwMode="gray">
            <a:xfrm>
              <a:off x="3123401" y="1001171"/>
              <a:ext cx="110642" cy="155130"/>
            </a:xfrm>
            <a:custGeom>
              <a:avLst/>
              <a:gdLst>
                <a:gd name="connsiteX0" fmla="*/ 103517 w 110642"/>
                <a:gd name="connsiteY0" fmla="*/ 82992 h 155130"/>
                <a:gd name="connsiteX1" fmla="*/ 110546 w 110642"/>
                <a:gd name="connsiteY1" fmla="*/ 55541 h 155130"/>
                <a:gd name="connsiteX2" fmla="*/ 55593 w 110642"/>
                <a:gd name="connsiteY2" fmla="*/ 0 h 155130"/>
                <a:gd name="connsiteX3" fmla="*/ 54954 w 110642"/>
                <a:gd name="connsiteY3" fmla="*/ 0 h 155130"/>
                <a:gd name="connsiteX4" fmla="*/ 0 w 110642"/>
                <a:gd name="connsiteY4" fmla="*/ 55541 h 155130"/>
                <a:gd name="connsiteX5" fmla="*/ 7668 w 110642"/>
                <a:gd name="connsiteY5" fmla="*/ 83630 h 155130"/>
                <a:gd name="connsiteX6" fmla="*/ 54954 w 110642"/>
                <a:gd name="connsiteY6" fmla="*/ 155131 h 155130"/>
                <a:gd name="connsiteX7" fmla="*/ 103517 w 110642"/>
                <a:gd name="connsiteY7" fmla="*/ 82992 h 155130"/>
                <a:gd name="connsiteX8" fmla="*/ 21726 w 110642"/>
                <a:gd name="connsiteY8" fmla="*/ 56179 h 155130"/>
                <a:gd name="connsiteX9" fmla="*/ 56232 w 110642"/>
                <a:gd name="connsiteY9" fmla="*/ 21706 h 155130"/>
                <a:gd name="connsiteX10" fmla="*/ 90737 w 110642"/>
                <a:gd name="connsiteY10" fmla="*/ 56179 h 155130"/>
                <a:gd name="connsiteX11" fmla="*/ 56232 w 110642"/>
                <a:gd name="connsiteY11" fmla="*/ 90653 h 155130"/>
                <a:gd name="connsiteX12" fmla="*/ 21726 w 110642"/>
                <a:gd name="connsiteY12" fmla="*/ 56179 h 155130"/>
                <a:gd name="connsiteX13" fmla="*/ 21726 w 110642"/>
                <a:gd name="connsiteY13" fmla="*/ 56179 h 15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0642" h="155130">
                  <a:moveTo>
                    <a:pt x="103517" y="82992"/>
                  </a:moveTo>
                  <a:cubicBezTo>
                    <a:pt x="108629" y="74693"/>
                    <a:pt x="111185" y="65117"/>
                    <a:pt x="110546" y="55541"/>
                  </a:cubicBezTo>
                  <a:cubicBezTo>
                    <a:pt x="110546" y="24898"/>
                    <a:pt x="86264" y="638"/>
                    <a:pt x="55593" y="0"/>
                  </a:cubicBezTo>
                  <a:lnTo>
                    <a:pt x="54954" y="0"/>
                  </a:lnTo>
                  <a:cubicBezTo>
                    <a:pt x="24282" y="638"/>
                    <a:pt x="0" y="24898"/>
                    <a:pt x="0" y="55541"/>
                  </a:cubicBezTo>
                  <a:cubicBezTo>
                    <a:pt x="0" y="65117"/>
                    <a:pt x="2556" y="75331"/>
                    <a:pt x="7668" y="83630"/>
                  </a:cubicBezTo>
                  <a:lnTo>
                    <a:pt x="54954" y="155131"/>
                  </a:lnTo>
                  <a:lnTo>
                    <a:pt x="103517" y="82992"/>
                  </a:lnTo>
                  <a:close/>
                  <a:moveTo>
                    <a:pt x="21726" y="56179"/>
                  </a:moveTo>
                  <a:cubicBezTo>
                    <a:pt x="21726" y="37027"/>
                    <a:pt x="37062" y="21706"/>
                    <a:pt x="56232" y="21706"/>
                  </a:cubicBezTo>
                  <a:cubicBezTo>
                    <a:pt x="75401" y="21706"/>
                    <a:pt x="90737" y="37027"/>
                    <a:pt x="90737" y="56179"/>
                  </a:cubicBezTo>
                  <a:cubicBezTo>
                    <a:pt x="90737" y="75331"/>
                    <a:pt x="75401" y="90653"/>
                    <a:pt x="56232" y="90653"/>
                  </a:cubicBezTo>
                  <a:cubicBezTo>
                    <a:pt x="37062" y="90653"/>
                    <a:pt x="21726" y="75331"/>
                    <a:pt x="21726" y="56179"/>
                  </a:cubicBezTo>
                  <a:lnTo>
                    <a:pt x="21726" y="56179"/>
                  </a:lnTo>
                  <a:close/>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26" name="Graphic 4">
              <a:extLst>
                <a:ext uri="{FF2B5EF4-FFF2-40B4-BE49-F238E27FC236}">
                  <a16:creationId xmlns:a16="http://schemas.microsoft.com/office/drawing/2014/main" id="{6C3D5EE1-6EA3-B74A-AAEC-55E2CB5F5FB4}"/>
                </a:ext>
              </a:extLst>
            </p:cNvPr>
            <p:cNvSpPr/>
            <p:nvPr/>
          </p:nvSpPr>
          <p:spPr bwMode="gray">
            <a:xfrm>
              <a:off x="3152794" y="1143533"/>
              <a:ext cx="54314" cy="50433"/>
            </a:xfrm>
            <a:custGeom>
              <a:avLst/>
              <a:gdLst>
                <a:gd name="connsiteX0" fmla="*/ 54314 w 54314"/>
                <a:gd name="connsiteY0" fmla="*/ 38942 h 50433"/>
                <a:gd name="connsiteX1" fmla="*/ 50480 w 54314"/>
                <a:gd name="connsiteY1" fmla="*/ 0 h 50433"/>
                <a:gd name="connsiteX2" fmla="*/ 36423 w 54314"/>
                <a:gd name="connsiteY2" fmla="*/ 21067 h 50433"/>
                <a:gd name="connsiteX3" fmla="*/ 26199 w 54314"/>
                <a:gd name="connsiteY3" fmla="*/ 26174 h 50433"/>
                <a:gd name="connsiteX4" fmla="*/ 26199 w 54314"/>
                <a:gd name="connsiteY4" fmla="*/ 26174 h 50433"/>
                <a:gd name="connsiteX5" fmla="*/ 15975 w 54314"/>
                <a:gd name="connsiteY5" fmla="*/ 21067 h 50433"/>
                <a:gd name="connsiteX6" fmla="*/ 10224 w 54314"/>
                <a:gd name="connsiteY6" fmla="*/ 12768 h 50433"/>
                <a:gd name="connsiteX7" fmla="*/ 0 w 54314"/>
                <a:gd name="connsiteY7" fmla="*/ 50433 h 50433"/>
                <a:gd name="connsiteX8" fmla="*/ 54314 w 54314"/>
                <a:gd name="connsiteY8" fmla="*/ 38942 h 50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14" h="50433">
                  <a:moveTo>
                    <a:pt x="54314" y="38942"/>
                  </a:moveTo>
                  <a:lnTo>
                    <a:pt x="50480" y="0"/>
                  </a:lnTo>
                  <a:lnTo>
                    <a:pt x="36423" y="21067"/>
                  </a:lnTo>
                  <a:cubicBezTo>
                    <a:pt x="33867" y="24259"/>
                    <a:pt x="30672" y="26174"/>
                    <a:pt x="26199" y="26174"/>
                  </a:cubicBezTo>
                  <a:lnTo>
                    <a:pt x="26199" y="26174"/>
                  </a:lnTo>
                  <a:cubicBezTo>
                    <a:pt x="22365" y="26174"/>
                    <a:pt x="18531" y="24259"/>
                    <a:pt x="15975" y="21067"/>
                  </a:cubicBezTo>
                  <a:lnTo>
                    <a:pt x="10224" y="12768"/>
                  </a:lnTo>
                  <a:lnTo>
                    <a:pt x="0" y="50433"/>
                  </a:lnTo>
                  <a:lnTo>
                    <a:pt x="54314" y="38942"/>
                  </a:lnTo>
                  <a:close/>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27" name="Graphic 4">
              <a:extLst>
                <a:ext uri="{FF2B5EF4-FFF2-40B4-BE49-F238E27FC236}">
                  <a16:creationId xmlns:a16="http://schemas.microsoft.com/office/drawing/2014/main" id="{72310C25-65EA-21E8-CA6E-F86CC473D5C6}"/>
                </a:ext>
              </a:extLst>
            </p:cNvPr>
            <p:cNvSpPr/>
            <p:nvPr/>
          </p:nvSpPr>
          <p:spPr bwMode="gray">
            <a:xfrm>
              <a:off x="2998797" y="918179"/>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10 w 362309"/>
                <a:gd name="connsiteY3" fmla="*/ 181305 h 361971"/>
                <a:gd name="connsiteX4" fmla="*/ 180835 w 362309"/>
                <a:gd name="connsiteY4" fmla="*/ 0 h 361971"/>
                <a:gd name="connsiteX5" fmla="*/ 180835 w 362309"/>
                <a:gd name="connsiteY5" fmla="*/ 0 h 361971"/>
                <a:gd name="connsiteX6" fmla="*/ 274767 w 362309"/>
                <a:gd name="connsiteY6" fmla="*/ 287279 h 361971"/>
                <a:gd name="connsiteX7" fmla="*/ 269016 w 362309"/>
                <a:gd name="connsiteY7" fmla="*/ 288556 h 361971"/>
                <a:gd name="connsiteX8" fmla="*/ 214702 w 362309"/>
                <a:gd name="connsiteY8" fmla="*/ 275150 h 361971"/>
                <a:gd name="connsiteX9" fmla="*/ 146969 w 362309"/>
                <a:gd name="connsiteY9" fmla="*/ 289833 h 361971"/>
                <a:gd name="connsiteX10" fmla="*/ 145691 w 362309"/>
                <a:gd name="connsiteY10" fmla="*/ 289833 h 361971"/>
                <a:gd name="connsiteX11" fmla="*/ 145691 w 362309"/>
                <a:gd name="connsiteY11" fmla="*/ 289833 h 361971"/>
                <a:gd name="connsiteX12" fmla="*/ 145052 w 362309"/>
                <a:gd name="connsiteY12" fmla="*/ 289833 h 361971"/>
                <a:gd name="connsiteX13" fmla="*/ 90098 w 362309"/>
                <a:gd name="connsiteY13" fmla="*/ 280257 h 361971"/>
                <a:gd name="connsiteX14" fmla="*/ 84986 w 362309"/>
                <a:gd name="connsiteY14" fmla="*/ 272596 h 361971"/>
                <a:gd name="connsiteX15" fmla="*/ 84986 w 362309"/>
                <a:gd name="connsiteY15" fmla="*/ 271958 h 361971"/>
                <a:gd name="connsiteX16" fmla="*/ 100961 w 362309"/>
                <a:gd name="connsiteY16" fmla="*/ 212587 h 361971"/>
                <a:gd name="connsiteX17" fmla="*/ 108629 w 362309"/>
                <a:gd name="connsiteY17" fmla="*/ 208118 h 361971"/>
                <a:gd name="connsiteX18" fmla="*/ 151442 w 362309"/>
                <a:gd name="connsiteY18" fmla="*/ 217055 h 361971"/>
                <a:gd name="connsiteX19" fmla="*/ 122048 w 362309"/>
                <a:gd name="connsiteY19" fmla="*/ 172368 h 361971"/>
                <a:gd name="connsiteX20" fmla="*/ 112463 w 362309"/>
                <a:gd name="connsiteY20" fmla="*/ 138532 h 361971"/>
                <a:gd name="connsiteX21" fmla="*/ 180196 w 362309"/>
                <a:gd name="connsiteY21" fmla="*/ 70224 h 361971"/>
                <a:gd name="connsiteX22" fmla="*/ 180196 w 362309"/>
                <a:gd name="connsiteY22" fmla="*/ 70224 h 361971"/>
                <a:gd name="connsiteX23" fmla="*/ 247930 w 362309"/>
                <a:gd name="connsiteY23" fmla="*/ 138532 h 361971"/>
                <a:gd name="connsiteX24" fmla="*/ 238345 w 362309"/>
                <a:gd name="connsiteY24" fmla="*/ 172368 h 361971"/>
                <a:gd name="connsiteX25" fmla="*/ 211507 w 362309"/>
                <a:gd name="connsiteY25" fmla="*/ 212587 h 361971"/>
                <a:gd name="connsiteX26" fmla="*/ 267739 w 362309"/>
                <a:gd name="connsiteY26" fmla="*/ 220247 h 361971"/>
                <a:gd name="connsiteX27" fmla="*/ 273489 w 362309"/>
                <a:gd name="connsiteY27" fmla="*/ 225993 h 361971"/>
                <a:gd name="connsiteX28" fmla="*/ 276684 w 362309"/>
                <a:gd name="connsiteY28" fmla="*/ 281534 h 361971"/>
                <a:gd name="connsiteX29" fmla="*/ 274767 w 362309"/>
                <a:gd name="connsiteY29" fmla="*/ 287279 h 361971"/>
                <a:gd name="connsiteX30" fmla="*/ 274767 w 362309"/>
                <a:gd name="connsiteY30" fmla="*/ 287279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2309" h="361971">
                  <a:moveTo>
                    <a:pt x="180835" y="0"/>
                  </a:moveTo>
                  <a:cubicBezTo>
                    <a:pt x="80513" y="0"/>
                    <a:pt x="0" y="81077"/>
                    <a:pt x="0" y="181305"/>
                  </a:cubicBezTo>
                  <a:cubicBezTo>
                    <a:pt x="0" y="281534"/>
                    <a:pt x="81152" y="361972"/>
                    <a:pt x="181474" y="361972"/>
                  </a:cubicBezTo>
                  <a:cubicBezTo>
                    <a:pt x="281157" y="361972"/>
                    <a:pt x="362310" y="280895"/>
                    <a:pt x="362310" y="181305"/>
                  </a:cubicBezTo>
                  <a:cubicBezTo>
                    <a:pt x="362310" y="81077"/>
                    <a:pt x="281157" y="0"/>
                    <a:pt x="180835" y="0"/>
                  </a:cubicBezTo>
                  <a:cubicBezTo>
                    <a:pt x="180835" y="0"/>
                    <a:pt x="180835" y="0"/>
                    <a:pt x="180835" y="0"/>
                  </a:cubicBezTo>
                  <a:close/>
                  <a:moveTo>
                    <a:pt x="274767" y="287279"/>
                  </a:moveTo>
                  <a:cubicBezTo>
                    <a:pt x="273489" y="288556"/>
                    <a:pt x="270934" y="289194"/>
                    <a:pt x="269016" y="288556"/>
                  </a:cubicBezTo>
                  <a:lnTo>
                    <a:pt x="214702" y="275150"/>
                  </a:lnTo>
                  <a:lnTo>
                    <a:pt x="146969" y="289833"/>
                  </a:lnTo>
                  <a:cubicBezTo>
                    <a:pt x="146330" y="289833"/>
                    <a:pt x="146330" y="289833"/>
                    <a:pt x="145691" y="289833"/>
                  </a:cubicBezTo>
                  <a:lnTo>
                    <a:pt x="145691" y="289833"/>
                  </a:lnTo>
                  <a:lnTo>
                    <a:pt x="145052" y="289833"/>
                  </a:lnTo>
                  <a:lnTo>
                    <a:pt x="90098" y="280257"/>
                  </a:lnTo>
                  <a:cubicBezTo>
                    <a:pt x="86903" y="279618"/>
                    <a:pt x="84347" y="276426"/>
                    <a:pt x="84986" y="272596"/>
                  </a:cubicBezTo>
                  <a:cubicBezTo>
                    <a:pt x="84986" y="272596"/>
                    <a:pt x="84986" y="271958"/>
                    <a:pt x="84986" y="271958"/>
                  </a:cubicBezTo>
                  <a:lnTo>
                    <a:pt x="100961" y="212587"/>
                  </a:lnTo>
                  <a:cubicBezTo>
                    <a:pt x="101600" y="209395"/>
                    <a:pt x="105434" y="207479"/>
                    <a:pt x="108629" y="208118"/>
                  </a:cubicBezTo>
                  <a:lnTo>
                    <a:pt x="151442" y="217055"/>
                  </a:lnTo>
                  <a:lnTo>
                    <a:pt x="122048" y="172368"/>
                  </a:lnTo>
                  <a:cubicBezTo>
                    <a:pt x="115658" y="162153"/>
                    <a:pt x="112463" y="150662"/>
                    <a:pt x="112463" y="138532"/>
                  </a:cubicBezTo>
                  <a:cubicBezTo>
                    <a:pt x="112463" y="100867"/>
                    <a:pt x="143135" y="70862"/>
                    <a:pt x="180196" y="70224"/>
                  </a:cubicBezTo>
                  <a:lnTo>
                    <a:pt x="180196" y="70224"/>
                  </a:lnTo>
                  <a:cubicBezTo>
                    <a:pt x="217897" y="70224"/>
                    <a:pt x="247930" y="100867"/>
                    <a:pt x="247930" y="138532"/>
                  </a:cubicBezTo>
                  <a:cubicBezTo>
                    <a:pt x="247930" y="150662"/>
                    <a:pt x="244735" y="162153"/>
                    <a:pt x="238345" y="172368"/>
                  </a:cubicBezTo>
                  <a:lnTo>
                    <a:pt x="211507" y="212587"/>
                  </a:lnTo>
                  <a:lnTo>
                    <a:pt x="267739" y="220247"/>
                  </a:lnTo>
                  <a:cubicBezTo>
                    <a:pt x="270934" y="220886"/>
                    <a:pt x="272850" y="223439"/>
                    <a:pt x="273489" y="225993"/>
                  </a:cubicBezTo>
                  <a:lnTo>
                    <a:pt x="276684" y="281534"/>
                  </a:lnTo>
                  <a:cubicBezTo>
                    <a:pt x="277323" y="284726"/>
                    <a:pt x="276045" y="286002"/>
                    <a:pt x="274767" y="287279"/>
                  </a:cubicBezTo>
                  <a:lnTo>
                    <a:pt x="274767" y="287279"/>
                  </a:lnTo>
                  <a:close/>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28" name="Graphic 4">
              <a:extLst>
                <a:ext uri="{FF2B5EF4-FFF2-40B4-BE49-F238E27FC236}">
                  <a16:creationId xmlns:a16="http://schemas.microsoft.com/office/drawing/2014/main" id="{10E64F7B-875B-290C-9ED7-16FF7CB7204B}"/>
                </a:ext>
              </a:extLst>
            </p:cNvPr>
            <p:cNvSpPr/>
            <p:nvPr/>
          </p:nvSpPr>
          <p:spPr bwMode="gray">
            <a:xfrm>
              <a:off x="3157267" y="1035644"/>
              <a:ext cx="43451" cy="43411"/>
            </a:xfrm>
            <a:custGeom>
              <a:avLst/>
              <a:gdLst>
                <a:gd name="connsiteX0" fmla="*/ 43451 w 43451"/>
                <a:gd name="connsiteY0" fmla="*/ 21706 h 43411"/>
                <a:gd name="connsiteX1" fmla="*/ 21726 w 43451"/>
                <a:gd name="connsiteY1" fmla="*/ 0 h 43411"/>
                <a:gd name="connsiteX2" fmla="*/ 0 w 43451"/>
                <a:gd name="connsiteY2" fmla="*/ 21706 h 43411"/>
                <a:gd name="connsiteX3" fmla="*/ 21726 w 43451"/>
                <a:gd name="connsiteY3" fmla="*/ 43411 h 43411"/>
                <a:gd name="connsiteX4" fmla="*/ 21726 w 43451"/>
                <a:gd name="connsiteY4" fmla="*/ 43411 h 43411"/>
                <a:gd name="connsiteX5" fmla="*/ 43451 w 43451"/>
                <a:gd name="connsiteY5" fmla="*/ 21706 h 4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51" h="43411">
                  <a:moveTo>
                    <a:pt x="43451" y="21706"/>
                  </a:moveTo>
                  <a:cubicBezTo>
                    <a:pt x="43451" y="9576"/>
                    <a:pt x="33867" y="0"/>
                    <a:pt x="21726" y="0"/>
                  </a:cubicBezTo>
                  <a:cubicBezTo>
                    <a:pt x="9585" y="0"/>
                    <a:pt x="0" y="9576"/>
                    <a:pt x="0" y="21706"/>
                  </a:cubicBezTo>
                  <a:cubicBezTo>
                    <a:pt x="0" y="33835"/>
                    <a:pt x="9585" y="43411"/>
                    <a:pt x="21726" y="43411"/>
                  </a:cubicBezTo>
                  <a:cubicBezTo>
                    <a:pt x="21726" y="43411"/>
                    <a:pt x="21726" y="43411"/>
                    <a:pt x="21726" y="43411"/>
                  </a:cubicBezTo>
                  <a:cubicBezTo>
                    <a:pt x="33867" y="43411"/>
                    <a:pt x="43451" y="33835"/>
                    <a:pt x="43451" y="21706"/>
                  </a:cubicBezTo>
                  <a:close/>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29" name="Graphic 4">
              <a:extLst>
                <a:ext uri="{FF2B5EF4-FFF2-40B4-BE49-F238E27FC236}">
                  <a16:creationId xmlns:a16="http://schemas.microsoft.com/office/drawing/2014/main" id="{85FEBE5A-807A-6A77-4025-E1D09D44B7AE}"/>
                </a:ext>
              </a:extLst>
            </p:cNvPr>
            <p:cNvSpPr/>
            <p:nvPr/>
          </p:nvSpPr>
          <p:spPr bwMode="gray">
            <a:xfrm>
              <a:off x="3216055" y="1144810"/>
              <a:ext cx="46646" cy="47879"/>
            </a:xfrm>
            <a:custGeom>
              <a:avLst/>
              <a:gdLst>
                <a:gd name="connsiteX0" fmla="*/ 0 w 46646"/>
                <a:gd name="connsiteY0" fmla="*/ 0 h 47879"/>
                <a:gd name="connsiteX1" fmla="*/ 3834 w 46646"/>
                <a:gd name="connsiteY1" fmla="*/ 37666 h 47879"/>
                <a:gd name="connsiteX2" fmla="*/ 46647 w 46646"/>
                <a:gd name="connsiteY2" fmla="*/ 47880 h 47879"/>
                <a:gd name="connsiteX3" fmla="*/ 44091 w 46646"/>
                <a:gd name="connsiteY3" fmla="*/ 6384 h 47879"/>
              </a:gdLst>
              <a:ahLst/>
              <a:cxnLst>
                <a:cxn ang="0">
                  <a:pos x="connsiteX0" y="connsiteY0"/>
                </a:cxn>
                <a:cxn ang="0">
                  <a:pos x="connsiteX1" y="connsiteY1"/>
                </a:cxn>
                <a:cxn ang="0">
                  <a:pos x="connsiteX2" y="connsiteY2"/>
                </a:cxn>
                <a:cxn ang="0">
                  <a:pos x="connsiteX3" y="connsiteY3"/>
                </a:cxn>
              </a:cxnLst>
              <a:rect l="l" t="t" r="r" b="b"/>
              <a:pathLst>
                <a:path w="46646" h="47879">
                  <a:moveTo>
                    <a:pt x="0" y="0"/>
                  </a:moveTo>
                  <a:lnTo>
                    <a:pt x="3834" y="37666"/>
                  </a:lnTo>
                  <a:lnTo>
                    <a:pt x="46647" y="47880"/>
                  </a:lnTo>
                  <a:lnTo>
                    <a:pt x="44091" y="6384"/>
                  </a:lnTo>
                  <a:close/>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30" name="Graphic 4">
              <a:extLst>
                <a:ext uri="{FF2B5EF4-FFF2-40B4-BE49-F238E27FC236}">
                  <a16:creationId xmlns:a16="http://schemas.microsoft.com/office/drawing/2014/main" id="{A10F9FC9-B8D5-FFCD-6D76-D9C53E5E7D54}"/>
                </a:ext>
              </a:extLst>
            </p:cNvPr>
            <p:cNvSpPr/>
            <p:nvPr/>
          </p:nvSpPr>
          <p:spPr bwMode="gray">
            <a:xfrm>
              <a:off x="3097841" y="1140980"/>
              <a:ext cx="54314" cy="54263"/>
            </a:xfrm>
            <a:custGeom>
              <a:avLst/>
              <a:gdLst>
                <a:gd name="connsiteX0" fmla="*/ 54314 w 54314"/>
                <a:gd name="connsiteY0" fmla="*/ 8299 h 54263"/>
                <a:gd name="connsiteX1" fmla="*/ 12780 w 54314"/>
                <a:gd name="connsiteY1" fmla="*/ 0 h 54263"/>
                <a:gd name="connsiteX2" fmla="*/ 0 w 54314"/>
                <a:gd name="connsiteY2" fmla="*/ 46603 h 54263"/>
                <a:gd name="connsiteX3" fmla="*/ 42174 w 54314"/>
                <a:gd name="connsiteY3" fmla="*/ 54264 h 54263"/>
              </a:gdLst>
              <a:ahLst/>
              <a:cxnLst>
                <a:cxn ang="0">
                  <a:pos x="connsiteX0" y="connsiteY0"/>
                </a:cxn>
                <a:cxn ang="0">
                  <a:pos x="connsiteX1" y="connsiteY1"/>
                </a:cxn>
                <a:cxn ang="0">
                  <a:pos x="connsiteX2" y="connsiteY2"/>
                </a:cxn>
                <a:cxn ang="0">
                  <a:pos x="connsiteX3" y="connsiteY3"/>
                </a:cxn>
              </a:cxnLst>
              <a:rect l="l" t="t" r="r" b="b"/>
              <a:pathLst>
                <a:path w="54314" h="54263">
                  <a:moveTo>
                    <a:pt x="54314" y="8299"/>
                  </a:moveTo>
                  <a:lnTo>
                    <a:pt x="12780" y="0"/>
                  </a:lnTo>
                  <a:lnTo>
                    <a:pt x="0" y="46603"/>
                  </a:lnTo>
                  <a:lnTo>
                    <a:pt x="42174" y="54264"/>
                  </a:lnTo>
                  <a:close/>
                </a:path>
              </a:pathLst>
            </a:custGeom>
            <a:solidFill>
              <a:srgbClr val="26890D"/>
            </a:solidFill>
            <a:ln w="6390" cap="flat">
              <a:noFill/>
              <a:prstDash val="solid"/>
              <a:miter/>
            </a:ln>
          </p:spPr>
          <p:txBody>
            <a:bodyPr wrap="none" lIns="0" tIns="0" rIns="0" bIns="0" rtlCol="0" anchor="ctr"/>
            <a:lstStyle/>
            <a:p>
              <a:pPr algn="ctr"/>
              <a:endParaRPr lang="en-US" sz="1200">
                <a:latin typeface="+mn-lt"/>
                <a:cs typeface="+mn-cs"/>
                <a:sym typeface="+mn-lt"/>
              </a:endParaRPr>
            </a:p>
          </p:txBody>
        </p:sp>
      </p:grpSp>
      <p:sp>
        <p:nvSpPr>
          <p:cNvPr id="2" name="フッター プレースホルダー 1">
            <a:extLst>
              <a:ext uri="{FF2B5EF4-FFF2-40B4-BE49-F238E27FC236}">
                <a16:creationId xmlns:a16="http://schemas.microsoft.com/office/drawing/2014/main" id="{25D4C10B-0DA8-7AFC-A053-A7092A2DA820}"/>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1937060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727F4C3D-57FE-A070-6C47-253BA23F94DD}"/>
              </a:ext>
            </a:extLst>
          </p:cNvPr>
          <p:cNvGraphicFramePr>
            <a:graphicFrameLocks noChangeAspect="1"/>
          </p:cNvGraphicFramePr>
          <p:nvPr>
            <p:custDataLst>
              <p:tags r:id="rId1"/>
            </p:custDataLst>
            <p:extLst>
              <p:ext uri="{D42A27DB-BD31-4B8C-83A1-F6EECF244321}">
                <p14:modId xmlns:p14="http://schemas.microsoft.com/office/powerpoint/2010/main" val="1303505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1F9569B5-4A2E-24C7-64C9-FFDDEE19CF01}"/>
              </a:ext>
            </a:extLst>
          </p:cNvPr>
          <p:cNvSpPr>
            <a:spLocks noGrp="1"/>
          </p:cNvSpPr>
          <p:nvPr>
            <p:ph type="sldNum" sz="quarter" idx="11"/>
          </p:nvPr>
        </p:nvSpPr>
        <p:spPr/>
        <p:txBody>
          <a:bodyPr/>
          <a:lstStyle/>
          <a:p>
            <a:fld id="{AA5FCFE5-FE56-4EF1-80A8-07776887C2A1}" type="slidenum">
              <a:rPr lang="ja-JP" altLang="en-US" smtClean="0"/>
              <a:pPr/>
              <a:t>4</a:t>
            </a:fld>
            <a:endParaRPr lang="ja-JP" altLang="en-US" dirty="0"/>
          </a:p>
        </p:txBody>
      </p:sp>
      <p:sp>
        <p:nvSpPr>
          <p:cNvPr id="3" name="テキスト プレースホルダー 2">
            <a:extLst>
              <a:ext uri="{FF2B5EF4-FFF2-40B4-BE49-F238E27FC236}">
                <a16:creationId xmlns:a16="http://schemas.microsoft.com/office/drawing/2014/main" id="{C4C3CFC1-7119-7C8E-9A0A-2193A13360A1}"/>
              </a:ext>
            </a:extLst>
          </p:cNvPr>
          <p:cNvSpPr>
            <a:spLocks noGrp="1"/>
          </p:cNvSpPr>
          <p:nvPr>
            <p:ph type="body" sz="quarter" idx="15"/>
          </p:nvPr>
        </p:nvSpPr>
        <p:spPr/>
        <p:txBody>
          <a:bodyPr/>
          <a:lstStyle/>
          <a:p>
            <a:r>
              <a:rPr lang="ja-JP" altLang="en-US" dirty="0"/>
              <a:t>チェックリストによる自己採点の意義・留意点</a:t>
            </a:r>
          </a:p>
        </p:txBody>
      </p:sp>
      <p:sp>
        <p:nvSpPr>
          <p:cNvPr id="4" name="タイトル 3">
            <a:extLst>
              <a:ext uri="{FF2B5EF4-FFF2-40B4-BE49-F238E27FC236}">
                <a16:creationId xmlns:a16="http://schemas.microsoft.com/office/drawing/2014/main" id="{07093BF3-2A67-D2FC-B792-0E73C0EFFBBD}"/>
              </a:ext>
            </a:extLst>
          </p:cNvPr>
          <p:cNvSpPr>
            <a:spLocks noGrp="1"/>
          </p:cNvSpPr>
          <p:nvPr>
            <p:ph type="title"/>
          </p:nvPr>
        </p:nvSpPr>
        <p:spPr/>
        <p:txBody>
          <a:bodyPr vert="horz"/>
          <a:lstStyle/>
          <a:p>
            <a:r>
              <a:rPr lang="ja-JP" altLang="en-US" dirty="0"/>
              <a:t>チェックリストは、林業イノベーションの創出に関わる地域の皆さんが自ら運用し、</a:t>
            </a:r>
            <a:br>
              <a:rPr lang="en-US" altLang="ja-JP" dirty="0"/>
            </a:br>
            <a:r>
              <a:rPr lang="ja-JP" altLang="en-US" dirty="0"/>
              <a:t>次に地域にとって必要な取組を見つけていただくことを企図しています</a:t>
            </a:r>
            <a:endParaRPr kumimoji="1" lang="ja-JP" altLang="en-US" dirty="0"/>
          </a:p>
        </p:txBody>
      </p:sp>
      <p:sp>
        <p:nvSpPr>
          <p:cNvPr id="5" name="正方形/長方形 4">
            <a:extLst>
              <a:ext uri="{FF2B5EF4-FFF2-40B4-BE49-F238E27FC236}">
                <a16:creationId xmlns:a16="http://schemas.microsoft.com/office/drawing/2014/main" id="{4737B864-4C3D-15B3-5412-0714D9DDA367}"/>
              </a:ext>
            </a:extLst>
          </p:cNvPr>
          <p:cNvSpPr/>
          <p:nvPr/>
        </p:nvSpPr>
        <p:spPr bwMode="gray">
          <a:xfrm>
            <a:off x="1748939" y="1562677"/>
            <a:ext cx="2221200" cy="1396800"/>
          </a:xfrm>
          <a:prstGeom prst="rect">
            <a:avLst/>
          </a:prstGeom>
          <a:solidFill>
            <a:schemeClr val="accent4"/>
          </a:solidFill>
          <a:ln w="12700" algn="ctr">
            <a:solidFill>
              <a:srgbClr val="BBBCBC"/>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dirty="0">
                <a:solidFill>
                  <a:schemeClr val="bg1"/>
                </a:solidFill>
                <a:latin typeface="+mn-lt"/>
                <a:cs typeface="+mn-cs"/>
              </a:rPr>
              <a:t>誰がチェックリストを</a:t>
            </a:r>
            <a:endParaRPr kumimoji="1" lang="en-US" altLang="ja-JP" sz="1600" dirty="0">
              <a:solidFill>
                <a:schemeClr val="bg1"/>
              </a:solidFill>
              <a:latin typeface="+mn-lt"/>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dirty="0">
                <a:solidFill>
                  <a:schemeClr val="bg1"/>
                </a:solidFill>
                <a:latin typeface="+mn-lt"/>
                <a:cs typeface="+mn-cs"/>
              </a:rPr>
              <a:t>活用するのか</a:t>
            </a:r>
            <a:endParaRPr kumimoji="1" lang="ja-JP" altLang="en-US" sz="1600" b="0" i="0" u="none" strike="noStrike" kern="1200" cap="none" spc="0" normalizeH="0" baseline="0" noProof="0" dirty="0">
              <a:ln>
                <a:noFill/>
              </a:ln>
              <a:solidFill>
                <a:schemeClr val="bg1"/>
              </a:solidFill>
              <a:effectLst/>
              <a:uLnTx/>
              <a:uFillTx/>
              <a:latin typeface="+mn-lt"/>
              <a:ea typeface="+mn-ea"/>
              <a:cs typeface="+mn-cs"/>
            </a:endParaRPr>
          </a:p>
        </p:txBody>
      </p:sp>
      <p:sp>
        <p:nvSpPr>
          <p:cNvPr id="6" name="テキスト ボックス 5">
            <a:extLst>
              <a:ext uri="{FF2B5EF4-FFF2-40B4-BE49-F238E27FC236}">
                <a16:creationId xmlns:a16="http://schemas.microsoft.com/office/drawing/2014/main" id="{AA25A443-14F1-4C95-132D-5298552EAB1C}"/>
              </a:ext>
            </a:extLst>
          </p:cNvPr>
          <p:cNvSpPr txBox="1"/>
          <p:nvPr/>
        </p:nvSpPr>
        <p:spPr bwMode="gray">
          <a:xfrm>
            <a:off x="4119242" y="1562677"/>
            <a:ext cx="5234400" cy="1396800"/>
          </a:xfrm>
          <a:prstGeom prst="rect">
            <a:avLst/>
          </a:prstGeom>
          <a:solidFill>
            <a:schemeClr val="accent1">
              <a:lumMod val="20000"/>
              <a:lumOff val="80000"/>
            </a:schemeClr>
          </a:solidFill>
        </p:spPr>
        <p:txBody>
          <a:bodyPr wrap="square" lIns="72000" tIns="72000" rIns="72000" bIns="72000" rtlCol="0" anchor="ctr">
            <a:noAutofit/>
          </a:bodyPr>
          <a:lstStyle/>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「林業イノベーション」の創出に取り組む、地域の林業事業者、林業サービス事業体、メーカー、金融機関、自治体、大学等（これらのコンソーシアムを含む）のそれぞれを想定しています。</a:t>
            </a:r>
            <a:endParaRPr kumimoji="1" lang="ja-JP" altLang="en-US" sz="1200" b="0" i="0" u="none" strike="noStrike" kern="1200" cap="none" spc="0" normalizeH="0" baseline="0" noProof="0" dirty="0">
              <a:ln>
                <a:noFill/>
              </a:ln>
              <a:solidFill>
                <a:prstClr val="black"/>
              </a:solidFill>
              <a:effectLst/>
              <a:highlight>
                <a:srgbClr val="FFFF00"/>
              </a:highlight>
              <a:uLnTx/>
              <a:uFillTx/>
              <a:latin typeface="+mn-lt"/>
              <a:ea typeface="+mn-ea"/>
              <a:cs typeface="+mn-cs"/>
            </a:endParaRPr>
          </a:p>
        </p:txBody>
      </p:sp>
      <p:sp>
        <p:nvSpPr>
          <p:cNvPr id="7" name="正方形/長方形 6">
            <a:extLst>
              <a:ext uri="{FF2B5EF4-FFF2-40B4-BE49-F238E27FC236}">
                <a16:creationId xmlns:a16="http://schemas.microsoft.com/office/drawing/2014/main" id="{214940AA-8A9C-567B-C980-6C13AA2DF578}"/>
              </a:ext>
            </a:extLst>
          </p:cNvPr>
          <p:cNvSpPr/>
          <p:nvPr/>
        </p:nvSpPr>
        <p:spPr bwMode="gray">
          <a:xfrm>
            <a:off x="1748939" y="3088079"/>
            <a:ext cx="2221200" cy="1396800"/>
          </a:xfrm>
          <a:prstGeom prst="rect">
            <a:avLst/>
          </a:prstGeom>
          <a:solidFill>
            <a:schemeClr val="accent4"/>
          </a:solidFill>
          <a:ln w="12700" algn="ctr">
            <a:solidFill>
              <a:srgbClr val="BBBCBC"/>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dirty="0">
                <a:solidFill>
                  <a:schemeClr val="bg1"/>
                </a:solidFill>
                <a:latin typeface="+mn-lt"/>
                <a:cs typeface="+mn-cs"/>
              </a:rPr>
              <a:t>なぜチェックリストによる</a:t>
            </a:r>
            <a:endParaRPr kumimoji="1" lang="en-US" altLang="ja-JP" sz="1600" dirty="0">
              <a:solidFill>
                <a:schemeClr val="bg1"/>
              </a:solidFill>
              <a:latin typeface="+mn-lt"/>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dirty="0">
                <a:solidFill>
                  <a:schemeClr val="bg1"/>
                </a:solidFill>
                <a:latin typeface="+mn-lt"/>
                <a:cs typeface="+mn-cs"/>
              </a:rPr>
              <a:t>自己評価が必要か</a:t>
            </a:r>
            <a:endParaRPr kumimoji="1" lang="ja-JP" altLang="en-US" sz="1600" b="0" i="0" u="none" strike="noStrike" kern="1200" cap="none" spc="0" normalizeH="0" baseline="0" noProof="0" dirty="0">
              <a:ln>
                <a:noFill/>
              </a:ln>
              <a:solidFill>
                <a:schemeClr val="bg1"/>
              </a:solidFill>
              <a:effectLst/>
              <a:uLnTx/>
              <a:uFillTx/>
              <a:latin typeface="+mn-lt"/>
              <a:ea typeface="+mn-ea"/>
              <a:cs typeface="+mn-cs"/>
            </a:endParaRPr>
          </a:p>
        </p:txBody>
      </p:sp>
      <p:sp>
        <p:nvSpPr>
          <p:cNvPr id="8" name="テキスト ボックス 7">
            <a:extLst>
              <a:ext uri="{FF2B5EF4-FFF2-40B4-BE49-F238E27FC236}">
                <a16:creationId xmlns:a16="http://schemas.microsoft.com/office/drawing/2014/main" id="{776EFEC2-52DB-630C-5DA6-B4DF824E436F}"/>
              </a:ext>
            </a:extLst>
          </p:cNvPr>
          <p:cNvSpPr txBox="1"/>
          <p:nvPr/>
        </p:nvSpPr>
        <p:spPr bwMode="gray">
          <a:xfrm>
            <a:off x="4119242" y="3088079"/>
            <a:ext cx="5234400" cy="1396800"/>
          </a:xfrm>
          <a:prstGeom prst="rect">
            <a:avLst/>
          </a:prstGeom>
          <a:solidFill>
            <a:schemeClr val="accent1">
              <a:lumMod val="20000"/>
              <a:lumOff val="80000"/>
            </a:schemeClr>
          </a:solidFill>
        </p:spPr>
        <p:txBody>
          <a:bodyPr wrap="square" lIns="72000" tIns="72000" rIns="72000" bIns="72000" rtlCol="0" anchor="ctr">
            <a:noAutofit/>
          </a:bodyPr>
          <a:lstStyle/>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「チェックリスト」に記載されている行動ができているかどうかを自己評価することで、地域の取組みが位置するフェーズをより俯瞰的に把握することができると考えています。</a:t>
            </a:r>
            <a:endParaRPr kumimoji="1" lang="en-US" altLang="ja-JP" sz="1200" dirty="0">
              <a:solidFill>
                <a:prstClr val="black"/>
              </a:solidFill>
              <a:latin typeface="+mn-lt"/>
              <a:cs typeface="+mn-cs"/>
            </a:endParaRPr>
          </a:p>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林業イノベーション」の創出は、これまでにない新しい取組みですので、チェックリストに提示されている、各フェーズを参考としながら、次のフェーズに移行できるかどうかの判断の物差しとして参考にしていただくことを想定しています。</a:t>
            </a:r>
          </a:p>
        </p:txBody>
      </p:sp>
      <p:sp>
        <p:nvSpPr>
          <p:cNvPr id="9" name="正方形/長方形 8">
            <a:extLst>
              <a:ext uri="{FF2B5EF4-FFF2-40B4-BE49-F238E27FC236}">
                <a16:creationId xmlns:a16="http://schemas.microsoft.com/office/drawing/2014/main" id="{B5D71EE9-4D8C-6DCF-0D19-AC75150A2C22}"/>
              </a:ext>
            </a:extLst>
          </p:cNvPr>
          <p:cNvSpPr/>
          <p:nvPr/>
        </p:nvSpPr>
        <p:spPr bwMode="gray">
          <a:xfrm>
            <a:off x="1748939" y="4657940"/>
            <a:ext cx="2221200" cy="1536480"/>
          </a:xfrm>
          <a:prstGeom prst="rect">
            <a:avLst/>
          </a:prstGeom>
          <a:solidFill>
            <a:schemeClr val="accent4"/>
          </a:solidFill>
          <a:ln w="12700" algn="ctr">
            <a:solidFill>
              <a:srgbClr val="BBBCBC"/>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dirty="0">
                <a:solidFill>
                  <a:schemeClr val="bg1"/>
                </a:solidFill>
                <a:latin typeface="+mn-lt"/>
                <a:cs typeface="+mn-cs"/>
              </a:rPr>
              <a:t>自己評価時の</a:t>
            </a:r>
            <a:endParaRPr kumimoji="1" lang="en-US" altLang="ja-JP" sz="1600" dirty="0">
              <a:solidFill>
                <a:schemeClr val="bg1"/>
              </a:solidFill>
              <a:latin typeface="+mn-lt"/>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600" dirty="0">
                <a:solidFill>
                  <a:schemeClr val="bg1"/>
                </a:solidFill>
                <a:latin typeface="+mn-lt"/>
                <a:cs typeface="+mn-cs"/>
              </a:rPr>
              <a:t>留意点は</a:t>
            </a:r>
            <a:endParaRPr kumimoji="1" lang="ja-JP" altLang="en-US" sz="1600" b="0" i="0" u="none" strike="noStrike" kern="1200" cap="none" spc="0" normalizeH="0" baseline="0" noProof="0" dirty="0">
              <a:ln>
                <a:noFill/>
              </a:ln>
              <a:solidFill>
                <a:schemeClr val="bg1"/>
              </a:solidFill>
              <a:effectLst/>
              <a:uLnTx/>
              <a:uFillTx/>
              <a:latin typeface="+mn-lt"/>
              <a:ea typeface="+mn-ea"/>
              <a:cs typeface="+mn-cs"/>
            </a:endParaRPr>
          </a:p>
        </p:txBody>
      </p:sp>
      <p:sp>
        <p:nvSpPr>
          <p:cNvPr id="10" name="テキスト ボックス 9">
            <a:extLst>
              <a:ext uri="{FF2B5EF4-FFF2-40B4-BE49-F238E27FC236}">
                <a16:creationId xmlns:a16="http://schemas.microsoft.com/office/drawing/2014/main" id="{1792BE60-637B-56F1-B700-05E09B1FF43F}"/>
              </a:ext>
            </a:extLst>
          </p:cNvPr>
          <p:cNvSpPr txBox="1"/>
          <p:nvPr/>
        </p:nvSpPr>
        <p:spPr bwMode="gray">
          <a:xfrm>
            <a:off x="4119242" y="4657940"/>
            <a:ext cx="5234400" cy="1536480"/>
          </a:xfrm>
          <a:prstGeom prst="rect">
            <a:avLst/>
          </a:prstGeom>
          <a:solidFill>
            <a:schemeClr val="accent1">
              <a:lumMod val="20000"/>
              <a:lumOff val="80000"/>
            </a:schemeClr>
          </a:solidFill>
        </p:spPr>
        <p:txBody>
          <a:bodyPr wrap="square" lIns="72000" tIns="72000" rIns="72000" bIns="72000" rtlCol="0" anchor="ctr">
            <a:noAutofit/>
          </a:bodyPr>
          <a:lstStyle/>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チェックリストでは、「林業イノベーション」の創出に向けた、各フェーズにおける取組の内容を整理しています。ただし、これらの取組みは、着手すべき順序を示すものではありません。</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チェックリストに記載されている取組みは、あくまで次のフェーズに進むための最低限の取組みを示しており、どこまで行動に移せているかを確認するものになります。</a:t>
            </a:r>
          </a:p>
          <a:p>
            <a:pPr marR="0" algn="l" defTabSz="990564" rtl="0" eaLnBrk="1" fontAlgn="auto" latinLnBrk="0" hangingPunct="1">
              <a:lnSpc>
                <a:spcPct val="100000"/>
              </a:lnSpc>
              <a:spcBef>
                <a:spcPts val="60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また、自己評価の結果はプロジェクトの</a:t>
            </a:r>
            <a:r>
              <a:rPr kumimoji="1" lang="ja-JP" altLang="en-US" sz="1200" dirty="0">
                <a:solidFill>
                  <a:prstClr val="black"/>
                </a:solidFill>
                <a:latin typeface="+mn-lt"/>
                <a:cs typeface="+mn-cs"/>
              </a:rPr>
              <a:t>成功を必ずしも保証するものではありません</a:t>
            </a:r>
            <a:r>
              <a:rPr kumimoji="1" lang="ja-JP" altLang="en-US" sz="1200" b="0" i="0" u="none" strike="noStrike" kern="1200" cap="none" spc="0" normalizeH="0" baseline="0" noProof="0" dirty="0">
                <a:ln>
                  <a:noFill/>
                </a:ln>
                <a:solidFill>
                  <a:prstClr val="black"/>
                </a:solidFill>
                <a:effectLst/>
                <a:uLnTx/>
                <a:uFillTx/>
                <a:latin typeface="+mn-lt"/>
                <a:ea typeface="+mn-ea"/>
                <a:cs typeface="+mn-cs"/>
              </a:rPr>
              <a:t>。</a:t>
            </a:r>
            <a:endParaRPr lang="ja-JP" altLang="en-US" sz="1200" b="0" i="0" u="none" strike="noStrike" kern="1200" cap="none" spc="0" normalizeH="0" baseline="0" noProof="0" dirty="0">
              <a:ln>
                <a:noFill/>
              </a:ln>
              <a:solidFill>
                <a:prstClr val="black"/>
              </a:solidFill>
              <a:effectLst/>
              <a:uLnTx/>
              <a:uFillTx/>
              <a:latin typeface="+mn-lt"/>
              <a:ea typeface="+mn-ea"/>
              <a:cs typeface="Calibri Light"/>
            </a:endParaRPr>
          </a:p>
        </p:txBody>
      </p:sp>
      <p:sp>
        <p:nvSpPr>
          <p:cNvPr id="14" name="Graphic 4">
            <a:extLst>
              <a:ext uri="{FF2B5EF4-FFF2-40B4-BE49-F238E27FC236}">
                <a16:creationId xmlns:a16="http://schemas.microsoft.com/office/drawing/2014/main" id="{3BC9A632-5086-90D4-E42A-97AD00DFF3E2}"/>
              </a:ext>
            </a:extLst>
          </p:cNvPr>
          <p:cNvSpPr>
            <a:spLocks noChangeAspect="1"/>
          </p:cNvSpPr>
          <p:nvPr/>
        </p:nvSpPr>
        <p:spPr bwMode="gray">
          <a:xfrm>
            <a:off x="706664" y="1804494"/>
            <a:ext cx="848861" cy="848861"/>
          </a:xfrm>
          <a:custGeom>
            <a:avLst/>
            <a:gdLst>
              <a:gd name="connsiteX0" fmla="*/ 181474 w 362309"/>
              <a:gd name="connsiteY0" fmla="*/ 0 h 361971"/>
              <a:gd name="connsiteX1" fmla="*/ 0 w 362309"/>
              <a:gd name="connsiteY1" fmla="*/ 180667 h 361971"/>
              <a:gd name="connsiteX2" fmla="*/ 180835 w 362309"/>
              <a:gd name="connsiteY2" fmla="*/ 361972 h 361971"/>
              <a:gd name="connsiteX3" fmla="*/ 362310 w 362309"/>
              <a:gd name="connsiteY3" fmla="*/ 181305 h 361971"/>
              <a:gd name="connsiteX4" fmla="*/ 362310 w 362309"/>
              <a:gd name="connsiteY4" fmla="*/ 181305 h 361971"/>
              <a:gd name="connsiteX5" fmla="*/ 181474 w 362309"/>
              <a:gd name="connsiteY5" fmla="*/ 0 h 361971"/>
              <a:gd name="connsiteX6" fmla="*/ 181474 w 362309"/>
              <a:gd name="connsiteY6" fmla="*/ 0 h 361971"/>
              <a:gd name="connsiteX7" fmla="*/ 106712 w 362309"/>
              <a:gd name="connsiteY7" fmla="*/ 195988 h 361971"/>
              <a:gd name="connsiteX8" fmla="*/ 116297 w 362309"/>
              <a:gd name="connsiteY8" fmla="*/ 173644 h 361971"/>
              <a:gd name="connsiteX9" fmla="*/ 113741 w 362309"/>
              <a:gd name="connsiteY9" fmla="*/ 146832 h 361971"/>
              <a:gd name="connsiteX10" fmla="*/ 96488 w 362309"/>
              <a:gd name="connsiteY10" fmla="*/ 139171 h 361971"/>
              <a:gd name="connsiteX11" fmla="*/ 79235 w 362309"/>
              <a:gd name="connsiteY11" fmla="*/ 146832 h 361971"/>
              <a:gd name="connsiteX12" fmla="*/ 76679 w 362309"/>
              <a:gd name="connsiteY12" fmla="*/ 173644 h 361971"/>
              <a:gd name="connsiteX13" fmla="*/ 86264 w 362309"/>
              <a:gd name="connsiteY13" fmla="*/ 195988 h 361971"/>
              <a:gd name="connsiteX14" fmla="*/ 79235 w 362309"/>
              <a:gd name="connsiteY14" fmla="*/ 225993 h 361971"/>
              <a:gd name="connsiteX15" fmla="*/ 63899 w 362309"/>
              <a:gd name="connsiteY15" fmla="*/ 230462 h 361971"/>
              <a:gd name="connsiteX16" fmla="*/ 51119 w 362309"/>
              <a:gd name="connsiteY16" fmla="*/ 233654 h 361971"/>
              <a:gd name="connsiteX17" fmla="*/ 47925 w 362309"/>
              <a:gd name="connsiteY17" fmla="*/ 234930 h 361971"/>
              <a:gd name="connsiteX18" fmla="*/ 41535 w 362309"/>
              <a:gd name="connsiteY18" fmla="*/ 228546 h 361971"/>
              <a:gd name="connsiteX19" fmla="*/ 44730 w 362309"/>
              <a:gd name="connsiteY19" fmla="*/ 222801 h 361971"/>
              <a:gd name="connsiteX20" fmla="*/ 61982 w 362309"/>
              <a:gd name="connsiteY20" fmla="*/ 217694 h 361971"/>
              <a:gd name="connsiteX21" fmla="*/ 72206 w 362309"/>
              <a:gd name="connsiteY21" fmla="*/ 215140 h 361971"/>
              <a:gd name="connsiteX22" fmla="*/ 75401 w 362309"/>
              <a:gd name="connsiteY22" fmla="*/ 203011 h 361971"/>
              <a:gd name="connsiteX23" fmla="*/ 63899 w 362309"/>
              <a:gd name="connsiteY23" fmla="*/ 176836 h 361971"/>
              <a:gd name="connsiteX24" fmla="*/ 69011 w 362309"/>
              <a:gd name="connsiteY24" fmla="*/ 139171 h 361971"/>
              <a:gd name="connsiteX25" fmla="*/ 96488 w 362309"/>
              <a:gd name="connsiteY25" fmla="*/ 127041 h 361971"/>
              <a:gd name="connsiteX26" fmla="*/ 123326 w 362309"/>
              <a:gd name="connsiteY26" fmla="*/ 139171 h 361971"/>
              <a:gd name="connsiteX27" fmla="*/ 128438 w 362309"/>
              <a:gd name="connsiteY27" fmla="*/ 176836 h 361971"/>
              <a:gd name="connsiteX28" fmla="*/ 116936 w 362309"/>
              <a:gd name="connsiteY28" fmla="*/ 203649 h 361971"/>
              <a:gd name="connsiteX29" fmla="*/ 120770 w 362309"/>
              <a:gd name="connsiteY29" fmla="*/ 215779 h 361971"/>
              <a:gd name="connsiteX30" fmla="*/ 122048 w 362309"/>
              <a:gd name="connsiteY30" fmla="*/ 224716 h 361971"/>
              <a:gd name="connsiteX31" fmla="*/ 113102 w 362309"/>
              <a:gd name="connsiteY31" fmla="*/ 225993 h 361971"/>
              <a:gd name="connsiteX32" fmla="*/ 106712 w 362309"/>
              <a:gd name="connsiteY32" fmla="*/ 195988 h 361971"/>
              <a:gd name="connsiteX33" fmla="*/ 250486 w 362309"/>
              <a:gd name="connsiteY33" fmla="*/ 243868 h 361971"/>
              <a:gd name="connsiteX34" fmla="*/ 244735 w 362309"/>
              <a:gd name="connsiteY34" fmla="*/ 247698 h 361971"/>
              <a:gd name="connsiteX35" fmla="*/ 242179 w 362309"/>
              <a:gd name="connsiteY35" fmla="*/ 247060 h 361971"/>
              <a:gd name="connsiteX36" fmla="*/ 223009 w 362309"/>
              <a:gd name="connsiteY36" fmla="*/ 243230 h 361971"/>
              <a:gd name="connsiteX37" fmla="*/ 207034 w 362309"/>
              <a:gd name="connsiteY37" fmla="*/ 240038 h 361971"/>
              <a:gd name="connsiteX38" fmla="*/ 193615 w 362309"/>
              <a:gd name="connsiteY38" fmla="*/ 218332 h 361971"/>
              <a:gd name="connsiteX39" fmla="*/ 194893 w 362309"/>
              <a:gd name="connsiteY39" fmla="*/ 201095 h 361971"/>
              <a:gd name="connsiteX40" fmla="*/ 207034 w 362309"/>
              <a:gd name="connsiteY40" fmla="*/ 171729 h 361971"/>
              <a:gd name="connsiteX41" fmla="*/ 203839 w 362309"/>
              <a:gd name="connsiteY41" fmla="*/ 135341 h 361971"/>
              <a:gd name="connsiteX42" fmla="*/ 182113 w 362309"/>
              <a:gd name="connsiteY42" fmla="*/ 125765 h 361971"/>
              <a:gd name="connsiteX43" fmla="*/ 160387 w 362309"/>
              <a:gd name="connsiteY43" fmla="*/ 135341 h 361971"/>
              <a:gd name="connsiteX44" fmla="*/ 157192 w 362309"/>
              <a:gd name="connsiteY44" fmla="*/ 171729 h 361971"/>
              <a:gd name="connsiteX45" fmla="*/ 169972 w 362309"/>
              <a:gd name="connsiteY45" fmla="*/ 201095 h 361971"/>
              <a:gd name="connsiteX46" fmla="*/ 171250 w 362309"/>
              <a:gd name="connsiteY46" fmla="*/ 218332 h 361971"/>
              <a:gd name="connsiteX47" fmla="*/ 157832 w 362309"/>
              <a:gd name="connsiteY47" fmla="*/ 240038 h 361971"/>
              <a:gd name="connsiteX48" fmla="*/ 141857 w 362309"/>
              <a:gd name="connsiteY48" fmla="*/ 243230 h 361971"/>
              <a:gd name="connsiteX49" fmla="*/ 122687 w 362309"/>
              <a:gd name="connsiteY49" fmla="*/ 247060 h 361971"/>
              <a:gd name="connsiteX50" fmla="*/ 114380 w 362309"/>
              <a:gd name="connsiteY50" fmla="*/ 243868 h 361971"/>
              <a:gd name="connsiteX51" fmla="*/ 117575 w 362309"/>
              <a:gd name="connsiteY51" fmla="*/ 235569 h 361971"/>
              <a:gd name="connsiteX52" fmla="*/ 141857 w 362309"/>
              <a:gd name="connsiteY52" fmla="*/ 230462 h 361971"/>
              <a:gd name="connsiteX53" fmla="*/ 152080 w 362309"/>
              <a:gd name="connsiteY53" fmla="*/ 228546 h 361971"/>
              <a:gd name="connsiteX54" fmla="*/ 159748 w 362309"/>
              <a:gd name="connsiteY54" fmla="*/ 208118 h 361971"/>
              <a:gd name="connsiteX55" fmla="*/ 145690 w 362309"/>
              <a:gd name="connsiteY55" fmla="*/ 174921 h 361971"/>
              <a:gd name="connsiteX56" fmla="*/ 151442 w 362309"/>
              <a:gd name="connsiteY56" fmla="*/ 127680 h 361971"/>
              <a:gd name="connsiteX57" fmla="*/ 210868 w 362309"/>
              <a:gd name="connsiteY57" fmla="*/ 124488 h 361971"/>
              <a:gd name="connsiteX58" fmla="*/ 214063 w 362309"/>
              <a:gd name="connsiteY58" fmla="*/ 127680 h 361971"/>
              <a:gd name="connsiteX59" fmla="*/ 219814 w 362309"/>
              <a:gd name="connsiteY59" fmla="*/ 174921 h 361971"/>
              <a:gd name="connsiteX60" fmla="*/ 205117 w 362309"/>
              <a:gd name="connsiteY60" fmla="*/ 208756 h 361971"/>
              <a:gd name="connsiteX61" fmla="*/ 212785 w 362309"/>
              <a:gd name="connsiteY61" fmla="*/ 228546 h 361971"/>
              <a:gd name="connsiteX62" fmla="*/ 223009 w 362309"/>
              <a:gd name="connsiteY62" fmla="*/ 230462 h 361971"/>
              <a:gd name="connsiteX63" fmla="*/ 247291 w 362309"/>
              <a:gd name="connsiteY63" fmla="*/ 235569 h 361971"/>
              <a:gd name="connsiteX64" fmla="*/ 250486 w 362309"/>
              <a:gd name="connsiteY64" fmla="*/ 243868 h 361971"/>
              <a:gd name="connsiteX65" fmla="*/ 314385 w 362309"/>
              <a:gd name="connsiteY65" fmla="*/ 234930 h 361971"/>
              <a:gd name="connsiteX66" fmla="*/ 311190 w 362309"/>
              <a:gd name="connsiteY66" fmla="*/ 233654 h 361971"/>
              <a:gd name="connsiteX67" fmla="*/ 298410 w 362309"/>
              <a:gd name="connsiteY67" fmla="*/ 230462 h 361971"/>
              <a:gd name="connsiteX68" fmla="*/ 283074 w 362309"/>
              <a:gd name="connsiteY68" fmla="*/ 225993 h 361971"/>
              <a:gd name="connsiteX69" fmla="*/ 275406 w 362309"/>
              <a:gd name="connsiteY69" fmla="*/ 195988 h 361971"/>
              <a:gd name="connsiteX70" fmla="*/ 284991 w 362309"/>
              <a:gd name="connsiteY70" fmla="*/ 173644 h 361971"/>
              <a:gd name="connsiteX71" fmla="*/ 282435 w 362309"/>
              <a:gd name="connsiteY71" fmla="*/ 146832 h 361971"/>
              <a:gd name="connsiteX72" fmla="*/ 265182 w 362309"/>
              <a:gd name="connsiteY72" fmla="*/ 139171 h 361971"/>
              <a:gd name="connsiteX73" fmla="*/ 265182 w 362309"/>
              <a:gd name="connsiteY73" fmla="*/ 139171 h 361971"/>
              <a:gd name="connsiteX74" fmla="*/ 247929 w 362309"/>
              <a:gd name="connsiteY74" fmla="*/ 146832 h 361971"/>
              <a:gd name="connsiteX75" fmla="*/ 245374 w 362309"/>
              <a:gd name="connsiteY75" fmla="*/ 173644 h 361971"/>
              <a:gd name="connsiteX76" fmla="*/ 254959 w 362309"/>
              <a:gd name="connsiteY76" fmla="*/ 195988 h 361971"/>
              <a:gd name="connsiteX77" fmla="*/ 247929 w 362309"/>
              <a:gd name="connsiteY77" fmla="*/ 225993 h 361971"/>
              <a:gd name="connsiteX78" fmla="*/ 238984 w 362309"/>
              <a:gd name="connsiteY78" fmla="*/ 224716 h 361971"/>
              <a:gd name="connsiteX79" fmla="*/ 240261 w 362309"/>
              <a:gd name="connsiteY79" fmla="*/ 215779 h 361971"/>
              <a:gd name="connsiteX80" fmla="*/ 244096 w 362309"/>
              <a:gd name="connsiteY80" fmla="*/ 203649 h 361971"/>
              <a:gd name="connsiteX81" fmla="*/ 232594 w 362309"/>
              <a:gd name="connsiteY81" fmla="*/ 177475 h 361971"/>
              <a:gd name="connsiteX82" fmla="*/ 237706 w 362309"/>
              <a:gd name="connsiteY82" fmla="*/ 139809 h 361971"/>
              <a:gd name="connsiteX83" fmla="*/ 265182 w 362309"/>
              <a:gd name="connsiteY83" fmla="*/ 127680 h 361971"/>
              <a:gd name="connsiteX84" fmla="*/ 292020 w 362309"/>
              <a:gd name="connsiteY84" fmla="*/ 139809 h 361971"/>
              <a:gd name="connsiteX85" fmla="*/ 297132 w 362309"/>
              <a:gd name="connsiteY85" fmla="*/ 177475 h 361971"/>
              <a:gd name="connsiteX86" fmla="*/ 285630 w 362309"/>
              <a:gd name="connsiteY86" fmla="*/ 204287 h 361971"/>
              <a:gd name="connsiteX87" fmla="*/ 290103 w 362309"/>
              <a:gd name="connsiteY87" fmla="*/ 216417 h 361971"/>
              <a:gd name="connsiteX88" fmla="*/ 299688 w 362309"/>
              <a:gd name="connsiteY88" fmla="*/ 218332 h 361971"/>
              <a:gd name="connsiteX89" fmla="*/ 316941 w 362309"/>
              <a:gd name="connsiteY89" fmla="*/ 223439 h 361971"/>
              <a:gd name="connsiteX90" fmla="*/ 318858 w 362309"/>
              <a:gd name="connsiteY90" fmla="*/ 232377 h 361971"/>
              <a:gd name="connsiteX91" fmla="*/ 314385 w 362309"/>
              <a:gd name="connsiteY91" fmla="*/ 234930 h 361971"/>
              <a:gd name="connsiteX92" fmla="*/ 314385 w 362309"/>
              <a:gd name="connsiteY92" fmla="*/ 23493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62309" h="361971">
                <a:moveTo>
                  <a:pt x="181474" y="0"/>
                </a:moveTo>
                <a:cubicBezTo>
                  <a:pt x="81152" y="0"/>
                  <a:pt x="0" y="81077"/>
                  <a:pt x="0" y="180667"/>
                </a:cubicBezTo>
                <a:cubicBezTo>
                  <a:pt x="0" y="280257"/>
                  <a:pt x="81152" y="361972"/>
                  <a:pt x="180835" y="361972"/>
                </a:cubicBezTo>
                <a:cubicBezTo>
                  <a:pt x="280518" y="361972"/>
                  <a:pt x="362310" y="280895"/>
                  <a:pt x="362310" y="181305"/>
                </a:cubicBezTo>
                <a:cubicBezTo>
                  <a:pt x="362310" y="181305"/>
                  <a:pt x="362310" y="181305"/>
                  <a:pt x="362310" y="181305"/>
                </a:cubicBezTo>
                <a:cubicBezTo>
                  <a:pt x="362310" y="80438"/>
                  <a:pt x="281157" y="0"/>
                  <a:pt x="181474" y="0"/>
                </a:cubicBezTo>
                <a:cubicBezTo>
                  <a:pt x="181474" y="0"/>
                  <a:pt x="181474" y="0"/>
                  <a:pt x="181474" y="0"/>
                </a:cubicBezTo>
                <a:close/>
                <a:moveTo>
                  <a:pt x="106712" y="195988"/>
                </a:moveTo>
                <a:cubicBezTo>
                  <a:pt x="111185" y="188966"/>
                  <a:pt x="114380" y="181944"/>
                  <a:pt x="116297" y="173644"/>
                </a:cubicBezTo>
                <a:cubicBezTo>
                  <a:pt x="119492" y="161515"/>
                  <a:pt x="118214" y="152577"/>
                  <a:pt x="113741" y="146832"/>
                </a:cubicBezTo>
                <a:cubicBezTo>
                  <a:pt x="109268" y="142363"/>
                  <a:pt x="102878" y="139171"/>
                  <a:pt x="96488" y="139171"/>
                </a:cubicBezTo>
                <a:cubicBezTo>
                  <a:pt x="90098" y="139171"/>
                  <a:pt x="83708" y="141724"/>
                  <a:pt x="79235" y="146832"/>
                </a:cubicBezTo>
                <a:cubicBezTo>
                  <a:pt x="74762" y="152577"/>
                  <a:pt x="74123" y="161515"/>
                  <a:pt x="76679" y="173644"/>
                </a:cubicBezTo>
                <a:cubicBezTo>
                  <a:pt x="78596" y="181305"/>
                  <a:pt x="81791" y="188966"/>
                  <a:pt x="86264" y="195988"/>
                </a:cubicBezTo>
                <a:cubicBezTo>
                  <a:pt x="91376" y="203011"/>
                  <a:pt x="88820" y="218332"/>
                  <a:pt x="79235" y="225993"/>
                </a:cubicBezTo>
                <a:cubicBezTo>
                  <a:pt x="74123" y="228546"/>
                  <a:pt x="69011" y="229823"/>
                  <a:pt x="63899" y="230462"/>
                </a:cubicBezTo>
                <a:cubicBezTo>
                  <a:pt x="59426" y="230462"/>
                  <a:pt x="54953" y="231738"/>
                  <a:pt x="51119" y="233654"/>
                </a:cubicBezTo>
                <a:cubicBezTo>
                  <a:pt x="49841" y="234292"/>
                  <a:pt x="49203" y="234930"/>
                  <a:pt x="47925" y="234930"/>
                </a:cubicBezTo>
                <a:cubicBezTo>
                  <a:pt x="44091" y="234930"/>
                  <a:pt x="41535" y="231738"/>
                  <a:pt x="41535" y="228546"/>
                </a:cubicBezTo>
                <a:cubicBezTo>
                  <a:pt x="41535" y="225993"/>
                  <a:pt x="42813" y="224078"/>
                  <a:pt x="44730" y="222801"/>
                </a:cubicBezTo>
                <a:cubicBezTo>
                  <a:pt x="49841" y="220247"/>
                  <a:pt x="56231" y="218332"/>
                  <a:pt x="61982" y="217694"/>
                </a:cubicBezTo>
                <a:cubicBezTo>
                  <a:pt x="65816" y="217694"/>
                  <a:pt x="69011" y="216417"/>
                  <a:pt x="72206" y="215140"/>
                </a:cubicBezTo>
                <a:cubicBezTo>
                  <a:pt x="75401" y="211948"/>
                  <a:pt x="76679" y="207479"/>
                  <a:pt x="75401" y="203011"/>
                </a:cubicBezTo>
                <a:cubicBezTo>
                  <a:pt x="70289" y="194711"/>
                  <a:pt x="66456" y="185774"/>
                  <a:pt x="63899" y="176836"/>
                </a:cubicBezTo>
                <a:cubicBezTo>
                  <a:pt x="60066" y="160876"/>
                  <a:pt x="61982" y="148108"/>
                  <a:pt x="69011" y="139171"/>
                </a:cubicBezTo>
                <a:cubicBezTo>
                  <a:pt x="76040" y="131510"/>
                  <a:pt x="85625" y="127041"/>
                  <a:pt x="96488" y="127041"/>
                </a:cubicBezTo>
                <a:cubicBezTo>
                  <a:pt x="106712" y="127041"/>
                  <a:pt x="116936" y="131510"/>
                  <a:pt x="123326" y="139171"/>
                </a:cubicBezTo>
                <a:cubicBezTo>
                  <a:pt x="130355" y="148108"/>
                  <a:pt x="132272" y="160876"/>
                  <a:pt x="128438" y="176836"/>
                </a:cubicBezTo>
                <a:cubicBezTo>
                  <a:pt x="125882" y="186412"/>
                  <a:pt x="122048" y="195350"/>
                  <a:pt x="116936" y="203649"/>
                </a:cubicBezTo>
                <a:cubicBezTo>
                  <a:pt x="116297" y="208118"/>
                  <a:pt x="117575" y="212587"/>
                  <a:pt x="120770" y="215779"/>
                </a:cubicBezTo>
                <a:cubicBezTo>
                  <a:pt x="123326" y="217694"/>
                  <a:pt x="123965" y="222163"/>
                  <a:pt x="122048" y="224716"/>
                </a:cubicBezTo>
                <a:cubicBezTo>
                  <a:pt x="120131" y="227270"/>
                  <a:pt x="115658" y="227908"/>
                  <a:pt x="113102" y="225993"/>
                </a:cubicBezTo>
                <a:cubicBezTo>
                  <a:pt x="104156" y="218332"/>
                  <a:pt x="102239" y="203011"/>
                  <a:pt x="106712" y="195988"/>
                </a:cubicBezTo>
                <a:close/>
                <a:moveTo>
                  <a:pt x="250486" y="243868"/>
                </a:moveTo>
                <a:cubicBezTo>
                  <a:pt x="249208" y="246422"/>
                  <a:pt x="247291" y="247698"/>
                  <a:pt x="244735" y="247698"/>
                </a:cubicBezTo>
                <a:cubicBezTo>
                  <a:pt x="244096" y="247698"/>
                  <a:pt x="242818" y="247698"/>
                  <a:pt x="242179" y="247060"/>
                </a:cubicBezTo>
                <a:cubicBezTo>
                  <a:pt x="236428" y="244506"/>
                  <a:pt x="229399" y="243230"/>
                  <a:pt x="223009" y="243230"/>
                </a:cubicBezTo>
                <a:cubicBezTo>
                  <a:pt x="217258" y="243230"/>
                  <a:pt x="212146" y="242591"/>
                  <a:pt x="207034" y="240038"/>
                </a:cubicBezTo>
                <a:cubicBezTo>
                  <a:pt x="198088" y="235569"/>
                  <a:pt x="194893" y="222163"/>
                  <a:pt x="193615" y="218332"/>
                </a:cubicBezTo>
                <a:cubicBezTo>
                  <a:pt x="191698" y="212587"/>
                  <a:pt x="192337" y="206203"/>
                  <a:pt x="194893" y="201095"/>
                </a:cubicBezTo>
                <a:cubicBezTo>
                  <a:pt x="200644" y="192158"/>
                  <a:pt x="205117" y="182582"/>
                  <a:pt x="207034" y="171729"/>
                </a:cubicBezTo>
                <a:cubicBezTo>
                  <a:pt x="210868" y="155131"/>
                  <a:pt x="209590" y="143001"/>
                  <a:pt x="203839" y="135341"/>
                </a:cubicBezTo>
                <a:cubicBezTo>
                  <a:pt x="198088" y="129595"/>
                  <a:pt x="190420" y="125765"/>
                  <a:pt x="182113" y="125765"/>
                </a:cubicBezTo>
                <a:cubicBezTo>
                  <a:pt x="173806" y="125765"/>
                  <a:pt x="166138" y="128957"/>
                  <a:pt x="160387" y="135341"/>
                </a:cubicBezTo>
                <a:cubicBezTo>
                  <a:pt x="153997" y="143001"/>
                  <a:pt x="153358" y="155131"/>
                  <a:pt x="157192" y="171729"/>
                </a:cubicBezTo>
                <a:cubicBezTo>
                  <a:pt x="159748" y="181944"/>
                  <a:pt x="163582" y="192158"/>
                  <a:pt x="169972" y="201095"/>
                </a:cubicBezTo>
                <a:cubicBezTo>
                  <a:pt x="172528" y="206203"/>
                  <a:pt x="173167" y="212587"/>
                  <a:pt x="171250" y="218332"/>
                </a:cubicBezTo>
                <a:cubicBezTo>
                  <a:pt x="170611" y="222163"/>
                  <a:pt x="166777" y="234930"/>
                  <a:pt x="157832" y="240038"/>
                </a:cubicBezTo>
                <a:cubicBezTo>
                  <a:pt x="152720" y="242591"/>
                  <a:pt x="147607" y="243230"/>
                  <a:pt x="141857" y="243230"/>
                </a:cubicBezTo>
                <a:cubicBezTo>
                  <a:pt x="135467" y="243230"/>
                  <a:pt x="128438" y="244506"/>
                  <a:pt x="122687" y="247060"/>
                </a:cubicBezTo>
                <a:cubicBezTo>
                  <a:pt x="119492" y="248337"/>
                  <a:pt x="115658" y="247060"/>
                  <a:pt x="114380" y="243868"/>
                </a:cubicBezTo>
                <a:cubicBezTo>
                  <a:pt x="113102" y="240676"/>
                  <a:pt x="114380" y="236846"/>
                  <a:pt x="117575" y="235569"/>
                </a:cubicBezTo>
                <a:cubicBezTo>
                  <a:pt x="125243" y="232377"/>
                  <a:pt x="133550" y="230462"/>
                  <a:pt x="141857" y="230462"/>
                </a:cubicBezTo>
                <a:cubicBezTo>
                  <a:pt x="145690" y="230462"/>
                  <a:pt x="148885" y="229823"/>
                  <a:pt x="152080" y="228546"/>
                </a:cubicBezTo>
                <a:cubicBezTo>
                  <a:pt x="156553" y="225993"/>
                  <a:pt x="161027" y="211948"/>
                  <a:pt x="159748" y="208118"/>
                </a:cubicBezTo>
                <a:cubicBezTo>
                  <a:pt x="153358" y="197903"/>
                  <a:pt x="148247" y="187051"/>
                  <a:pt x="145690" y="174921"/>
                </a:cubicBezTo>
                <a:cubicBezTo>
                  <a:pt x="140579" y="154492"/>
                  <a:pt x="142496" y="138533"/>
                  <a:pt x="151442" y="127680"/>
                </a:cubicBezTo>
                <a:cubicBezTo>
                  <a:pt x="166777" y="110443"/>
                  <a:pt x="193615" y="108528"/>
                  <a:pt x="210868" y="124488"/>
                </a:cubicBezTo>
                <a:cubicBezTo>
                  <a:pt x="212146" y="125765"/>
                  <a:pt x="213424" y="127041"/>
                  <a:pt x="214063" y="127680"/>
                </a:cubicBezTo>
                <a:cubicBezTo>
                  <a:pt x="223009" y="138533"/>
                  <a:pt x="224926" y="154492"/>
                  <a:pt x="219814" y="174921"/>
                </a:cubicBezTo>
                <a:cubicBezTo>
                  <a:pt x="217258" y="187051"/>
                  <a:pt x="212146" y="198542"/>
                  <a:pt x="205117" y="208756"/>
                </a:cubicBezTo>
                <a:cubicBezTo>
                  <a:pt x="203839" y="211948"/>
                  <a:pt x="208312" y="225993"/>
                  <a:pt x="212785" y="228546"/>
                </a:cubicBezTo>
                <a:cubicBezTo>
                  <a:pt x="215980" y="229823"/>
                  <a:pt x="219814" y="230462"/>
                  <a:pt x="223009" y="230462"/>
                </a:cubicBezTo>
                <a:cubicBezTo>
                  <a:pt x="231316" y="230462"/>
                  <a:pt x="239623" y="232377"/>
                  <a:pt x="247291" y="235569"/>
                </a:cubicBezTo>
                <a:cubicBezTo>
                  <a:pt x="251124" y="236846"/>
                  <a:pt x="252403" y="240676"/>
                  <a:pt x="250486" y="243868"/>
                </a:cubicBezTo>
                <a:close/>
                <a:moveTo>
                  <a:pt x="314385" y="234930"/>
                </a:moveTo>
                <a:cubicBezTo>
                  <a:pt x="313107" y="234930"/>
                  <a:pt x="311829" y="234292"/>
                  <a:pt x="311190" y="233654"/>
                </a:cubicBezTo>
                <a:cubicBezTo>
                  <a:pt x="307356" y="231738"/>
                  <a:pt x="302883" y="230462"/>
                  <a:pt x="298410" y="230462"/>
                </a:cubicBezTo>
                <a:cubicBezTo>
                  <a:pt x="293298" y="229823"/>
                  <a:pt x="288186" y="228546"/>
                  <a:pt x="283074" y="225993"/>
                </a:cubicBezTo>
                <a:cubicBezTo>
                  <a:pt x="272850" y="218332"/>
                  <a:pt x="270294" y="203011"/>
                  <a:pt x="275406" y="195988"/>
                </a:cubicBezTo>
                <a:cubicBezTo>
                  <a:pt x="279879" y="188966"/>
                  <a:pt x="283074" y="181944"/>
                  <a:pt x="284991" y="173644"/>
                </a:cubicBezTo>
                <a:cubicBezTo>
                  <a:pt x="288186" y="161515"/>
                  <a:pt x="286908" y="152577"/>
                  <a:pt x="282435" y="146832"/>
                </a:cubicBezTo>
                <a:cubicBezTo>
                  <a:pt x="277962" y="142363"/>
                  <a:pt x="271572" y="139171"/>
                  <a:pt x="265182" y="139171"/>
                </a:cubicBezTo>
                <a:lnTo>
                  <a:pt x="265182" y="139171"/>
                </a:lnTo>
                <a:cubicBezTo>
                  <a:pt x="258792" y="139171"/>
                  <a:pt x="252403" y="141724"/>
                  <a:pt x="247929" y="146832"/>
                </a:cubicBezTo>
                <a:cubicBezTo>
                  <a:pt x="243456" y="152577"/>
                  <a:pt x="242818" y="161515"/>
                  <a:pt x="245374" y="173644"/>
                </a:cubicBezTo>
                <a:cubicBezTo>
                  <a:pt x="247291" y="181305"/>
                  <a:pt x="250486" y="188966"/>
                  <a:pt x="254959" y="195988"/>
                </a:cubicBezTo>
                <a:cubicBezTo>
                  <a:pt x="260071" y="203011"/>
                  <a:pt x="257514" y="218971"/>
                  <a:pt x="247929" y="225993"/>
                </a:cubicBezTo>
                <a:cubicBezTo>
                  <a:pt x="245374" y="227908"/>
                  <a:pt x="240901" y="227270"/>
                  <a:pt x="238984" y="224716"/>
                </a:cubicBezTo>
                <a:cubicBezTo>
                  <a:pt x="237067" y="222163"/>
                  <a:pt x="237706" y="217694"/>
                  <a:pt x="240261" y="215779"/>
                </a:cubicBezTo>
                <a:cubicBezTo>
                  <a:pt x="243456" y="212587"/>
                  <a:pt x="245374" y="208118"/>
                  <a:pt x="244096" y="203649"/>
                </a:cubicBezTo>
                <a:cubicBezTo>
                  <a:pt x="238984" y="195350"/>
                  <a:pt x="235150" y="186412"/>
                  <a:pt x="232594" y="177475"/>
                </a:cubicBezTo>
                <a:cubicBezTo>
                  <a:pt x="228760" y="161515"/>
                  <a:pt x="230677" y="148747"/>
                  <a:pt x="237706" y="139809"/>
                </a:cubicBezTo>
                <a:cubicBezTo>
                  <a:pt x="244735" y="132149"/>
                  <a:pt x="254319" y="127680"/>
                  <a:pt x="265182" y="127680"/>
                </a:cubicBezTo>
                <a:cubicBezTo>
                  <a:pt x="275406" y="127680"/>
                  <a:pt x="285630" y="132149"/>
                  <a:pt x="292020" y="139809"/>
                </a:cubicBezTo>
                <a:cubicBezTo>
                  <a:pt x="299049" y="148747"/>
                  <a:pt x="300966" y="161515"/>
                  <a:pt x="297132" y="177475"/>
                </a:cubicBezTo>
                <a:cubicBezTo>
                  <a:pt x="294576" y="187051"/>
                  <a:pt x="290742" y="195988"/>
                  <a:pt x="285630" y="204287"/>
                </a:cubicBezTo>
                <a:cubicBezTo>
                  <a:pt x="284991" y="208756"/>
                  <a:pt x="286269" y="213225"/>
                  <a:pt x="290103" y="216417"/>
                </a:cubicBezTo>
                <a:cubicBezTo>
                  <a:pt x="293298" y="217694"/>
                  <a:pt x="296493" y="218332"/>
                  <a:pt x="299688" y="218332"/>
                </a:cubicBezTo>
                <a:cubicBezTo>
                  <a:pt x="306078" y="218971"/>
                  <a:pt x="311829" y="220247"/>
                  <a:pt x="316941" y="223439"/>
                </a:cubicBezTo>
                <a:cubicBezTo>
                  <a:pt x="320136" y="225355"/>
                  <a:pt x="320775" y="229185"/>
                  <a:pt x="318858" y="232377"/>
                </a:cubicBezTo>
                <a:cubicBezTo>
                  <a:pt x="318858" y="233654"/>
                  <a:pt x="316302" y="234930"/>
                  <a:pt x="314385" y="234930"/>
                </a:cubicBezTo>
                <a:lnTo>
                  <a:pt x="314385" y="234930"/>
                </a:lnTo>
                <a:close/>
              </a:path>
            </a:pathLst>
          </a:custGeom>
          <a:solidFill>
            <a:schemeClr val="accent3"/>
          </a:solidFill>
          <a:ln w="6390" cap="flat">
            <a:noFill/>
            <a:prstDash val="solid"/>
            <a:miter/>
          </a:ln>
        </p:spPr>
        <p:txBody>
          <a:bodyPr wrap="none" lIns="0" tIns="0" rIns="0" bIns="0" rtlCol="0" anchor="ctr"/>
          <a:lstStyle/>
          <a:p>
            <a:pPr algn="ctr"/>
            <a:endParaRPr lang="en-US" sz="1200">
              <a:latin typeface="+mn-lt"/>
              <a:cs typeface="+mn-cs"/>
              <a:sym typeface="+mn-lt"/>
            </a:endParaRPr>
          </a:p>
        </p:txBody>
      </p:sp>
      <p:grpSp>
        <p:nvGrpSpPr>
          <p:cNvPr id="15" name="Graphic 4">
            <a:extLst>
              <a:ext uri="{FF2B5EF4-FFF2-40B4-BE49-F238E27FC236}">
                <a16:creationId xmlns:a16="http://schemas.microsoft.com/office/drawing/2014/main" id="{7E6F6A3D-D40E-958F-503F-B73B40699F02}"/>
              </a:ext>
            </a:extLst>
          </p:cNvPr>
          <p:cNvGrpSpPr>
            <a:grpSpLocks noChangeAspect="1"/>
          </p:cNvGrpSpPr>
          <p:nvPr/>
        </p:nvGrpSpPr>
        <p:grpSpPr bwMode="gray">
          <a:xfrm>
            <a:off x="706664" y="3362049"/>
            <a:ext cx="848861" cy="848861"/>
            <a:chOff x="2998797" y="2855717"/>
            <a:chExt cx="362309" cy="361971"/>
          </a:xfrm>
          <a:solidFill>
            <a:schemeClr val="accent3"/>
          </a:solidFill>
        </p:grpSpPr>
        <p:sp>
          <p:nvSpPr>
            <p:cNvPr id="16" name="Graphic 4">
              <a:extLst>
                <a:ext uri="{FF2B5EF4-FFF2-40B4-BE49-F238E27FC236}">
                  <a16:creationId xmlns:a16="http://schemas.microsoft.com/office/drawing/2014/main" id="{C61BB4E0-72DF-1935-AE80-7A5104E335D9}"/>
                </a:ext>
              </a:extLst>
            </p:cNvPr>
            <p:cNvSpPr/>
            <p:nvPr/>
          </p:nvSpPr>
          <p:spPr bwMode="gray">
            <a:xfrm>
              <a:off x="3093368" y="2968075"/>
              <a:ext cx="136744" cy="136617"/>
            </a:xfrm>
            <a:custGeom>
              <a:avLst/>
              <a:gdLst>
                <a:gd name="connsiteX0" fmla="*/ 69011 w 136744"/>
                <a:gd name="connsiteY0" fmla="*/ 112358 h 136617"/>
                <a:gd name="connsiteX1" fmla="*/ 69011 w 136744"/>
                <a:gd name="connsiteY1" fmla="*/ 112358 h 136617"/>
                <a:gd name="connsiteX2" fmla="*/ 67733 w 136744"/>
                <a:gd name="connsiteY2" fmla="*/ 112997 h 136617"/>
                <a:gd name="connsiteX3" fmla="*/ 67094 w 136744"/>
                <a:gd name="connsiteY3" fmla="*/ 113635 h 136617"/>
                <a:gd name="connsiteX4" fmla="*/ 65177 w 136744"/>
                <a:gd name="connsiteY4" fmla="*/ 114273 h 136617"/>
                <a:gd name="connsiteX5" fmla="*/ 65177 w 136744"/>
                <a:gd name="connsiteY5" fmla="*/ 114273 h 136617"/>
                <a:gd name="connsiteX6" fmla="*/ 62621 w 136744"/>
                <a:gd name="connsiteY6" fmla="*/ 113635 h 136617"/>
                <a:gd name="connsiteX7" fmla="*/ 61982 w 136744"/>
                <a:gd name="connsiteY7" fmla="*/ 112997 h 136617"/>
                <a:gd name="connsiteX8" fmla="*/ 60704 w 136744"/>
                <a:gd name="connsiteY8" fmla="*/ 111720 h 136617"/>
                <a:gd name="connsiteX9" fmla="*/ 60704 w 136744"/>
                <a:gd name="connsiteY9" fmla="*/ 111720 h 136617"/>
                <a:gd name="connsiteX10" fmla="*/ 24921 w 136744"/>
                <a:gd name="connsiteY10" fmla="*/ 68947 h 136617"/>
                <a:gd name="connsiteX11" fmla="*/ 25560 w 136744"/>
                <a:gd name="connsiteY11" fmla="*/ 60010 h 136617"/>
                <a:gd name="connsiteX12" fmla="*/ 34506 w 136744"/>
                <a:gd name="connsiteY12" fmla="*/ 60648 h 136617"/>
                <a:gd name="connsiteX13" fmla="*/ 34506 w 136744"/>
                <a:gd name="connsiteY13" fmla="*/ 60648 h 136617"/>
                <a:gd name="connsiteX14" fmla="*/ 65816 w 136744"/>
                <a:gd name="connsiteY14" fmla="*/ 98313 h 136617"/>
                <a:gd name="connsiteX15" fmla="*/ 136745 w 136744"/>
                <a:gd name="connsiteY15" fmla="*/ 36389 h 136617"/>
                <a:gd name="connsiteX16" fmla="*/ 136745 w 136744"/>
                <a:gd name="connsiteY16" fmla="*/ 0 h 136617"/>
                <a:gd name="connsiteX17" fmla="*/ 0 w 136744"/>
                <a:gd name="connsiteY17" fmla="*/ 0 h 136617"/>
                <a:gd name="connsiteX18" fmla="*/ 0 w 136744"/>
                <a:gd name="connsiteY18" fmla="*/ 136617 h 136617"/>
                <a:gd name="connsiteX19" fmla="*/ 136745 w 136744"/>
                <a:gd name="connsiteY19" fmla="*/ 136617 h 136617"/>
                <a:gd name="connsiteX20" fmla="*/ 136745 w 136744"/>
                <a:gd name="connsiteY20" fmla="*/ 52987 h 136617"/>
                <a:gd name="connsiteX21" fmla="*/ 69011 w 136744"/>
                <a:gd name="connsiteY21" fmla="*/ 112358 h 136617"/>
                <a:gd name="connsiteX22" fmla="*/ 69011 w 136744"/>
                <a:gd name="connsiteY22" fmla="*/ 112358 h 13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6744" h="136617">
                  <a:moveTo>
                    <a:pt x="69011" y="112358"/>
                  </a:moveTo>
                  <a:lnTo>
                    <a:pt x="69011" y="112358"/>
                  </a:lnTo>
                  <a:cubicBezTo>
                    <a:pt x="68372" y="112358"/>
                    <a:pt x="68372" y="112997"/>
                    <a:pt x="67733" y="112997"/>
                  </a:cubicBezTo>
                  <a:lnTo>
                    <a:pt x="67094" y="113635"/>
                  </a:lnTo>
                  <a:cubicBezTo>
                    <a:pt x="66455" y="113635"/>
                    <a:pt x="65816" y="114273"/>
                    <a:pt x="65177" y="114273"/>
                  </a:cubicBezTo>
                  <a:lnTo>
                    <a:pt x="65177" y="114273"/>
                  </a:lnTo>
                  <a:cubicBezTo>
                    <a:pt x="64538" y="114273"/>
                    <a:pt x="63260" y="114273"/>
                    <a:pt x="62621" y="113635"/>
                  </a:cubicBezTo>
                  <a:cubicBezTo>
                    <a:pt x="62621" y="113635"/>
                    <a:pt x="61982" y="112997"/>
                    <a:pt x="61982" y="112997"/>
                  </a:cubicBezTo>
                  <a:cubicBezTo>
                    <a:pt x="61343" y="112997"/>
                    <a:pt x="60704" y="112358"/>
                    <a:pt x="60704" y="111720"/>
                  </a:cubicBezTo>
                  <a:lnTo>
                    <a:pt x="60704" y="111720"/>
                  </a:lnTo>
                  <a:lnTo>
                    <a:pt x="24921" y="68947"/>
                  </a:lnTo>
                  <a:cubicBezTo>
                    <a:pt x="22365" y="66394"/>
                    <a:pt x="23004" y="61925"/>
                    <a:pt x="25560" y="60010"/>
                  </a:cubicBezTo>
                  <a:cubicBezTo>
                    <a:pt x="28116" y="58094"/>
                    <a:pt x="32589" y="58094"/>
                    <a:pt x="34506" y="60648"/>
                  </a:cubicBezTo>
                  <a:lnTo>
                    <a:pt x="34506" y="60648"/>
                  </a:lnTo>
                  <a:lnTo>
                    <a:pt x="65816" y="98313"/>
                  </a:lnTo>
                  <a:lnTo>
                    <a:pt x="136745" y="36389"/>
                  </a:lnTo>
                  <a:lnTo>
                    <a:pt x="136745" y="0"/>
                  </a:lnTo>
                  <a:lnTo>
                    <a:pt x="0" y="0"/>
                  </a:lnTo>
                  <a:lnTo>
                    <a:pt x="0" y="136617"/>
                  </a:lnTo>
                  <a:lnTo>
                    <a:pt x="136745" y="136617"/>
                  </a:lnTo>
                  <a:lnTo>
                    <a:pt x="136745" y="52987"/>
                  </a:lnTo>
                  <a:lnTo>
                    <a:pt x="69011" y="112358"/>
                  </a:lnTo>
                  <a:lnTo>
                    <a:pt x="69011" y="112358"/>
                  </a:lnTo>
                  <a:close/>
                </a:path>
              </a:pathLst>
            </a:custGeom>
            <a:grp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17" name="Graphic 4">
              <a:extLst>
                <a:ext uri="{FF2B5EF4-FFF2-40B4-BE49-F238E27FC236}">
                  <a16:creationId xmlns:a16="http://schemas.microsoft.com/office/drawing/2014/main" id="{DC75CD26-2094-4590-5222-2D21DA64D114}"/>
                </a:ext>
              </a:extLst>
            </p:cNvPr>
            <p:cNvSpPr/>
            <p:nvPr/>
          </p:nvSpPr>
          <p:spPr bwMode="gray">
            <a:xfrm>
              <a:off x="2998797" y="2855717"/>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10 w 362309"/>
                <a:gd name="connsiteY3" fmla="*/ 180667 h 361971"/>
                <a:gd name="connsiteX4" fmla="*/ 180835 w 362309"/>
                <a:gd name="connsiteY4" fmla="*/ 0 h 361971"/>
                <a:gd name="connsiteX5" fmla="*/ 180835 w 362309"/>
                <a:gd name="connsiteY5" fmla="*/ 0 h 361971"/>
                <a:gd name="connsiteX6" fmla="*/ 277962 w 362309"/>
                <a:gd name="connsiteY6" fmla="*/ 125126 h 361971"/>
                <a:gd name="connsiteX7" fmla="*/ 244735 w 362309"/>
                <a:gd name="connsiteY7" fmla="*/ 154492 h 361971"/>
                <a:gd name="connsiteX8" fmla="*/ 244735 w 362309"/>
                <a:gd name="connsiteY8" fmla="*/ 255998 h 361971"/>
                <a:gd name="connsiteX9" fmla="*/ 238345 w 362309"/>
                <a:gd name="connsiteY9" fmla="*/ 262382 h 361971"/>
                <a:gd name="connsiteX10" fmla="*/ 88820 w 362309"/>
                <a:gd name="connsiteY10" fmla="*/ 262382 h 361971"/>
                <a:gd name="connsiteX11" fmla="*/ 82430 w 362309"/>
                <a:gd name="connsiteY11" fmla="*/ 255998 h 361971"/>
                <a:gd name="connsiteX12" fmla="*/ 82430 w 362309"/>
                <a:gd name="connsiteY12" fmla="*/ 106612 h 361971"/>
                <a:gd name="connsiteX13" fmla="*/ 88820 w 362309"/>
                <a:gd name="connsiteY13" fmla="*/ 100228 h 361971"/>
                <a:gd name="connsiteX14" fmla="*/ 238345 w 362309"/>
                <a:gd name="connsiteY14" fmla="*/ 100228 h 361971"/>
                <a:gd name="connsiteX15" fmla="*/ 244735 w 362309"/>
                <a:gd name="connsiteY15" fmla="*/ 106612 h 361971"/>
                <a:gd name="connsiteX16" fmla="*/ 244735 w 362309"/>
                <a:gd name="connsiteY16" fmla="*/ 137894 h 361971"/>
                <a:gd name="connsiteX17" fmla="*/ 269655 w 362309"/>
                <a:gd name="connsiteY17" fmla="*/ 116188 h 361971"/>
                <a:gd name="connsiteX18" fmla="*/ 278602 w 362309"/>
                <a:gd name="connsiteY18" fmla="*/ 116827 h 361971"/>
                <a:gd name="connsiteX19" fmla="*/ 277962 w 362309"/>
                <a:gd name="connsiteY19" fmla="*/ 125126 h 361971"/>
                <a:gd name="connsiteX20" fmla="*/ 277962 w 362309"/>
                <a:gd name="connsiteY20" fmla="*/ 125126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309" h="361971">
                  <a:moveTo>
                    <a:pt x="180835" y="0"/>
                  </a:moveTo>
                  <a:cubicBezTo>
                    <a:pt x="80513" y="0"/>
                    <a:pt x="0" y="81076"/>
                    <a:pt x="0" y="181305"/>
                  </a:cubicBezTo>
                  <a:cubicBezTo>
                    <a:pt x="0" y="281533"/>
                    <a:pt x="81152" y="361972"/>
                    <a:pt x="181474" y="361972"/>
                  </a:cubicBezTo>
                  <a:cubicBezTo>
                    <a:pt x="281157" y="361972"/>
                    <a:pt x="362310" y="280895"/>
                    <a:pt x="362310" y="180667"/>
                  </a:cubicBezTo>
                  <a:cubicBezTo>
                    <a:pt x="362310" y="80438"/>
                    <a:pt x="281157" y="0"/>
                    <a:pt x="180835" y="0"/>
                  </a:cubicBezTo>
                  <a:cubicBezTo>
                    <a:pt x="180835" y="0"/>
                    <a:pt x="180835" y="0"/>
                    <a:pt x="180835" y="0"/>
                  </a:cubicBezTo>
                  <a:close/>
                  <a:moveTo>
                    <a:pt x="277962" y="125126"/>
                  </a:moveTo>
                  <a:lnTo>
                    <a:pt x="244735" y="154492"/>
                  </a:lnTo>
                  <a:lnTo>
                    <a:pt x="244735" y="255998"/>
                  </a:lnTo>
                  <a:cubicBezTo>
                    <a:pt x="244735" y="259828"/>
                    <a:pt x="242179" y="262382"/>
                    <a:pt x="238345" y="262382"/>
                  </a:cubicBezTo>
                  <a:lnTo>
                    <a:pt x="88820" y="262382"/>
                  </a:lnTo>
                  <a:cubicBezTo>
                    <a:pt x="84986" y="262382"/>
                    <a:pt x="82430" y="259828"/>
                    <a:pt x="82430" y="255998"/>
                  </a:cubicBezTo>
                  <a:lnTo>
                    <a:pt x="82430" y="106612"/>
                  </a:lnTo>
                  <a:cubicBezTo>
                    <a:pt x="82430" y="102782"/>
                    <a:pt x="84986" y="100228"/>
                    <a:pt x="88820" y="100228"/>
                  </a:cubicBezTo>
                  <a:lnTo>
                    <a:pt x="238345" y="100228"/>
                  </a:lnTo>
                  <a:cubicBezTo>
                    <a:pt x="242179" y="100228"/>
                    <a:pt x="244735" y="102782"/>
                    <a:pt x="244735" y="106612"/>
                  </a:cubicBezTo>
                  <a:lnTo>
                    <a:pt x="244735" y="137894"/>
                  </a:lnTo>
                  <a:lnTo>
                    <a:pt x="269655" y="116188"/>
                  </a:lnTo>
                  <a:cubicBezTo>
                    <a:pt x="272211" y="113635"/>
                    <a:pt x="276045" y="114273"/>
                    <a:pt x="278602" y="116827"/>
                  </a:cubicBezTo>
                  <a:cubicBezTo>
                    <a:pt x="280518" y="118104"/>
                    <a:pt x="280518" y="122572"/>
                    <a:pt x="277962" y="125126"/>
                  </a:cubicBezTo>
                  <a:cubicBezTo>
                    <a:pt x="277962" y="125126"/>
                    <a:pt x="277962" y="125126"/>
                    <a:pt x="277962" y="125126"/>
                  </a:cubicBezTo>
                  <a:close/>
                </a:path>
              </a:pathLst>
            </a:custGeom>
            <a:grpFill/>
            <a:ln w="6390" cap="flat">
              <a:noFill/>
              <a:prstDash val="solid"/>
              <a:miter/>
            </a:ln>
          </p:spPr>
          <p:txBody>
            <a:bodyPr wrap="none" lIns="0" tIns="0" rIns="0" bIns="0" rtlCol="0" anchor="ctr"/>
            <a:lstStyle/>
            <a:p>
              <a:pPr algn="ctr"/>
              <a:endParaRPr lang="en-US" sz="1200">
                <a:latin typeface="+mn-lt"/>
                <a:cs typeface="+mn-cs"/>
                <a:sym typeface="+mn-lt"/>
              </a:endParaRPr>
            </a:p>
          </p:txBody>
        </p:sp>
      </p:grpSp>
      <p:grpSp>
        <p:nvGrpSpPr>
          <p:cNvPr id="30" name="Graphic 4">
            <a:extLst>
              <a:ext uri="{FF2B5EF4-FFF2-40B4-BE49-F238E27FC236}">
                <a16:creationId xmlns:a16="http://schemas.microsoft.com/office/drawing/2014/main" id="{8491AC0F-C591-1580-01D1-EFB20DD5FF30}"/>
              </a:ext>
            </a:extLst>
          </p:cNvPr>
          <p:cNvGrpSpPr>
            <a:grpSpLocks noChangeAspect="1"/>
          </p:cNvGrpSpPr>
          <p:nvPr/>
        </p:nvGrpSpPr>
        <p:grpSpPr bwMode="gray">
          <a:xfrm>
            <a:off x="706664" y="5040334"/>
            <a:ext cx="771692" cy="771692"/>
            <a:chOff x="4045469" y="3339623"/>
            <a:chExt cx="362309" cy="361971"/>
          </a:xfrm>
          <a:solidFill>
            <a:schemeClr val="accent3"/>
          </a:solidFill>
        </p:grpSpPr>
        <p:sp>
          <p:nvSpPr>
            <p:cNvPr id="31" name="Graphic 4">
              <a:extLst>
                <a:ext uri="{FF2B5EF4-FFF2-40B4-BE49-F238E27FC236}">
                  <a16:creationId xmlns:a16="http://schemas.microsoft.com/office/drawing/2014/main" id="{B4F93AA8-BF1F-3179-2F6F-49DA6E4CE5DA}"/>
                </a:ext>
              </a:extLst>
            </p:cNvPr>
            <p:cNvSpPr/>
            <p:nvPr/>
          </p:nvSpPr>
          <p:spPr bwMode="gray">
            <a:xfrm>
              <a:off x="4131094" y="3433468"/>
              <a:ext cx="192336" cy="155130"/>
            </a:xfrm>
            <a:custGeom>
              <a:avLst/>
              <a:gdLst>
                <a:gd name="connsiteX0" fmla="*/ 0 w 192336"/>
                <a:gd name="connsiteY0" fmla="*/ 155131 h 155130"/>
                <a:gd name="connsiteX1" fmla="*/ 192337 w 192336"/>
                <a:gd name="connsiteY1" fmla="*/ 155131 h 155130"/>
                <a:gd name="connsiteX2" fmla="*/ 96488 w 192336"/>
                <a:gd name="connsiteY2" fmla="*/ 0 h 155130"/>
                <a:gd name="connsiteX3" fmla="*/ 0 w 192336"/>
                <a:gd name="connsiteY3" fmla="*/ 155131 h 155130"/>
                <a:gd name="connsiteX4" fmla="*/ 95849 w 192336"/>
                <a:gd name="connsiteY4" fmla="*/ 137894 h 155130"/>
                <a:gd name="connsiteX5" fmla="*/ 88820 w 192336"/>
                <a:gd name="connsiteY5" fmla="*/ 130872 h 155130"/>
                <a:gd name="connsiteX6" fmla="*/ 95849 w 192336"/>
                <a:gd name="connsiteY6" fmla="*/ 123849 h 155130"/>
                <a:gd name="connsiteX7" fmla="*/ 102878 w 192336"/>
                <a:gd name="connsiteY7" fmla="*/ 130872 h 155130"/>
                <a:gd name="connsiteX8" fmla="*/ 95849 w 192336"/>
                <a:gd name="connsiteY8" fmla="*/ 137894 h 155130"/>
                <a:gd name="connsiteX9" fmla="*/ 102239 w 192336"/>
                <a:gd name="connsiteY9" fmla="*/ 47880 h 155130"/>
                <a:gd name="connsiteX10" fmla="*/ 102239 w 192336"/>
                <a:gd name="connsiteY10" fmla="*/ 100867 h 155130"/>
                <a:gd name="connsiteX11" fmla="*/ 95849 w 192336"/>
                <a:gd name="connsiteY11" fmla="*/ 107251 h 155130"/>
                <a:gd name="connsiteX12" fmla="*/ 89459 w 192336"/>
                <a:gd name="connsiteY12" fmla="*/ 100867 h 155130"/>
                <a:gd name="connsiteX13" fmla="*/ 89459 w 192336"/>
                <a:gd name="connsiteY13" fmla="*/ 47241 h 155130"/>
                <a:gd name="connsiteX14" fmla="*/ 95849 w 192336"/>
                <a:gd name="connsiteY14" fmla="*/ 40857 h 155130"/>
                <a:gd name="connsiteX15" fmla="*/ 102239 w 192336"/>
                <a:gd name="connsiteY15" fmla="*/ 47880 h 155130"/>
                <a:gd name="connsiteX16" fmla="*/ 102239 w 192336"/>
                <a:gd name="connsiteY16" fmla="*/ 47880 h 15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336" h="155130">
                  <a:moveTo>
                    <a:pt x="0" y="155131"/>
                  </a:moveTo>
                  <a:lnTo>
                    <a:pt x="192337" y="155131"/>
                  </a:lnTo>
                  <a:lnTo>
                    <a:pt x="96488" y="0"/>
                  </a:lnTo>
                  <a:lnTo>
                    <a:pt x="0" y="155131"/>
                  </a:lnTo>
                  <a:close/>
                  <a:moveTo>
                    <a:pt x="95849" y="137894"/>
                  </a:moveTo>
                  <a:cubicBezTo>
                    <a:pt x="92015" y="137894"/>
                    <a:pt x="88820" y="134702"/>
                    <a:pt x="88820" y="130872"/>
                  </a:cubicBezTo>
                  <a:cubicBezTo>
                    <a:pt x="88820" y="127041"/>
                    <a:pt x="92015" y="123849"/>
                    <a:pt x="95849" y="123849"/>
                  </a:cubicBezTo>
                  <a:cubicBezTo>
                    <a:pt x="99683" y="123849"/>
                    <a:pt x="102878" y="127041"/>
                    <a:pt x="102878" y="130872"/>
                  </a:cubicBezTo>
                  <a:cubicBezTo>
                    <a:pt x="102239" y="135341"/>
                    <a:pt x="99683" y="137894"/>
                    <a:pt x="95849" y="137894"/>
                  </a:cubicBezTo>
                  <a:close/>
                  <a:moveTo>
                    <a:pt x="102239" y="47880"/>
                  </a:moveTo>
                  <a:lnTo>
                    <a:pt x="102239" y="100867"/>
                  </a:lnTo>
                  <a:cubicBezTo>
                    <a:pt x="102239" y="104697"/>
                    <a:pt x="99683" y="107251"/>
                    <a:pt x="95849" y="107251"/>
                  </a:cubicBezTo>
                  <a:cubicBezTo>
                    <a:pt x="92015" y="107251"/>
                    <a:pt x="89459" y="104697"/>
                    <a:pt x="89459" y="100867"/>
                  </a:cubicBezTo>
                  <a:lnTo>
                    <a:pt x="89459" y="47241"/>
                  </a:lnTo>
                  <a:cubicBezTo>
                    <a:pt x="89459" y="43411"/>
                    <a:pt x="92015" y="40857"/>
                    <a:pt x="95849" y="40857"/>
                  </a:cubicBezTo>
                  <a:cubicBezTo>
                    <a:pt x="99683" y="40857"/>
                    <a:pt x="102239" y="44049"/>
                    <a:pt x="102239" y="47880"/>
                  </a:cubicBezTo>
                  <a:lnTo>
                    <a:pt x="102239" y="47880"/>
                  </a:lnTo>
                  <a:close/>
                </a:path>
              </a:pathLst>
            </a:custGeom>
            <a:grpFill/>
            <a:ln w="6390" cap="flat">
              <a:noFill/>
              <a:prstDash val="solid"/>
              <a:miter/>
            </a:ln>
          </p:spPr>
          <p:txBody>
            <a:bodyPr wrap="none" lIns="0" tIns="0" rIns="0" bIns="0" rtlCol="0" anchor="ctr"/>
            <a:lstStyle/>
            <a:p>
              <a:pPr algn="ctr"/>
              <a:endParaRPr lang="en-US" sz="1200">
                <a:latin typeface="+mn-lt"/>
                <a:cs typeface="+mn-cs"/>
                <a:sym typeface="+mn-lt"/>
              </a:endParaRPr>
            </a:p>
          </p:txBody>
        </p:sp>
        <p:sp>
          <p:nvSpPr>
            <p:cNvPr id="32" name="Graphic 4">
              <a:extLst>
                <a:ext uri="{FF2B5EF4-FFF2-40B4-BE49-F238E27FC236}">
                  <a16:creationId xmlns:a16="http://schemas.microsoft.com/office/drawing/2014/main" id="{34511F0B-117E-7C54-124E-DF13F9055FC0}"/>
                </a:ext>
              </a:extLst>
            </p:cNvPr>
            <p:cNvSpPr/>
            <p:nvPr/>
          </p:nvSpPr>
          <p:spPr bwMode="gray">
            <a:xfrm>
              <a:off x="4045469" y="3339623"/>
              <a:ext cx="362309" cy="361971"/>
            </a:xfrm>
            <a:custGeom>
              <a:avLst/>
              <a:gdLst>
                <a:gd name="connsiteX0" fmla="*/ 181474 w 362309"/>
                <a:gd name="connsiteY0" fmla="*/ 0 h 361971"/>
                <a:gd name="connsiteX1" fmla="*/ 0 w 362309"/>
                <a:gd name="connsiteY1" fmla="*/ 180667 h 361971"/>
                <a:gd name="connsiteX2" fmla="*/ 180836 w 362309"/>
                <a:gd name="connsiteY2" fmla="*/ 361972 h 361971"/>
                <a:gd name="connsiteX3" fmla="*/ 362310 w 362309"/>
                <a:gd name="connsiteY3" fmla="*/ 181305 h 361971"/>
                <a:gd name="connsiteX4" fmla="*/ 362310 w 362309"/>
                <a:gd name="connsiteY4" fmla="*/ 181305 h 361971"/>
                <a:gd name="connsiteX5" fmla="*/ 181474 w 362309"/>
                <a:gd name="connsiteY5" fmla="*/ 0 h 361971"/>
                <a:gd name="connsiteX6" fmla="*/ 294576 w 362309"/>
                <a:gd name="connsiteY6" fmla="*/ 258551 h 361971"/>
                <a:gd name="connsiteX7" fmla="*/ 288825 w 362309"/>
                <a:gd name="connsiteY7" fmla="*/ 261743 h 361971"/>
                <a:gd name="connsiteX8" fmla="*/ 74124 w 362309"/>
                <a:gd name="connsiteY8" fmla="*/ 261743 h 361971"/>
                <a:gd name="connsiteX9" fmla="*/ 67734 w 362309"/>
                <a:gd name="connsiteY9" fmla="*/ 255359 h 361971"/>
                <a:gd name="connsiteX10" fmla="*/ 69012 w 362309"/>
                <a:gd name="connsiteY10" fmla="*/ 252167 h 361971"/>
                <a:gd name="connsiteX11" fmla="*/ 177001 w 362309"/>
                <a:gd name="connsiteY11" fmla="*/ 78523 h 361971"/>
                <a:gd name="connsiteX12" fmla="*/ 182113 w 362309"/>
                <a:gd name="connsiteY12" fmla="*/ 75331 h 361971"/>
                <a:gd name="connsiteX13" fmla="*/ 182113 w 362309"/>
                <a:gd name="connsiteY13" fmla="*/ 75331 h 361971"/>
                <a:gd name="connsiteX14" fmla="*/ 187225 w 362309"/>
                <a:gd name="connsiteY14" fmla="*/ 78523 h 361971"/>
                <a:gd name="connsiteX15" fmla="*/ 294576 w 362309"/>
                <a:gd name="connsiteY15" fmla="*/ 252167 h 361971"/>
                <a:gd name="connsiteX16" fmla="*/ 294576 w 362309"/>
                <a:gd name="connsiteY16" fmla="*/ 258551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2309" h="361971">
                  <a:moveTo>
                    <a:pt x="181474" y="0"/>
                  </a:moveTo>
                  <a:cubicBezTo>
                    <a:pt x="81152" y="0"/>
                    <a:pt x="0" y="81077"/>
                    <a:pt x="0" y="180667"/>
                  </a:cubicBezTo>
                  <a:cubicBezTo>
                    <a:pt x="0" y="280257"/>
                    <a:pt x="81152" y="361972"/>
                    <a:pt x="180836" y="361972"/>
                  </a:cubicBezTo>
                  <a:cubicBezTo>
                    <a:pt x="280518" y="361972"/>
                    <a:pt x="362310" y="280895"/>
                    <a:pt x="362310" y="181305"/>
                  </a:cubicBezTo>
                  <a:lnTo>
                    <a:pt x="362310" y="181305"/>
                  </a:lnTo>
                  <a:cubicBezTo>
                    <a:pt x="362310" y="81077"/>
                    <a:pt x="281796" y="0"/>
                    <a:pt x="181474" y="0"/>
                  </a:cubicBezTo>
                  <a:close/>
                  <a:moveTo>
                    <a:pt x="294576" y="258551"/>
                  </a:moveTo>
                  <a:cubicBezTo>
                    <a:pt x="293298" y="260466"/>
                    <a:pt x="291381" y="261743"/>
                    <a:pt x="288825" y="261743"/>
                  </a:cubicBezTo>
                  <a:lnTo>
                    <a:pt x="74124" y="261743"/>
                  </a:lnTo>
                  <a:cubicBezTo>
                    <a:pt x="70289" y="261743"/>
                    <a:pt x="67734" y="259190"/>
                    <a:pt x="67734" y="255359"/>
                  </a:cubicBezTo>
                  <a:cubicBezTo>
                    <a:pt x="67734" y="254082"/>
                    <a:pt x="68372" y="252806"/>
                    <a:pt x="69012" y="252167"/>
                  </a:cubicBezTo>
                  <a:lnTo>
                    <a:pt x="177001" y="78523"/>
                  </a:lnTo>
                  <a:cubicBezTo>
                    <a:pt x="178279" y="76608"/>
                    <a:pt x="180196" y="75331"/>
                    <a:pt x="182113" y="75331"/>
                  </a:cubicBezTo>
                  <a:lnTo>
                    <a:pt x="182113" y="75331"/>
                  </a:lnTo>
                  <a:cubicBezTo>
                    <a:pt x="184031" y="75331"/>
                    <a:pt x="186586" y="76608"/>
                    <a:pt x="187225" y="78523"/>
                  </a:cubicBezTo>
                  <a:lnTo>
                    <a:pt x="294576" y="252167"/>
                  </a:lnTo>
                  <a:cubicBezTo>
                    <a:pt x="295854" y="254082"/>
                    <a:pt x="295854" y="256636"/>
                    <a:pt x="294576" y="258551"/>
                  </a:cubicBezTo>
                  <a:close/>
                </a:path>
              </a:pathLst>
            </a:custGeom>
            <a:grpFill/>
            <a:ln w="6390" cap="flat">
              <a:noFill/>
              <a:prstDash val="solid"/>
              <a:miter/>
            </a:ln>
          </p:spPr>
          <p:txBody>
            <a:bodyPr wrap="none" lIns="0" tIns="0" rIns="0" bIns="0" rtlCol="0" anchor="ctr"/>
            <a:lstStyle/>
            <a:p>
              <a:pPr algn="ctr"/>
              <a:endParaRPr lang="en-US" sz="1200">
                <a:latin typeface="+mn-lt"/>
                <a:cs typeface="+mn-cs"/>
                <a:sym typeface="+mn-lt"/>
              </a:endParaRPr>
            </a:p>
          </p:txBody>
        </p:sp>
      </p:grpSp>
      <p:sp>
        <p:nvSpPr>
          <p:cNvPr id="11" name="フッター プレースホルダー 10">
            <a:extLst>
              <a:ext uri="{FF2B5EF4-FFF2-40B4-BE49-F238E27FC236}">
                <a16:creationId xmlns:a16="http://schemas.microsoft.com/office/drawing/2014/main" id="{2F4A6550-7460-E90D-083F-6A940008F00E}"/>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231594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オブジェクト 41" hidden="1">
            <a:extLst>
              <a:ext uri="{FF2B5EF4-FFF2-40B4-BE49-F238E27FC236}">
                <a16:creationId xmlns:a16="http://schemas.microsoft.com/office/drawing/2014/main" id="{4B445BCC-53AE-FBC3-0A7C-A234567D5695}"/>
              </a:ext>
            </a:extLst>
          </p:cNvPr>
          <p:cNvGraphicFramePr>
            <a:graphicFrameLocks noChangeAspect="1"/>
          </p:cNvGraphicFramePr>
          <p:nvPr>
            <p:custDataLst>
              <p:tags r:id="rId1"/>
            </p:custDataLst>
            <p:extLst>
              <p:ext uri="{D42A27DB-BD31-4B8C-83A1-F6EECF244321}">
                <p14:modId xmlns:p14="http://schemas.microsoft.com/office/powerpoint/2010/main" val="1297756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42" name="オブジェクト 41" hidden="1">
                        <a:extLst>
                          <a:ext uri="{FF2B5EF4-FFF2-40B4-BE49-F238E27FC236}">
                            <a16:creationId xmlns:a16="http://schemas.microsoft.com/office/drawing/2014/main" id="{4B445BCC-53AE-FBC3-0A7C-A234567D569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332C2A4C-549F-2681-663D-9D1FAF3538FA}"/>
              </a:ext>
            </a:extLst>
          </p:cNvPr>
          <p:cNvSpPr>
            <a:spLocks noGrp="1"/>
          </p:cNvSpPr>
          <p:nvPr>
            <p:ph type="sldNum" sz="quarter" idx="11"/>
          </p:nvPr>
        </p:nvSpPr>
        <p:spPr/>
        <p:txBody>
          <a:bodyPr/>
          <a:lstStyle/>
          <a:p>
            <a:fld id="{AA5FCFE5-FE56-4EF1-80A8-07776887C2A1}" type="slidenum">
              <a:rPr lang="ja-JP" altLang="en-US" smtClean="0"/>
              <a:pPr/>
              <a:t>5</a:t>
            </a:fld>
            <a:endParaRPr lang="ja-JP" altLang="en-US" dirty="0"/>
          </a:p>
        </p:txBody>
      </p:sp>
      <p:sp>
        <p:nvSpPr>
          <p:cNvPr id="3" name="テキスト プレースホルダー 2">
            <a:extLst>
              <a:ext uri="{FF2B5EF4-FFF2-40B4-BE49-F238E27FC236}">
                <a16:creationId xmlns:a16="http://schemas.microsoft.com/office/drawing/2014/main" id="{07EE9377-CAC8-34AF-119B-120BE44B5E81}"/>
              </a:ext>
            </a:extLst>
          </p:cNvPr>
          <p:cNvSpPr>
            <a:spLocks noGrp="1"/>
          </p:cNvSpPr>
          <p:nvPr>
            <p:ph type="body" sz="quarter" idx="15"/>
          </p:nvPr>
        </p:nvSpPr>
        <p:spPr/>
        <p:txBody>
          <a:bodyPr/>
          <a:lstStyle/>
          <a:p>
            <a:r>
              <a:rPr lang="ja-JP" altLang="en-US" dirty="0"/>
              <a:t>エコシステム形成における、</a:t>
            </a:r>
            <a:r>
              <a:rPr kumimoji="1" lang="ja-JP" altLang="en-US" dirty="0"/>
              <a:t>各フェーズの“ありたき姿”</a:t>
            </a:r>
          </a:p>
        </p:txBody>
      </p:sp>
      <p:sp>
        <p:nvSpPr>
          <p:cNvPr id="4" name="タイトル 3">
            <a:extLst>
              <a:ext uri="{FF2B5EF4-FFF2-40B4-BE49-F238E27FC236}">
                <a16:creationId xmlns:a16="http://schemas.microsoft.com/office/drawing/2014/main" id="{8206776B-9716-A56A-5339-6B32D67A0D12}"/>
              </a:ext>
            </a:extLst>
          </p:cNvPr>
          <p:cNvSpPr>
            <a:spLocks noGrp="1"/>
          </p:cNvSpPr>
          <p:nvPr>
            <p:ph type="title"/>
          </p:nvPr>
        </p:nvSpPr>
        <p:spPr/>
        <p:txBody>
          <a:bodyPr vert="horz"/>
          <a:lstStyle/>
          <a:p>
            <a:r>
              <a:rPr kumimoji="1" lang="ja-JP" altLang="en-US" dirty="0"/>
              <a:t>林業イノベーションを創出するエコシステム形成に向けて、本チェックリストでは、</a:t>
            </a:r>
            <a:br>
              <a:rPr kumimoji="1" lang="en-US" altLang="ja-JP" dirty="0"/>
            </a:br>
            <a:r>
              <a:rPr kumimoji="1" lang="ja-JP" altLang="en-US" dirty="0"/>
              <a:t>各フェーズの“ありたき姿”（ゴール</a:t>
            </a:r>
            <a:r>
              <a:rPr lang="ja-JP" altLang="en-US" dirty="0"/>
              <a:t>）を設定し、その達成に必要な取組みを整理しています</a:t>
            </a:r>
            <a:endParaRPr kumimoji="1" lang="ja-JP" altLang="en-US" dirty="0"/>
          </a:p>
        </p:txBody>
      </p:sp>
      <p:grpSp>
        <p:nvGrpSpPr>
          <p:cNvPr id="40" name="グループ化 39">
            <a:extLst>
              <a:ext uri="{FF2B5EF4-FFF2-40B4-BE49-F238E27FC236}">
                <a16:creationId xmlns:a16="http://schemas.microsoft.com/office/drawing/2014/main" id="{C90DBE5A-90F9-9F47-355C-440379BE6646}"/>
              </a:ext>
            </a:extLst>
          </p:cNvPr>
          <p:cNvGrpSpPr/>
          <p:nvPr/>
        </p:nvGrpSpPr>
        <p:grpSpPr>
          <a:xfrm>
            <a:off x="5038057" y="1507085"/>
            <a:ext cx="2190491" cy="809544"/>
            <a:chOff x="5038057" y="1507085"/>
            <a:chExt cx="2190491" cy="809544"/>
          </a:xfrm>
        </p:grpSpPr>
        <p:sp>
          <p:nvSpPr>
            <p:cNvPr id="21" name="矢印: 五方向 20">
              <a:extLst>
                <a:ext uri="{FF2B5EF4-FFF2-40B4-BE49-F238E27FC236}">
                  <a16:creationId xmlns:a16="http://schemas.microsoft.com/office/drawing/2014/main" id="{18019127-96D1-88B5-2051-C52C8BA25269}"/>
                </a:ext>
              </a:extLst>
            </p:cNvPr>
            <p:cNvSpPr/>
            <p:nvPr/>
          </p:nvSpPr>
          <p:spPr bwMode="gray">
            <a:xfrm>
              <a:off x="5038057" y="1507085"/>
              <a:ext cx="2186232" cy="330950"/>
            </a:xfrm>
            <a:prstGeom prst="homePlate">
              <a:avLst/>
            </a:prstGeom>
            <a:solidFill>
              <a:schemeClr val="accent2"/>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ja-JP" altLang="en-US" sz="1200" b="1" u="sng" dirty="0">
                  <a:solidFill>
                    <a:schemeClr val="bg1"/>
                  </a:solidFill>
                  <a:latin typeface="+mn-lt"/>
                  <a:cs typeface="+mn-cs"/>
                </a:rPr>
                <a:t>フェーズ</a:t>
              </a:r>
              <a:r>
                <a:rPr kumimoji="1" lang="en-US" altLang="ja-JP" sz="1200" b="1" u="sng" dirty="0">
                  <a:solidFill>
                    <a:schemeClr val="bg1"/>
                  </a:solidFill>
                  <a:latin typeface="+mn-lt"/>
                  <a:cs typeface="+mn-cs"/>
                </a:rPr>
                <a:t>2</a:t>
              </a:r>
              <a:r>
                <a:rPr kumimoji="1" lang="ja-JP" altLang="en-US" sz="1200" b="1" i="0" u="sng" strike="noStrike" kern="1200" cap="none" spc="0" normalizeH="0" baseline="0" noProof="0" dirty="0">
                  <a:ln>
                    <a:noFill/>
                  </a:ln>
                  <a:solidFill>
                    <a:schemeClr val="bg1"/>
                  </a:solidFill>
                  <a:effectLst/>
                  <a:uLnTx/>
                  <a:uFillTx/>
                  <a:latin typeface="+mn-lt"/>
                  <a:ea typeface="+mn-ea"/>
                  <a:cs typeface="+mn-cs"/>
                </a:rPr>
                <a:t>「実証プロジェクトの展開」</a:t>
              </a:r>
            </a:p>
          </p:txBody>
        </p:sp>
        <p:sp>
          <p:nvSpPr>
            <p:cNvPr id="22" name="矢印: 五方向 21">
              <a:extLst>
                <a:ext uri="{FF2B5EF4-FFF2-40B4-BE49-F238E27FC236}">
                  <a16:creationId xmlns:a16="http://schemas.microsoft.com/office/drawing/2014/main" id="{5E9F0808-FE59-6925-E47B-8FA4910365FE}"/>
                </a:ext>
              </a:extLst>
            </p:cNvPr>
            <p:cNvSpPr/>
            <p:nvPr/>
          </p:nvSpPr>
          <p:spPr bwMode="gray">
            <a:xfrm>
              <a:off x="5038057" y="1903279"/>
              <a:ext cx="2190491" cy="413350"/>
            </a:xfrm>
            <a:prstGeom prst="homePlate">
              <a:avLst/>
            </a:prstGeom>
            <a:solidFill>
              <a:schemeClr val="accent2"/>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i="0" u="none" strike="noStrike" kern="1200" cap="none" spc="0" normalizeH="0" baseline="0" noProof="0" dirty="0">
                  <a:ln>
                    <a:noFill/>
                  </a:ln>
                  <a:solidFill>
                    <a:schemeClr val="bg1"/>
                  </a:solidFill>
                  <a:effectLst/>
                  <a:uLnTx/>
                  <a:uFillTx/>
                  <a:latin typeface="+mn-ea"/>
                  <a:cs typeface="+mn-cs"/>
                </a:rPr>
                <a:t>模擬実証～フィールド実証</a:t>
              </a:r>
            </a:p>
          </p:txBody>
        </p:sp>
      </p:grpSp>
      <p:grpSp>
        <p:nvGrpSpPr>
          <p:cNvPr id="41" name="グループ化 40">
            <a:extLst>
              <a:ext uri="{FF2B5EF4-FFF2-40B4-BE49-F238E27FC236}">
                <a16:creationId xmlns:a16="http://schemas.microsoft.com/office/drawing/2014/main" id="{704412E5-0089-2D92-0B74-0F64C806C56B}"/>
              </a:ext>
            </a:extLst>
          </p:cNvPr>
          <p:cNvGrpSpPr/>
          <p:nvPr/>
        </p:nvGrpSpPr>
        <p:grpSpPr>
          <a:xfrm>
            <a:off x="7285455" y="1507085"/>
            <a:ext cx="2186232" cy="811422"/>
            <a:chOff x="7285455" y="1507085"/>
            <a:chExt cx="2186232" cy="811422"/>
          </a:xfrm>
        </p:grpSpPr>
        <p:sp>
          <p:nvSpPr>
            <p:cNvPr id="24" name="矢印: 五方向 23">
              <a:extLst>
                <a:ext uri="{FF2B5EF4-FFF2-40B4-BE49-F238E27FC236}">
                  <a16:creationId xmlns:a16="http://schemas.microsoft.com/office/drawing/2014/main" id="{73BB07D9-D711-5886-2561-FA94B1303BB3}"/>
                </a:ext>
              </a:extLst>
            </p:cNvPr>
            <p:cNvSpPr/>
            <p:nvPr/>
          </p:nvSpPr>
          <p:spPr bwMode="gray">
            <a:xfrm>
              <a:off x="7285456" y="1507085"/>
              <a:ext cx="2186231" cy="330950"/>
            </a:xfrm>
            <a:prstGeom prst="homePlate">
              <a:avLst/>
            </a:prstGeom>
            <a:solidFill>
              <a:schemeClr val="accent3"/>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ja-JP" altLang="en-US" sz="1200" b="1" u="sng" spc="-150" dirty="0">
                  <a:solidFill>
                    <a:schemeClr val="bg1"/>
                  </a:solidFill>
                  <a:latin typeface="+mn-lt"/>
                  <a:cs typeface="+mn-cs"/>
                </a:rPr>
                <a:t>フェーズ</a:t>
              </a:r>
              <a:r>
                <a:rPr kumimoji="1" lang="en-US" altLang="ja-JP" sz="1200" b="1" u="sng" dirty="0">
                  <a:solidFill>
                    <a:schemeClr val="bg1"/>
                  </a:solidFill>
                  <a:latin typeface="+mn-lt"/>
                  <a:cs typeface="+mn-cs"/>
                </a:rPr>
                <a:t>3</a:t>
              </a:r>
              <a:r>
                <a:rPr kumimoji="1" lang="ja-JP" altLang="en-US" sz="1200" b="1" i="0" u="sng" strike="noStrike" kern="1200" cap="none" spc="0" normalizeH="0" baseline="0" noProof="0" dirty="0">
                  <a:ln>
                    <a:noFill/>
                  </a:ln>
                  <a:solidFill>
                    <a:schemeClr val="bg1"/>
                  </a:solidFill>
                  <a:effectLst/>
                  <a:uLnTx/>
                  <a:uFillTx/>
                  <a:latin typeface="+mn-lt"/>
                  <a:ea typeface="+mn-ea"/>
                  <a:cs typeface="+mn-cs"/>
                </a:rPr>
                <a:t>「</a:t>
              </a:r>
              <a:r>
                <a:rPr kumimoji="1" lang="ja-JP" altLang="en-US" sz="1200" b="1" i="0" u="sng" strike="noStrike" kern="1200" cap="none" spc="-150" normalizeH="0" baseline="0" noProof="0" dirty="0">
                  <a:ln>
                    <a:noFill/>
                  </a:ln>
                  <a:solidFill>
                    <a:schemeClr val="bg1"/>
                  </a:solidFill>
                  <a:effectLst/>
                  <a:uLnTx/>
                  <a:uFillTx/>
                  <a:latin typeface="+mn-lt"/>
                  <a:ea typeface="+mn-ea"/>
                  <a:cs typeface="+mn-cs"/>
                </a:rPr>
                <a:t>ビジネス</a:t>
              </a:r>
              <a:r>
                <a:rPr kumimoji="1" lang="ja-JP" altLang="en-US" sz="1200" b="1" i="0" u="sng" strike="noStrike" kern="1200" cap="none" spc="0" normalizeH="0" baseline="0" noProof="0" dirty="0">
                  <a:ln>
                    <a:noFill/>
                  </a:ln>
                  <a:solidFill>
                    <a:schemeClr val="bg1"/>
                  </a:solidFill>
                  <a:effectLst/>
                  <a:uLnTx/>
                  <a:uFillTx/>
                  <a:latin typeface="+mn-lt"/>
                  <a:ea typeface="+mn-ea"/>
                  <a:cs typeface="+mn-cs"/>
                </a:rPr>
                <a:t>実装支援の展開」</a:t>
              </a:r>
            </a:p>
          </p:txBody>
        </p:sp>
        <p:sp>
          <p:nvSpPr>
            <p:cNvPr id="25" name="矢印: 五方向 24">
              <a:extLst>
                <a:ext uri="{FF2B5EF4-FFF2-40B4-BE49-F238E27FC236}">
                  <a16:creationId xmlns:a16="http://schemas.microsoft.com/office/drawing/2014/main" id="{B5827F86-6160-E433-9B30-FB152E344A87}"/>
                </a:ext>
              </a:extLst>
            </p:cNvPr>
            <p:cNvSpPr/>
            <p:nvPr/>
          </p:nvSpPr>
          <p:spPr bwMode="gray">
            <a:xfrm>
              <a:off x="7285455" y="1905157"/>
              <a:ext cx="2186231" cy="413350"/>
            </a:xfrm>
            <a:prstGeom prst="homePlate">
              <a:avLst/>
            </a:prstGeom>
            <a:solidFill>
              <a:schemeClr val="accent3"/>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i="0" u="none" strike="noStrike" kern="1200" cap="none" spc="0" normalizeH="0" baseline="0" noProof="0" dirty="0">
                  <a:ln>
                    <a:noFill/>
                  </a:ln>
                  <a:solidFill>
                    <a:schemeClr val="bg1"/>
                  </a:solidFill>
                  <a:effectLst/>
                  <a:uLnTx/>
                  <a:uFillTx/>
                  <a:latin typeface="+mn-ea"/>
                  <a:cs typeface="+mn-cs"/>
                </a:rPr>
                <a:t>水平展開</a:t>
              </a:r>
            </a:p>
          </p:txBody>
        </p:sp>
      </p:grpSp>
      <p:sp>
        <p:nvSpPr>
          <p:cNvPr id="27" name="矢印: 五方向 26">
            <a:extLst>
              <a:ext uri="{FF2B5EF4-FFF2-40B4-BE49-F238E27FC236}">
                <a16:creationId xmlns:a16="http://schemas.microsoft.com/office/drawing/2014/main" id="{B994C61D-80FB-0096-74CB-2AB297978326}"/>
              </a:ext>
            </a:extLst>
          </p:cNvPr>
          <p:cNvSpPr/>
          <p:nvPr/>
        </p:nvSpPr>
        <p:spPr bwMode="gray">
          <a:xfrm>
            <a:off x="716086" y="1509701"/>
            <a:ext cx="4260346" cy="330950"/>
          </a:xfrm>
          <a:prstGeom prst="homePlate">
            <a:avLst/>
          </a:prstGeom>
          <a:solidFill>
            <a:schemeClr val="accent1"/>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1" u="sng" dirty="0">
                <a:solidFill>
                  <a:schemeClr val="bg1"/>
                </a:solidFill>
                <a:latin typeface="+mn-lt"/>
                <a:cs typeface="+mn-cs"/>
              </a:rPr>
              <a:t>フェーズ</a:t>
            </a:r>
            <a:r>
              <a:rPr kumimoji="1" lang="en-US" altLang="ja-JP" sz="1200" b="1" u="sng" dirty="0">
                <a:solidFill>
                  <a:schemeClr val="bg1"/>
                </a:solidFill>
                <a:latin typeface="+mn-lt"/>
                <a:cs typeface="+mn-cs"/>
              </a:rPr>
              <a:t>1</a:t>
            </a:r>
            <a:r>
              <a:rPr kumimoji="1" lang="ja-JP" altLang="en-US" sz="1200" b="1" i="0" u="sng" strike="noStrike" kern="1200" cap="none" spc="0" normalizeH="0" baseline="0" noProof="0" dirty="0">
                <a:ln>
                  <a:noFill/>
                </a:ln>
                <a:solidFill>
                  <a:schemeClr val="bg1"/>
                </a:solidFill>
                <a:effectLst/>
                <a:uLnTx/>
                <a:uFillTx/>
                <a:latin typeface="+mn-lt"/>
                <a:ea typeface="+mn-ea"/>
                <a:cs typeface="+mn-cs"/>
              </a:rPr>
              <a:t>「場の形成」</a:t>
            </a:r>
          </a:p>
        </p:txBody>
      </p:sp>
      <p:sp>
        <p:nvSpPr>
          <p:cNvPr id="28" name="矢印: 五方向 27">
            <a:extLst>
              <a:ext uri="{FF2B5EF4-FFF2-40B4-BE49-F238E27FC236}">
                <a16:creationId xmlns:a16="http://schemas.microsoft.com/office/drawing/2014/main" id="{686C35AB-A87A-C84A-C6A8-3CF3EA308E41}"/>
              </a:ext>
            </a:extLst>
          </p:cNvPr>
          <p:cNvSpPr/>
          <p:nvPr/>
        </p:nvSpPr>
        <p:spPr bwMode="gray">
          <a:xfrm>
            <a:off x="716083" y="1905895"/>
            <a:ext cx="1387036" cy="413350"/>
          </a:xfrm>
          <a:prstGeom prst="homePlate">
            <a:avLst/>
          </a:prstGeom>
          <a:solidFill>
            <a:schemeClr val="accent1">
              <a:lumMod val="20000"/>
              <a:lumOff val="80000"/>
            </a:schemeClr>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72000" rIns="0" bIns="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kumimoji="1" lang="ja-JP" altLang="en-US" sz="1100" dirty="0">
                <a:latin typeface="+mn-ea"/>
              </a:rPr>
              <a:t>意識醸成・</a:t>
            </a:r>
            <a:endParaRPr kumimoji="1" lang="en-US" altLang="ja-JP" sz="1100" dirty="0">
              <a:latin typeface="+mn-ea"/>
            </a:endParaRPr>
          </a:p>
          <a:p>
            <a:pPr algn="ctr" defTabSz="990564" fontAlgn="auto">
              <a:spcBef>
                <a:spcPts val="0"/>
              </a:spcBef>
              <a:spcAft>
                <a:spcPts val="0"/>
              </a:spcAft>
              <a:buSzPct val="100000"/>
            </a:pPr>
            <a:r>
              <a:rPr kumimoji="1" lang="ja-JP" altLang="en-US" sz="1100" dirty="0">
                <a:latin typeface="+mn-ea"/>
              </a:rPr>
              <a:t>課題の気づき</a:t>
            </a:r>
          </a:p>
        </p:txBody>
      </p:sp>
      <p:sp>
        <p:nvSpPr>
          <p:cNvPr id="29" name="矢印: 五方向 28">
            <a:extLst>
              <a:ext uri="{FF2B5EF4-FFF2-40B4-BE49-F238E27FC236}">
                <a16:creationId xmlns:a16="http://schemas.microsoft.com/office/drawing/2014/main" id="{870F1208-EA32-80AD-123B-E7E4C6961062}"/>
              </a:ext>
            </a:extLst>
          </p:cNvPr>
          <p:cNvSpPr/>
          <p:nvPr/>
        </p:nvSpPr>
        <p:spPr bwMode="gray">
          <a:xfrm>
            <a:off x="3595451" y="1905895"/>
            <a:ext cx="1387036" cy="413350"/>
          </a:xfrm>
          <a:prstGeom prst="homePlate">
            <a:avLst/>
          </a:prstGeom>
          <a:solidFill>
            <a:schemeClr val="accent1">
              <a:lumMod val="60000"/>
              <a:lumOff val="40000"/>
            </a:schemeClr>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72000" rIns="0" bIns="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kumimoji="1" lang="ja-JP" altLang="en-US" sz="1100" dirty="0">
                <a:latin typeface="+mn-ea"/>
              </a:rPr>
              <a:t>取組検討・</a:t>
            </a:r>
            <a:endParaRPr kumimoji="1" lang="en-US" altLang="ja-JP" sz="1100" dirty="0">
              <a:latin typeface="+mn-ea"/>
            </a:endParaRPr>
          </a:p>
          <a:p>
            <a:pPr algn="ctr" defTabSz="990564" fontAlgn="auto">
              <a:spcBef>
                <a:spcPts val="0"/>
              </a:spcBef>
              <a:spcAft>
                <a:spcPts val="0"/>
              </a:spcAft>
              <a:buSzPct val="100000"/>
            </a:pPr>
            <a:r>
              <a:rPr kumimoji="1" lang="ja-JP" altLang="en-US" sz="1100" dirty="0">
                <a:latin typeface="+mn-ea"/>
              </a:rPr>
              <a:t>体制構築</a:t>
            </a:r>
            <a:endParaRPr kumimoji="1" lang="en-US" altLang="ja-JP" sz="1100" dirty="0">
              <a:latin typeface="+mn-ea"/>
            </a:endParaRPr>
          </a:p>
        </p:txBody>
      </p:sp>
      <p:sp>
        <p:nvSpPr>
          <p:cNvPr id="30" name="矢印: 五方向 29">
            <a:extLst>
              <a:ext uri="{FF2B5EF4-FFF2-40B4-BE49-F238E27FC236}">
                <a16:creationId xmlns:a16="http://schemas.microsoft.com/office/drawing/2014/main" id="{D407DD49-684F-D405-D158-CE1F7CBC43A8}"/>
              </a:ext>
            </a:extLst>
          </p:cNvPr>
          <p:cNvSpPr/>
          <p:nvPr/>
        </p:nvSpPr>
        <p:spPr bwMode="gray">
          <a:xfrm>
            <a:off x="2155768" y="1905895"/>
            <a:ext cx="1387036" cy="413350"/>
          </a:xfrm>
          <a:prstGeom prst="homePlate">
            <a:avLst/>
          </a:prstGeom>
          <a:solidFill>
            <a:schemeClr val="accent1">
              <a:lumMod val="40000"/>
              <a:lumOff val="60000"/>
            </a:schemeClr>
          </a:solidFill>
          <a:ln w="19050" algn="ctr">
            <a:noFill/>
            <a:miter lim="800000"/>
            <a:headEnd/>
            <a:tailEnd/>
          </a:ln>
          <a:effectLst>
            <a:outerShdw blurRad="50800" dist="38100" dir="2700000" algn="tl" rotWithShape="0">
              <a:prstClr val="black">
                <a:alpha val="40000"/>
              </a:prstClr>
            </a:outerShdw>
          </a:effectLst>
        </p:spPr>
        <p:txBody>
          <a:bodyPr rot="0" spcFirstLastPara="0" vertOverflow="overflow" horzOverflow="overflow" vert="horz" wrap="square" lIns="0" tIns="72000" rIns="0" bIns="0" numCol="1" spcCol="0" rtlCol="0" fromWordArt="0" anchor="t" anchorCtr="0" forceAA="0" compatLnSpc="1">
            <a:prstTxWarp prst="textNoShape">
              <a:avLst/>
            </a:prstTxWarp>
            <a:noAutofit/>
          </a:bodyPr>
          <a:lstStyle/>
          <a:p>
            <a:pPr algn="ctr" defTabSz="990564" fontAlgn="auto">
              <a:spcBef>
                <a:spcPts val="0"/>
              </a:spcBef>
              <a:spcAft>
                <a:spcPts val="0"/>
              </a:spcAft>
              <a:buSzPct val="100000"/>
            </a:pPr>
            <a:r>
              <a:rPr kumimoji="1" lang="ja-JP" altLang="en-US" sz="1100" dirty="0">
                <a:latin typeface="+mn-ea"/>
              </a:rPr>
              <a:t>課題の深堀</a:t>
            </a:r>
            <a:endParaRPr kumimoji="1" lang="en-US" altLang="ja-JP" sz="1100" dirty="0">
              <a:latin typeface="+mn-ea"/>
            </a:endParaRPr>
          </a:p>
        </p:txBody>
      </p:sp>
      <p:sp>
        <p:nvSpPr>
          <p:cNvPr id="31" name="正方形/長方形 30">
            <a:extLst>
              <a:ext uri="{FF2B5EF4-FFF2-40B4-BE49-F238E27FC236}">
                <a16:creationId xmlns:a16="http://schemas.microsoft.com/office/drawing/2014/main" id="{EE0C3B43-5D26-523A-4AE2-BC24CA78A362}"/>
              </a:ext>
            </a:extLst>
          </p:cNvPr>
          <p:cNvSpPr/>
          <p:nvPr/>
        </p:nvSpPr>
        <p:spPr bwMode="gray">
          <a:xfrm>
            <a:off x="732886" y="1912066"/>
            <a:ext cx="263324" cy="97676"/>
          </a:xfrm>
          <a:prstGeom prst="rect">
            <a:avLst/>
          </a:prstGeom>
          <a:solidFill>
            <a:schemeClr val="accent1"/>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schemeClr val="bg1"/>
                </a:solidFill>
                <a:effectLst/>
                <a:uLnTx/>
                <a:uFillTx/>
                <a:latin typeface="+mn-lt"/>
                <a:ea typeface="+mn-ea"/>
                <a:cs typeface="+mn-cs"/>
              </a:rPr>
              <a:t>1-1</a:t>
            </a:r>
            <a:endParaRPr kumimoji="1" lang="ja-JP" altLang="en-US" sz="1000" b="0" i="0" u="none" strike="noStrike" kern="1200" cap="none" spc="0" normalizeH="0" baseline="0" noProof="0" dirty="0">
              <a:ln>
                <a:noFill/>
              </a:ln>
              <a:solidFill>
                <a:schemeClr val="bg1"/>
              </a:solidFill>
              <a:effectLst/>
              <a:uLnTx/>
              <a:uFillTx/>
              <a:latin typeface="+mn-lt"/>
              <a:ea typeface="+mn-ea"/>
              <a:cs typeface="+mn-cs"/>
            </a:endParaRPr>
          </a:p>
        </p:txBody>
      </p:sp>
      <p:sp>
        <p:nvSpPr>
          <p:cNvPr id="32" name="正方形/長方形 31">
            <a:extLst>
              <a:ext uri="{FF2B5EF4-FFF2-40B4-BE49-F238E27FC236}">
                <a16:creationId xmlns:a16="http://schemas.microsoft.com/office/drawing/2014/main" id="{430FB054-8539-1A09-34F2-2610ED21796D}"/>
              </a:ext>
            </a:extLst>
          </p:cNvPr>
          <p:cNvSpPr/>
          <p:nvPr/>
        </p:nvSpPr>
        <p:spPr bwMode="gray">
          <a:xfrm>
            <a:off x="2172571" y="1912066"/>
            <a:ext cx="263324" cy="97676"/>
          </a:xfrm>
          <a:prstGeom prst="rect">
            <a:avLst/>
          </a:prstGeom>
          <a:solidFill>
            <a:schemeClr val="accent1"/>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en-US" altLang="ja-JP" sz="1000" dirty="0">
                <a:solidFill>
                  <a:schemeClr val="bg1"/>
                </a:solidFill>
                <a:latin typeface="+mn-lt"/>
                <a:cs typeface="+mn-cs"/>
              </a:rPr>
              <a:t>1-2</a:t>
            </a:r>
            <a:endParaRPr kumimoji="1" lang="ja-JP" altLang="en-US" sz="1000" dirty="0">
              <a:solidFill>
                <a:schemeClr val="bg1"/>
              </a:solidFill>
              <a:latin typeface="+mn-lt"/>
              <a:cs typeface="+mn-cs"/>
            </a:endParaRPr>
          </a:p>
        </p:txBody>
      </p:sp>
      <p:sp>
        <p:nvSpPr>
          <p:cNvPr id="33" name="正方形/長方形 32">
            <a:extLst>
              <a:ext uri="{FF2B5EF4-FFF2-40B4-BE49-F238E27FC236}">
                <a16:creationId xmlns:a16="http://schemas.microsoft.com/office/drawing/2014/main" id="{98B33BD3-D912-AE8B-4B64-B1DB064D4F67}"/>
              </a:ext>
            </a:extLst>
          </p:cNvPr>
          <p:cNvSpPr/>
          <p:nvPr/>
        </p:nvSpPr>
        <p:spPr bwMode="gray">
          <a:xfrm>
            <a:off x="3625775" y="1912066"/>
            <a:ext cx="263324" cy="97676"/>
          </a:xfrm>
          <a:prstGeom prst="rect">
            <a:avLst/>
          </a:prstGeom>
          <a:solidFill>
            <a:schemeClr val="accent1"/>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en-US" altLang="ja-JP" sz="1000" dirty="0">
                <a:solidFill>
                  <a:schemeClr val="bg1"/>
                </a:solidFill>
                <a:latin typeface="+mn-lt"/>
                <a:cs typeface="+mn-cs"/>
              </a:rPr>
              <a:t>1-3</a:t>
            </a:r>
            <a:endParaRPr kumimoji="1" lang="ja-JP" altLang="en-US" sz="1000" dirty="0">
              <a:solidFill>
                <a:schemeClr val="bg1"/>
              </a:solidFill>
              <a:latin typeface="+mn-lt"/>
              <a:cs typeface="+mn-cs"/>
            </a:endParaRPr>
          </a:p>
        </p:txBody>
      </p:sp>
      <p:grpSp>
        <p:nvGrpSpPr>
          <p:cNvPr id="36" name="グループ化 35">
            <a:extLst>
              <a:ext uri="{FF2B5EF4-FFF2-40B4-BE49-F238E27FC236}">
                <a16:creationId xmlns:a16="http://schemas.microsoft.com/office/drawing/2014/main" id="{8717C044-1CDB-2086-3819-9F784E97D911}"/>
              </a:ext>
            </a:extLst>
          </p:cNvPr>
          <p:cNvGrpSpPr/>
          <p:nvPr/>
        </p:nvGrpSpPr>
        <p:grpSpPr>
          <a:xfrm>
            <a:off x="398174" y="2392052"/>
            <a:ext cx="9073512" cy="1868319"/>
            <a:chOff x="398174" y="4182752"/>
            <a:chExt cx="9073512" cy="1868319"/>
          </a:xfrm>
        </p:grpSpPr>
        <p:sp>
          <p:nvSpPr>
            <p:cNvPr id="13" name="正方形/長方形 12">
              <a:extLst>
                <a:ext uri="{FF2B5EF4-FFF2-40B4-BE49-F238E27FC236}">
                  <a16:creationId xmlns:a16="http://schemas.microsoft.com/office/drawing/2014/main" id="{189CD630-54BE-B795-5DD3-B49866E82E2C}"/>
                </a:ext>
              </a:extLst>
            </p:cNvPr>
            <p:cNvSpPr/>
            <p:nvPr/>
          </p:nvSpPr>
          <p:spPr bwMode="gray">
            <a:xfrm>
              <a:off x="398174" y="4183293"/>
              <a:ext cx="258319" cy="1867494"/>
            </a:xfrm>
            <a:prstGeom prst="rect">
              <a:avLst/>
            </a:prstGeom>
            <a:solidFill>
              <a:schemeClr val="tx2"/>
            </a:solidFill>
            <a:ln w="6350" cap="flat" cmpd="sng" algn="ctr">
              <a:solidFill>
                <a:schemeClr val="bg1">
                  <a:lumMod val="50000"/>
                </a:schemeClr>
              </a:solidFill>
              <a:prstDash val="solid"/>
            </a:ln>
            <a:effectLst/>
          </p:spPr>
          <p:txBody>
            <a:bodyPr vert="vert270" lIns="72000" tIns="36000" rIns="72000" bIns="36000" rtlCol="0" anchor="ctr" anchorCtr="0"/>
            <a:lstStyle/>
            <a:p>
              <a:pPr lvl="0" algn="ctr" defTabSz="762000" eaLnBrk="0" hangingPunct="0">
                <a:lnSpc>
                  <a:spcPct val="106000"/>
                </a:lnSpc>
                <a:spcBef>
                  <a:spcPts val="600"/>
                </a:spcBef>
                <a:defRPr/>
              </a:pPr>
              <a:r>
                <a:rPr kumimoji="1" lang="ja-JP" altLang="en-US" sz="1200" b="1" dirty="0">
                  <a:solidFill>
                    <a:prstClr val="white"/>
                  </a:solidFill>
                  <a:latin typeface="+mn-ea"/>
                </a:rPr>
                <a:t>フェーズ別の“ありたき姿”</a:t>
              </a:r>
            </a:p>
          </p:txBody>
        </p:sp>
        <p:sp>
          <p:nvSpPr>
            <p:cNvPr id="18" name="正方形/長方形 17">
              <a:extLst>
                <a:ext uri="{FF2B5EF4-FFF2-40B4-BE49-F238E27FC236}">
                  <a16:creationId xmlns:a16="http://schemas.microsoft.com/office/drawing/2014/main" id="{BC76AB88-D528-FD7A-58F8-5ED67A46948D}"/>
                </a:ext>
              </a:extLst>
            </p:cNvPr>
            <p:cNvSpPr/>
            <p:nvPr/>
          </p:nvSpPr>
          <p:spPr bwMode="gray">
            <a:xfrm>
              <a:off x="5038056" y="4183167"/>
              <a:ext cx="2190491" cy="1867494"/>
            </a:xfrm>
            <a:prstGeom prst="rect">
              <a:avLst/>
            </a:prstGeom>
            <a:solidFill>
              <a:srgbClr val="D7F4D0">
                <a:alpha val="50196"/>
              </a:srgbClr>
            </a:solidFill>
            <a:ln w="6350" cap="flat" cmpd="sng" algn="ctr">
              <a:solidFill>
                <a:schemeClr val="accent2"/>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エコシステムの核となる</a:t>
              </a:r>
              <a:br>
                <a:rPr kumimoji="1" lang="en-US" altLang="ja-JP" sz="1200" dirty="0">
                  <a:solidFill>
                    <a:prstClr val="black"/>
                  </a:solidFill>
                  <a:latin typeface="+mn-ea"/>
                </a:rPr>
              </a:br>
              <a:r>
                <a:rPr kumimoji="1" lang="ja-JP" altLang="en-US" sz="1200" dirty="0">
                  <a:solidFill>
                    <a:prstClr val="black"/>
                  </a:solidFill>
                  <a:latin typeface="+mn-ea"/>
                </a:rPr>
                <a:t>プロジェクトの創出と情報発信</a:t>
              </a:r>
              <a:endParaRPr kumimoji="1" lang="en-US" altLang="ja-JP" sz="1200" dirty="0">
                <a:solidFill>
                  <a:prstClr val="black"/>
                </a:solidFill>
                <a:latin typeface="+mn-ea"/>
              </a:endParaRPr>
            </a:p>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林業以外のプレイヤーの参画</a:t>
              </a:r>
              <a:endParaRPr kumimoji="1" lang="en-US" altLang="ja-JP" sz="1200" dirty="0">
                <a:solidFill>
                  <a:prstClr val="black"/>
                </a:solidFill>
                <a:latin typeface="+mn-ea"/>
              </a:endParaRPr>
            </a:p>
          </p:txBody>
        </p:sp>
        <p:sp>
          <p:nvSpPr>
            <p:cNvPr id="19" name="正方形/長方形 18">
              <a:extLst>
                <a:ext uri="{FF2B5EF4-FFF2-40B4-BE49-F238E27FC236}">
                  <a16:creationId xmlns:a16="http://schemas.microsoft.com/office/drawing/2014/main" id="{DFBAD383-AB79-B234-2C9F-F162F50F8094}"/>
                </a:ext>
              </a:extLst>
            </p:cNvPr>
            <p:cNvSpPr/>
            <p:nvPr/>
          </p:nvSpPr>
          <p:spPr bwMode="gray">
            <a:xfrm>
              <a:off x="7285454" y="4183577"/>
              <a:ext cx="2186232" cy="1867494"/>
            </a:xfrm>
            <a:prstGeom prst="rect">
              <a:avLst/>
            </a:prstGeom>
            <a:solidFill>
              <a:srgbClr val="C9F9BD">
                <a:alpha val="50196"/>
              </a:srgbClr>
            </a:solidFill>
            <a:ln w="6350" cap="flat" cmpd="sng" algn="ctr">
              <a:solidFill>
                <a:schemeClr val="accent3"/>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多様なプレイヤーの参画による</a:t>
              </a:r>
              <a:br>
                <a:rPr kumimoji="1" lang="en-US" altLang="ja-JP" sz="1200" dirty="0">
                  <a:solidFill>
                    <a:prstClr val="black"/>
                  </a:solidFill>
                  <a:latin typeface="+mn-ea"/>
                </a:rPr>
              </a:br>
              <a:r>
                <a:rPr kumimoji="1" lang="ja-JP" altLang="en-US" sz="1200" dirty="0">
                  <a:solidFill>
                    <a:prstClr val="black"/>
                  </a:solidFill>
                  <a:latin typeface="+mn-ea"/>
                </a:rPr>
                <a:t>エコシステムの形成</a:t>
              </a:r>
              <a:endParaRPr kumimoji="1" lang="en-US" altLang="ja-JP" sz="1200" dirty="0">
                <a:solidFill>
                  <a:prstClr val="black"/>
                </a:solidFill>
                <a:latin typeface="+mn-ea"/>
              </a:endParaRPr>
            </a:p>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同一テーマを基軸に、</a:t>
              </a:r>
              <a:br>
                <a:rPr kumimoji="1" lang="en-US" altLang="ja-JP" sz="1200" dirty="0">
                  <a:solidFill>
                    <a:prstClr val="black"/>
                  </a:solidFill>
                  <a:latin typeface="+mn-ea"/>
                </a:rPr>
              </a:br>
              <a:r>
                <a:rPr kumimoji="1" lang="ja-JP" altLang="en-US" sz="1200" dirty="0">
                  <a:solidFill>
                    <a:prstClr val="black"/>
                  </a:solidFill>
                  <a:latin typeface="+mn-ea"/>
                </a:rPr>
                <a:t>複数プロジェクトが展開される</a:t>
              </a:r>
              <a:br>
                <a:rPr kumimoji="1" lang="en-US" altLang="ja-JP" sz="1200" dirty="0">
                  <a:solidFill>
                    <a:prstClr val="black"/>
                  </a:solidFill>
                  <a:latin typeface="+mn-ea"/>
                </a:rPr>
              </a:br>
              <a:r>
                <a:rPr kumimoji="1" lang="ja-JP" altLang="en-US" sz="1200" dirty="0">
                  <a:solidFill>
                    <a:prstClr val="black"/>
                  </a:solidFill>
                  <a:latin typeface="+mn-ea"/>
                </a:rPr>
                <a:t>環境の構築</a:t>
              </a:r>
              <a:endParaRPr kumimoji="1" lang="en-US" altLang="ja-JP" sz="1200" dirty="0">
                <a:solidFill>
                  <a:prstClr val="black"/>
                </a:solidFill>
                <a:latin typeface="+mn-ea"/>
              </a:endParaRPr>
            </a:p>
          </p:txBody>
        </p:sp>
        <p:sp>
          <p:nvSpPr>
            <p:cNvPr id="35" name="正方形/長方形 34">
              <a:extLst>
                <a:ext uri="{FF2B5EF4-FFF2-40B4-BE49-F238E27FC236}">
                  <a16:creationId xmlns:a16="http://schemas.microsoft.com/office/drawing/2014/main" id="{3D0E0A23-C581-9FE9-21B0-337ECFE5733E}"/>
                </a:ext>
              </a:extLst>
            </p:cNvPr>
            <p:cNvSpPr/>
            <p:nvPr/>
          </p:nvSpPr>
          <p:spPr bwMode="gray">
            <a:xfrm>
              <a:off x="716082" y="4182752"/>
              <a:ext cx="1387036" cy="1867494"/>
            </a:xfrm>
            <a:prstGeom prst="rect">
              <a:avLst/>
            </a:prstGeom>
            <a:solidFill>
              <a:srgbClr val="E8F6CF">
                <a:alpha val="50196"/>
              </a:srgbClr>
            </a:solidFill>
            <a:ln w="6350" cap="flat" cmpd="sng" algn="ctr">
              <a:solidFill>
                <a:schemeClr val="accent1"/>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地域のプレイヤーが現実に目を向け、現状を正しく理解し、地域で共有</a:t>
              </a:r>
              <a:br>
                <a:rPr kumimoji="1" lang="en-US" altLang="ja-JP" sz="1200" dirty="0">
                  <a:solidFill>
                    <a:prstClr val="black"/>
                  </a:solidFill>
                  <a:latin typeface="+mn-ea"/>
                </a:rPr>
              </a:br>
              <a:r>
                <a:rPr kumimoji="1" lang="ja-JP" altLang="en-US" sz="1200" dirty="0">
                  <a:solidFill>
                    <a:prstClr val="black"/>
                  </a:solidFill>
                  <a:latin typeface="+mn-ea"/>
                </a:rPr>
                <a:t>できている</a:t>
              </a:r>
            </a:p>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上記を通じて、</a:t>
              </a:r>
              <a:br>
                <a:rPr kumimoji="1" lang="en-US" altLang="ja-JP" sz="1200" dirty="0">
                  <a:solidFill>
                    <a:prstClr val="black"/>
                  </a:solidFill>
                  <a:latin typeface="+mn-ea"/>
                </a:rPr>
              </a:br>
              <a:r>
                <a:rPr kumimoji="1" lang="ja-JP" altLang="en-US" sz="1200" dirty="0">
                  <a:solidFill>
                    <a:prstClr val="black"/>
                  </a:solidFill>
                  <a:latin typeface="+mn-ea"/>
                </a:rPr>
                <a:t>危機感や課題</a:t>
              </a:r>
              <a:br>
                <a:rPr kumimoji="1" lang="en-US" altLang="ja-JP" sz="1200" dirty="0">
                  <a:solidFill>
                    <a:prstClr val="black"/>
                  </a:solidFill>
                  <a:latin typeface="+mn-ea"/>
                </a:rPr>
              </a:br>
              <a:r>
                <a:rPr kumimoji="1" lang="ja-JP" altLang="en-US" sz="1200" dirty="0">
                  <a:solidFill>
                    <a:prstClr val="black"/>
                  </a:solidFill>
                  <a:latin typeface="+mn-ea"/>
                </a:rPr>
                <a:t>意識を可視化</a:t>
              </a:r>
              <a:br>
                <a:rPr kumimoji="1" lang="en-US" altLang="ja-JP" sz="1200" dirty="0">
                  <a:solidFill>
                    <a:prstClr val="black"/>
                  </a:solidFill>
                  <a:latin typeface="+mn-ea"/>
                </a:rPr>
              </a:br>
              <a:r>
                <a:rPr kumimoji="1" lang="ja-JP" altLang="en-US" sz="1200" dirty="0">
                  <a:solidFill>
                    <a:prstClr val="black"/>
                  </a:solidFill>
                  <a:latin typeface="+mn-ea"/>
                </a:rPr>
                <a:t>できている</a:t>
              </a:r>
              <a:endParaRPr kumimoji="1" lang="en-US" altLang="ja-JP" sz="1200" dirty="0">
                <a:solidFill>
                  <a:prstClr val="black"/>
                </a:solidFill>
                <a:latin typeface="+mn-ea"/>
              </a:endParaRPr>
            </a:p>
          </p:txBody>
        </p:sp>
        <p:sp>
          <p:nvSpPr>
            <p:cNvPr id="38" name="正方形/長方形 37">
              <a:extLst>
                <a:ext uri="{FF2B5EF4-FFF2-40B4-BE49-F238E27FC236}">
                  <a16:creationId xmlns:a16="http://schemas.microsoft.com/office/drawing/2014/main" id="{C634E7C9-F3A9-46D0-EA5C-F83051526A3A}"/>
                </a:ext>
              </a:extLst>
            </p:cNvPr>
            <p:cNvSpPr/>
            <p:nvPr/>
          </p:nvSpPr>
          <p:spPr bwMode="gray">
            <a:xfrm>
              <a:off x="2155767" y="4182752"/>
              <a:ext cx="1387036" cy="1867494"/>
            </a:xfrm>
            <a:prstGeom prst="rect">
              <a:avLst/>
            </a:prstGeom>
            <a:solidFill>
              <a:schemeClr val="accent1">
                <a:lumMod val="40000"/>
                <a:lumOff val="60000"/>
                <a:alpha val="50196"/>
              </a:schemeClr>
            </a:solidFill>
            <a:ln w="6350" cap="flat" cmpd="sng" algn="ctr">
              <a:solidFill>
                <a:schemeClr val="accent1"/>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地域の実態を踏まえ、プレイヤーが感じる課題や</a:t>
              </a:r>
              <a:br>
                <a:rPr kumimoji="1" lang="en-US" altLang="ja-JP" sz="1200" dirty="0">
                  <a:solidFill>
                    <a:prstClr val="black"/>
                  </a:solidFill>
                  <a:latin typeface="+mn-ea"/>
                </a:rPr>
              </a:br>
              <a:r>
                <a:rPr kumimoji="1" lang="ja-JP" altLang="en-US" sz="1200" dirty="0">
                  <a:solidFill>
                    <a:prstClr val="black"/>
                  </a:solidFill>
                  <a:latin typeface="+mn-ea"/>
                </a:rPr>
                <a:t>取組みテーマなどのニーズを正確に</a:t>
              </a:r>
              <a:br>
                <a:rPr kumimoji="1" lang="en-US" altLang="ja-JP" sz="1200" dirty="0">
                  <a:solidFill>
                    <a:prstClr val="black"/>
                  </a:solidFill>
                  <a:latin typeface="+mn-ea"/>
                </a:rPr>
              </a:br>
              <a:r>
                <a:rPr kumimoji="1" lang="ja-JP" altLang="en-US" sz="1200" dirty="0">
                  <a:solidFill>
                    <a:prstClr val="black"/>
                  </a:solidFill>
                  <a:latin typeface="+mn-ea"/>
                </a:rPr>
                <a:t>把握できている</a:t>
              </a:r>
            </a:p>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理想像を考え、</a:t>
              </a:r>
              <a:br>
                <a:rPr kumimoji="1" lang="en-US" altLang="ja-JP" sz="1200" dirty="0">
                  <a:solidFill>
                    <a:prstClr val="black"/>
                  </a:solidFill>
                  <a:latin typeface="+mn-ea"/>
                </a:rPr>
              </a:br>
              <a:r>
                <a:rPr kumimoji="1" lang="ja-JP" altLang="en-US" sz="1200" dirty="0">
                  <a:solidFill>
                    <a:prstClr val="black"/>
                  </a:solidFill>
                  <a:latin typeface="+mn-ea"/>
                </a:rPr>
                <a:t>ビジョンを共有する</a:t>
              </a:r>
              <a:endParaRPr kumimoji="1" lang="en-US" altLang="ja-JP" sz="1200" dirty="0">
                <a:solidFill>
                  <a:prstClr val="black"/>
                </a:solidFill>
                <a:latin typeface="+mn-ea"/>
              </a:endParaRPr>
            </a:p>
          </p:txBody>
        </p:sp>
        <p:sp>
          <p:nvSpPr>
            <p:cNvPr id="39" name="正方形/長方形 38">
              <a:extLst>
                <a:ext uri="{FF2B5EF4-FFF2-40B4-BE49-F238E27FC236}">
                  <a16:creationId xmlns:a16="http://schemas.microsoft.com/office/drawing/2014/main" id="{301574FC-8458-607C-99A2-9F934820A0C7}"/>
                </a:ext>
              </a:extLst>
            </p:cNvPr>
            <p:cNvSpPr/>
            <p:nvPr/>
          </p:nvSpPr>
          <p:spPr bwMode="gray">
            <a:xfrm>
              <a:off x="3595450" y="4182752"/>
              <a:ext cx="1387036" cy="1867494"/>
            </a:xfrm>
            <a:prstGeom prst="rect">
              <a:avLst/>
            </a:prstGeom>
            <a:solidFill>
              <a:schemeClr val="accent1">
                <a:lumMod val="60000"/>
                <a:lumOff val="40000"/>
                <a:alpha val="50196"/>
              </a:schemeClr>
            </a:solidFill>
            <a:ln w="6350" cap="flat" cmpd="sng" algn="ctr">
              <a:solidFill>
                <a:schemeClr val="accent1"/>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構成者全員で</a:t>
              </a:r>
              <a:br>
                <a:rPr kumimoji="1" lang="en-US" altLang="ja-JP" sz="1200" dirty="0">
                  <a:solidFill>
                    <a:prstClr val="black"/>
                  </a:solidFill>
                  <a:latin typeface="+mn-ea"/>
                </a:rPr>
              </a:br>
              <a:r>
                <a:rPr kumimoji="1" lang="ja-JP" altLang="en-US" sz="1200" dirty="0">
                  <a:solidFill>
                    <a:prstClr val="black"/>
                  </a:solidFill>
                  <a:latin typeface="+mn-ea"/>
                </a:rPr>
                <a:t>実現方法を</a:t>
              </a:r>
              <a:br>
                <a:rPr kumimoji="1" lang="en-US" altLang="ja-JP" sz="1200" dirty="0">
                  <a:solidFill>
                    <a:prstClr val="black"/>
                  </a:solidFill>
                  <a:latin typeface="+mn-ea"/>
                </a:rPr>
              </a:br>
              <a:r>
                <a:rPr kumimoji="1" lang="ja-JP" altLang="en-US" sz="1200" dirty="0">
                  <a:solidFill>
                    <a:prstClr val="black"/>
                  </a:solidFill>
                  <a:latin typeface="+mn-ea"/>
                </a:rPr>
                <a:t>検討し決定する</a:t>
              </a:r>
              <a:endParaRPr kumimoji="1" lang="en-US" altLang="ja-JP" sz="1200" dirty="0">
                <a:solidFill>
                  <a:prstClr val="black"/>
                </a:solidFill>
                <a:latin typeface="+mn-ea"/>
              </a:endParaRPr>
            </a:p>
            <a:p>
              <a:pPr marL="171450" lvl="0" indent="-171450">
                <a:spcBef>
                  <a:spcPts val="600"/>
                </a:spcBef>
                <a:buFont typeface="Wingdings" panose="05000000000000000000" pitchFamily="2" charset="2"/>
                <a:buChar char="n"/>
                <a:defRPr/>
              </a:pPr>
              <a:r>
                <a:rPr kumimoji="1" lang="ja-JP" altLang="en-US" sz="1200" dirty="0">
                  <a:solidFill>
                    <a:prstClr val="black"/>
                  </a:solidFill>
                  <a:latin typeface="+mn-ea"/>
                </a:rPr>
                <a:t>イノベーションの</a:t>
              </a:r>
              <a:br>
                <a:rPr kumimoji="1" lang="en-US" altLang="ja-JP" sz="1200" dirty="0">
                  <a:solidFill>
                    <a:prstClr val="black"/>
                  </a:solidFill>
                  <a:latin typeface="+mn-ea"/>
                </a:rPr>
              </a:br>
              <a:r>
                <a:rPr kumimoji="1" lang="ja-JP" altLang="en-US" sz="1200" dirty="0">
                  <a:solidFill>
                    <a:prstClr val="black"/>
                  </a:solidFill>
                  <a:latin typeface="+mn-ea"/>
                </a:rPr>
                <a:t>土台作り</a:t>
              </a:r>
              <a:endParaRPr kumimoji="1" lang="en-US" altLang="ja-JP" sz="1200" dirty="0">
                <a:solidFill>
                  <a:prstClr val="black"/>
                </a:solidFill>
                <a:latin typeface="+mn-ea"/>
              </a:endParaRPr>
            </a:p>
          </p:txBody>
        </p:sp>
      </p:grpSp>
      <p:sp>
        <p:nvSpPr>
          <p:cNvPr id="154" name="テキスト ボックス 153">
            <a:extLst>
              <a:ext uri="{FF2B5EF4-FFF2-40B4-BE49-F238E27FC236}">
                <a16:creationId xmlns:a16="http://schemas.microsoft.com/office/drawing/2014/main" id="{50BF2A9D-C5EF-1B3A-D8BD-81CF221623FC}"/>
              </a:ext>
            </a:extLst>
          </p:cNvPr>
          <p:cNvSpPr txBox="1"/>
          <p:nvPr/>
        </p:nvSpPr>
        <p:spPr bwMode="gray">
          <a:xfrm>
            <a:off x="432608" y="6169468"/>
            <a:ext cx="9072504" cy="153888"/>
          </a:xfrm>
          <a:prstGeom prst="rect">
            <a:avLst/>
          </a:prstGeom>
          <a:noFill/>
        </p:spPr>
        <p:txBody>
          <a:bodyPr wrap="none" lIns="0" tIns="0" rIns="0" bIns="0" rtlCol="0">
            <a:noAutofit/>
          </a:bodyPr>
          <a:lstStyle/>
          <a:p>
            <a:pPr marL="361950" marR="0" indent="-361950" algn="l" defTabSz="990564" rtl="0" eaLnBrk="1" fontAlgn="auto" latinLnBrk="0" hangingPunct="1">
              <a:lnSpc>
                <a:spcPct val="100000"/>
              </a:lnSpc>
              <a:spcBef>
                <a:spcPts val="0"/>
              </a:spcBef>
              <a:spcAft>
                <a:spcPts val="0"/>
              </a:spcAft>
              <a:buClrTx/>
              <a:buSzPct val="100000"/>
              <a:tabLst/>
            </a:pPr>
            <a:r>
              <a:rPr kumimoji="1" lang="ja-JP" altLang="en-US" sz="1000" b="0" i="0" u="none" strike="noStrike" kern="1200" cap="none" spc="0" normalizeH="0" baseline="0" noProof="0" dirty="0">
                <a:ln>
                  <a:noFill/>
                </a:ln>
                <a:solidFill>
                  <a:prstClr val="black"/>
                </a:solidFill>
                <a:effectLst/>
                <a:uLnTx/>
                <a:uFillTx/>
                <a:latin typeface="+mn-lt"/>
                <a:ea typeface="+mn-ea"/>
                <a:cs typeface="+mn-cs"/>
              </a:rPr>
              <a:t>出所：</a:t>
            </a:r>
            <a:r>
              <a:rPr kumimoji="1" lang="ja-JP" altLang="en-US" sz="1000" dirty="0">
                <a:solidFill>
                  <a:prstClr val="black"/>
                </a:solidFill>
                <a:latin typeface="+mn-lt"/>
                <a:cs typeface="+mn-cs"/>
              </a:rPr>
              <a:t>令和</a:t>
            </a:r>
            <a:r>
              <a:rPr kumimoji="1" lang="en-US" altLang="ja-JP" sz="1000" dirty="0">
                <a:solidFill>
                  <a:prstClr val="black"/>
                </a:solidFill>
                <a:latin typeface="+mn-lt"/>
                <a:cs typeface="+mn-cs"/>
              </a:rPr>
              <a:t>4</a:t>
            </a:r>
            <a:r>
              <a:rPr kumimoji="1" lang="ja-JP" altLang="en-US" sz="1000" b="0" i="0" u="none" strike="noStrike" kern="1200" cap="none" spc="0" normalizeH="0" baseline="0" noProof="0" dirty="0">
                <a:ln>
                  <a:noFill/>
                </a:ln>
                <a:solidFill>
                  <a:prstClr val="black"/>
                </a:solidFill>
                <a:effectLst/>
                <a:uLnTx/>
                <a:uFillTx/>
                <a:latin typeface="+mn-lt"/>
                <a:ea typeface="+mn-ea"/>
                <a:cs typeface="+mn-cs"/>
              </a:rPr>
              <a:t>年度林業イノベーション構築事業報告書より一部抜粋・編集</a:t>
            </a:r>
          </a:p>
        </p:txBody>
      </p:sp>
      <p:grpSp>
        <p:nvGrpSpPr>
          <p:cNvPr id="34" name="グループ化 33">
            <a:extLst>
              <a:ext uri="{FF2B5EF4-FFF2-40B4-BE49-F238E27FC236}">
                <a16:creationId xmlns:a16="http://schemas.microsoft.com/office/drawing/2014/main" id="{93210993-D7F5-5B9B-6D45-75F5904B15A9}"/>
              </a:ext>
            </a:extLst>
          </p:cNvPr>
          <p:cNvGrpSpPr/>
          <p:nvPr/>
        </p:nvGrpSpPr>
        <p:grpSpPr>
          <a:xfrm>
            <a:off x="401451" y="4346674"/>
            <a:ext cx="9070235" cy="1697722"/>
            <a:chOff x="401451" y="2413099"/>
            <a:chExt cx="9070235" cy="1697722"/>
          </a:xfrm>
        </p:grpSpPr>
        <p:grpSp>
          <p:nvGrpSpPr>
            <p:cNvPr id="151" name="グループ化 150">
              <a:extLst>
                <a:ext uri="{FF2B5EF4-FFF2-40B4-BE49-F238E27FC236}">
                  <a16:creationId xmlns:a16="http://schemas.microsoft.com/office/drawing/2014/main" id="{38855F03-A1CF-6F93-32D0-DB07120F4E37}"/>
                </a:ext>
              </a:extLst>
            </p:cNvPr>
            <p:cNvGrpSpPr/>
            <p:nvPr/>
          </p:nvGrpSpPr>
          <p:grpSpPr>
            <a:xfrm>
              <a:off x="5390927" y="2609728"/>
              <a:ext cx="1482494" cy="1304465"/>
              <a:chOff x="5005430" y="4764394"/>
              <a:chExt cx="2170519" cy="1909867"/>
            </a:xfrm>
          </p:grpSpPr>
          <p:sp>
            <p:nvSpPr>
              <p:cNvPr id="47" name="円/楕円 4">
                <a:extLst>
                  <a:ext uri="{FF2B5EF4-FFF2-40B4-BE49-F238E27FC236}">
                    <a16:creationId xmlns:a16="http://schemas.microsoft.com/office/drawing/2014/main" id="{D498C73A-A1EC-D72E-A44F-CE33A8183F7B}"/>
                  </a:ext>
                </a:extLst>
              </p:cNvPr>
              <p:cNvSpPr/>
              <p:nvPr/>
            </p:nvSpPr>
            <p:spPr bwMode="gray">
              <a:xfrm>
                <a:off x="5244177" y="4764394"/>
                <a:ext cx="1909867" cy="1909867"/>
              </a:xfrm>
              <a:prstGeom prst="ellipse">
                <a:avLst/>
              </a:prstGeom>
              <a:noFill/>
              <a:ln w="12700" algn="ctr">
                <a:solidFill>
                  <a:schemeClr val="tx1"/>
                </a:solidFill>
                <a:prstDash val="dash"/>
                <a:miter lim="800000"/>
                <a:headEnd/>
                <a:tailEnd/>
              </a:ln>
            </p:spPr>
            <p:txBody>
              <a:bodyPr rot="0" vertOverflow="overflow" horzOverflow="overflow" wrap="square" lIns="0" tIns="0" rIns="0" bIns="0" numCol="1" spcCol="0" rtlCol="0" fromWordArt="0" anchor="ctr" anchorCtr="0" forceAA="0" compatLnSpc="1"/>
              <a:lstStyle/>
              <a:p>
                <a:pPr marL="0" marR="0" indent="0" algn="ctr" defTabSz="990564" rtl="0" eaLnBrk="1" fontAlgn="auto" latinLnBrk="0" hangingPunct="1">
                  <a:lnSpc>
                    <a:spcPct val="100000"/>
                  </a:lnSpc>
                  <a:spcBef>
                    <a:spcPts val="0"/>
                  </a:spcBef>
                  <a:spcAft>
                    <a:spcPts val="0"/>
                  </a:spcAft>
                </a:pPr>
                <a:endParaRPr kumimoji="1" lang="ja-JP" altLang="en-US" sz="1200" b="0" i="0" u="none" strike="noStrike" kern="1200" cap="none" spc="0" normalizeH="0" baseline="0" noProof="0" dirty="0">
                  <a:ln>
                    <a:noFill/>
                  </a:ln>
                  <a:solidFill>
                    <a:prstClr val="black"/>
                  </a:solidFill>
                  <a:effectLst/>
                  <a:uLnTx/>
                  <a:uFillTx/>
                  <a:latin typeface="+mn-ea"/>
                  <a:cs typeface="+mn-cs"/>
                </a:endParaRPr>
              </a:p>
            </p:txBody>
          </p:sp>
          <p:sp>
            <p:nvSpPr>
              <p:cNvPr id="48" name="円/楕円 100">
                <a:extLst>
                  <a:ext uri="{FF2B5EF4-FFF2-40B4-BE49-F238E27FC236}">
                    <a16:creationId xmlns:a16="http://schemas.microsoft.com/office/drawing/2014/main" id="{86495952-4E08-2EFD-5185-199C36514596}"/>
                  </a:ext>
                </a:extLst>
              </p:cNvPr>
              <p:cNvSpPr/>
              <p:nvPr/>
            </p:nvSpPr>
            <p:spPr bwMode="gray">
              <a:xfrm flipH="1" flipV="1">
                <a:off x="6200308" y="6261241"/>
                <a:ext cx="216000" cy="216000"/>
              </a:xfrm>
              <a:prstGeom prst="ellipse">
                <a:avLst/>
              </a:prstGeom>
              <a:solidFill>
                <a:schemeClr val="accent2"/>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49" name="円/楕円 107">
                <a:extLst>
                  <a:ext uri="{FF2B5EF4-FFF2-40B4-BE49-F238E27FC236}">
                    <a16:creationId xmlns:a16="http://schemas.microsoft.com/office/drawing/2014/main" id="{1B53423D-8725-72C3-28F9-F6CA727210A0}"/>
                  </a:ext>
                </a:extLst>
              </p:cNvPr>
              <p:cNvSpPr/>
              <p:nvPr/>
            </p:nvSpPr>
            <p:spPr bwMode="gray">
              <a:xfrm flipH="1" flipV="1">
                <a:off x="6518783" y="5926774"/>
                <a:ext cx="216000" cy="216000"/>
              </a:xfrm>
              <a:prstGeom prst="ellipse">
                <a:avLst/>
              </a:prstGeom>
              <a:solidFill>
                <a:schemeClr val="accent3"/>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50" name="円/楕円 112">
                <a:extLst>
                  <a:ext uri="{FF2B5EF4-FFF2-40B4-BE49-F238E27FC236}">
                    <a16:creationId xmlns:a16="http://schemas.microsoft.com/office/drawing/2014/main" id="{1357A484-E5DB-854A-52A8-5A516DFBA723}"/>
                  </a:ext>
                </a:extLst>
              </p:cNvPr>
              <p:cNvSpPr/>
              <p:nvPr/>
            </p:nvSpPr>
            <p:spPr bwMode="gray">
              <a:xfrm flipH="1" flipV="1">
                <a:off x="6064104" y="5858413"/>
                <a:ext cx="216000" cy="216000"/>
              </a:xfrm>
              <a:prstGeom prst="ellipse">
                <a:avLst/>
              </a:prstGeom>
              <a:solidFill>
                <a:schemeClr val="accent1"/>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grpSp>
            <p:nvGrpSpPr>
              <p:cNvPr id="51" name="Group 828">
                <a:extLst>
                  <a:ext uri="{FF2B5EF4-FFF2-40B4-BE49-F238E27FC236}">
                    <a16:creationId xmlns:a16="http://schemas.microsoft.com/office/drawing/2014/main" id="{32499536-1747-3F45-7AD5-FFB9830445AC}"/>
                  </a:ext>
                </a:extLst>
              </p:cNvPr>
              <p:cNvGrpSpPr>
                <a:grpSpLocks noChangeAspect="1"/>
              </p:cNvGrpSpPr>
              <p:nvPr/>
            </p:nvGrpSpPr>
            <p:grpSpPr bwMode="gray">
              <a:xfrm>
                <a:off x="6590781" y="5206127"/>
                <a:ext cx="249162" cy="309812"/>
                <a:chOff x="5127" y="3083"/>
                <a:chExt cx="171" cy="212"/>
              </a:xfrm>
              <a:solidFill>
                <a:schemeClr val="tx2"/>
              </a:solidFill>
            </p:grpSpPr>
            <p:sp>
              <p:nvSpPr>
                <p:cNvPr id="52" name="Freeform 829">
                  <a:extLst>
                    <a:ext uri="{FF2B5EF4-FFF2-40B4-BE49-F238E27FC236}">
                      <a16:creationId xmlns:a16="http://schemas.microsoft.com/office/drawing/2014/main" id="{5AE77270-8D2E-5979-834C-F1BEC4647AAF}"/>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53" name="Freeform 830">
                  <a:extLst>
                    <a:ext uri="{FF2B5EF4-FFF2-40B4-BE49-F238E27FC236}">
                      <a16:creationId xmlns:a16="http://schemas.microsoft.com/office/drawing/2014/main" id="{9D9E252F-3D0C-64E7-A412-37DF303A3731}"/>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54" name="Freeform 831">
                  <a:extLst>
                    <a:ext uri="{FF2B5EF4-FFF2-40B4-BE49-F238E27FC236}">
                      <a16:creationId xmlns:a16="http://schemas.microsoft.com/office/drawing/2014/main" id="{A6E89827-5DF4-8375-A56D-3C02F79D0627}"/>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55" name="Freeform 832">
                  <a:extLst>
                    <a:ext uri="{FF2B5EF4-FFF2-40B4-BE49-F238E27FC236}">
                      <a16:creationId xmlns:a16="http://schemas.microsoft.com/office/drawing/2014/main" id="{C9BF0A12-1204-9E11-C7F8-218A379BC559}"/>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nvGrpSpPr>
              <p:cNvPr id="56" name="Group 828">
                <a:extLst>
                  <a:ext uri="{FF2B5EF4-FFF2-40B4-BE49-F238E27FC236}">
                    <a16:creationId xmlns:a16="http://schemas.microsoft.com/office/drawing/2014/main" id="{486CF499-B1F7-6AEB-BF58-0F722DFF0E34}"/>
                  </a:ext>
                </a:extLst>
              </p:cNvPr>
              <p:cNvGrpSpPr>
                <a:grpSpLocks noChangeAspect="1"/>
              </p:cNvGrpSpPr>
              <p:nvPr/>
            </p:nvGrpSpPr>
            <p:grpSpPr bwMode="gray">
              <a:xfrm>
                <a:off x="5492284" y="5708568"/>
                <a:ext cx="249162" cy="309812"/>
                <a:chOff x="5127" y="3083"/>
                <a:chExt cx="171" cy="212"/>
              </a:xfrm>
              <a:solidFill>
                <a:schemeClr val="tx2"/>
              </a:solidFill>
            </p:grpSpPr>
            <p:sp>
              <p:nvSpPr>
                <p:cNvPr id="57" name="Freeform 829">
                  <a:extLst>
                    <a:ext uri="{FF2B5EF4-FFF2-40B4-BE49-F238E27FC236}">
                      <a16:creationId xmlns:a16="http://schemas.microsoft.com/office/drawing/2014/main" id="{D4E3318F-F1B3-2E0D-1EB8-9B4157525893}"/>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58" name="Freeform 830">
                  <a:extLst>
                    <a:ext uri="{FF2B5EF4-FFF2-40B4-BE49-F238E27FC236}">
                      <a16:creationId xmlns:a16="http://schemas.microsoft.com/office/drawing/2014/main" id="{C23B5ADF-7D3E-7390-2F82-F0CF55D5E3DE}"/>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59" name="Freeform 831">
                  <a:extLst>
                    <a:ext uri="{FF2B5EF4-FFF2-40B4-BE49-F238E27FC236}">
                      <a16:creationId xmlns:a16="http://schemas.microsoft.com/office/drawing/2014/main" id="{E3AED1C9-D272-4DDB-A6BA-38AC9C249FD4}"/>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60" name="Freeform 832">
                  <a:extLst>
                    <a:ext uri="{FF2B5EF4-FFF2-40B4-BE49-F238E27FC236}">
                      <a16:creationId xmlns:a16="http://schemas.microsoft.com/office/drawing/2014/main" id="{9119B394-9030-3256-61A3-EEB2CB729B6A}"/>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sp>
            <p:nvSpPr>
              <p:cNvPr id="61" name="円/楕円 112">
                <a:extLst>
                  <a:ext uri="{FF2B5EF4-FFF2-40B4-BE49-F238E27FC236}">
                    <a16:creationId xmlns:a16="http://schemas.microsoft.com/office/drawing/2014/main" id="{8B371E33-DE00-4938-B61F-38DAAF0F9893}"/>
                  </a:ext>
                </a:extLst>
              </p:cNvPr>
              <p:cNvSpPr/>
              <p:nvPr/>
            </p:nvSpPr>
            <p:spPr bwMode="gray">
              <a:xfrm flipH="1" flipV="1">
                <a:off x="5827519" y="5260557"/>
                <a:ext cx="347176" cy="347176"/>
              </a:xfrm>
              <a:prstGeom prst="ellipse">
                <a:avLst/>
              </a:prstGeom>
              <a:solidFill>
                <a:srgbClr val="FFC000"/>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62" name="円弧 61">
                <a:extLst>
                  <a:ext uri="{FF2B5EF4-FFF2-40B4-BE49-F238E27FC236}">
                    <a16:creationId xmlns:a16="http://schemas.microsoft.com/office/drawing/2014/main" id="{81C2A7F3-2868-2580-5514-B7642FA89B50}"/>
                  </a:ext>
                </a:extLst>
              </p:cNvPr>
              <p:cNvSpPr/>
              <p:nvPr/>
            </p:nvSpPr>
            <p:spPr bwMode="gray">
              <a:xfrm>
                <a:off x="5575354" y="5318346"/>
                <a:ext cx="540915" cy="540915"/>
              </a:xfrm>
              <a:prstGeom prst="arc">
                <a:avLst>
                  <a:gd name="adj1" fmla="val 9768097"/>
                  <a:gd name="adj2" fmla="val 14925421"/>
                </a:avLst>
              </a:prstGeom>
              <a:ln w="1270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sp>
            <p:nvSpPr>
              <p:cNvPr id="63" name="円弧 62">
                <a:extLst>
                  <a:ext uri="{FF2B5EF4-FFF2-40B4-BE49-F238E27FC236}">
                    <a16:creationId xmlns:a16="http://schemas.microsoft.com/office/drawing/2014/main" id="{E0DD9400-2F47-2C4E-867A-479542DF2D97}"/>
                  </a:ext>
                </a:extLst>
              </p:cNvPr>
              <p:cNvSpPr/>
              <p:nvPr/>
            </p:nvSpPr>
            <p:spPr bwMode="gray">
              <a:xfrm rot="19051584">
                <a:off x="6190620" y="5184390"/>
                <a:ext cx="382852" cy="382852"/>
              </a:xfrm>
              <a:prstGeom prst="arc">
                <a:avLst/>
              </a:prstGeom>
              <a:ln w="12700">
                <a:solidFill>
                  <a:schemeClr val="tx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sp>
            <p:nvSpPr>
              <p:cNvPr id="64" name="円弧 63">
                <a:extLst>
                  <a:ext uri="{FF2B5EF4-FFF2-40B4-BE49-F238E27FC236}">
                    <a16:creationId xmlns:a16="http://schemas.microsoft.com/office/drawing/2014/main" id="{F5E093CD-CCFF-E1CD-B824-96249C6FC8DF}"/>
                  </a:ext>
                </a:extLst>
              </p:cNvPr>
              <p:cNvSpPr/>
              <p:nvPr/>
            </p:nvSpPr>
            <p:spPr bwMode="gray">
              <a:xfrm>
                <a:off x="5737897" y="5469750"/>
                <a:ext cx="669946" cy="483779"/>
              </a:xfrm>
              <a:prstGeom prst="arc">
                <a:avLst>
                  <a:gd name="adj1" fmla="val 18743527"/>
                  <a:gd name="adj2" fmla="val 1873095"/>
                </a:avLst>
              </a:prstGeom>
              <a:ln w="12700">
                <a:solidFill>
                  <a:schemeClr val="tx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pic>
            <p:nvPicPr>
              <p:cNvPr id="77" name="図 76" descr="アイコン&#10;&#10;自動的に生成された説明">
                <a:extLst>
                  <a:ext uri="{FF2B5EF4-FFF2-40B4-BE49-F238E27FC236}">
                    <a16:creationId xmlns:a16="http://schemas.microsoft.com/office/drawing/2014/main" id="{B06681BB-74C1-FAD5-5B71-B8A74028189F}"/>
                  </a:ext>
                </a:extLst>
              </p:cNvPr>
              <p:cNvPicPr>
                <a:picLocks noChangeAspect="1"/>
              </p:cNvPicPr>
              <p:nvPr/>
            </p:nvPicPr>
            <p:blipFill>
              <a:blip r:embed="rId5"/>
              <a:stretch>
                <a:fillRect/>
              </a:stretch>
            </p:blipFill>
            <p:spPr>
              <a:xfrm flipH="1">
                <a:off x="5729662" y="4815009"/>
                <a:ext cx="394572" cy="394572"/>
              </a:xfrm>
              <a:prstGeom prst="rect">
                <a:avLst/>
              </a:prstGeom>
              <a:solidFill>
                <a:schemeClr val="bg1"/>
              </a:solidFill>
            </p:spPr>
          </p:pic>
          <p:grpSp>
            <p:nvGrpSpPr>
              <p:cNvPr id="78" name="Group 828">
                <a:extLst>
                  <a:ext uri="{FF2B5EF4-FFF2-40B4-BE49-F238E27FC236}">
                    <a16:creationId xmlns:a16="http://schemas.microsoft.com/office/drawing/2014/main" id="{6D24A3D4-4DD7-1DBA-56FD-E84A83D28EF1}"/>
                  </a:ext>
                </a:extLst>
              </p:cNvPr>
              <p:cNvGrpSpPr>
                <a:grpSpLocks noChangeAspect="1"/>
              </p:cNvGrpSpPr>
              <p:nvPr/>
            </p:nvGrpSpPr>
            <p:grpSpPr bwMode="gray">
              <a:xfrm>
                <a:off x="6926787" y="4815159"/>
                <a:ext cx="249162" cy="309812"/>
                <a:chOff x="5127" y="3083"/>
                <a:chExt cx="171" cy="212"/>
              </a:xfrm>
              <a:solidFill>
                <a:schemeClr val="accent6"/>
              </a:solidFill>
            </p:grpSpPr>
            <p:sp>
              <p:nvSpPr>
                <p:cNvPr id="79" name="Freeform 829">
                  <a:extLst>
                    <a:ext uri="{FF2B5EF4-FFF2-40B4-BE49-F238E27FC236}">
                      <a16:creationId xmlns:a16="http://schemas.microsoft.com/office/drawing/2014/main" id="{469FD2D8-8919-CEBB-7E0D-D5B355BC33EB}"/>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80" name="Freeform 830">
                  <a:extLst>
                    <a:ext uri="{FF2B5EF4-FFF2-40B4-BE49-F238E27FC236}">
                      <a16:creationId xmlns:a16="http://schemas.microsoft.com/office/drawing/2014/main" id="{84448E3F-2CD3-3DBE-8201-088BAD4B7FC3}"/>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81" name="Freeform 831">
                  <a:extLst>
                    <a:ext uri="{FF2B5EF4-FFF2-40B4-BE49-F238E27FC236}">
                      <a16:creationId xmlns:a16="http://schemas.microsoft.com/office/drawing/2014/main" id="{299A7ED3-0CE3-1FFB-E27B-0BA1293CC883}"/>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82" name="Freeform 832">
                  <a:extLst>
                    <a:ext uri="{FF2B5EF4-FFF2-40B4-BE49-F238E27FC236}">
                      <a16:creationId xmlns:a16="http://schemas.microsoft.com/office/drawing/2014/main" id="{4B5CA671-98E6-F417-5BFE-F4378BD67432}"/>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sp>
            <p:nvSpPr>
              <p:cNvPr id="83" name="円弧 82">
                <a:extLst>
                  <a:ext uri="{FF2B5EF4-FFF2-40B4-BE49-F238E27FC236}">
                    <a16:creationId xmlns:a16="http://schemas.microsoft.com/office/drawing/2014/main" id="{DD12E0D0-5244-A542-0931-E0D53F3675F8}"/>
                  </a:ext>
                </a:extLst>
              </p:cNvPr>
              <p:cNvSpPr/>
              <p:nvPr/>
            </p:nvSpPr>
            <p:spPr bwMode="gray">
              <a:xfrm rot="19051584">
                <a:off x="6498139" y="4893790"/>
                <a:ext cx="382852" cy="382852"/>
              </a:xfrm>
              <a:prstGeom prst="arc">
                <a:avLst>
                  <a:gd name="adj1" fmla="val 14849371"/>
                  <a:gd name="adj2" fmla="val 0"/>
                </a:avLst>
              </a:prstGeom>
              <a:ln w="12700">
                <a:solidFill>
                  <a:schemeClr val="tx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grpSp>
            <p:nvGrpSpPr>
              <p:cNvPr id="84" name="Group 828">
                <a:extLst>
                  <a:ext uri="{FF2B5EF4-FFF2-40B4-BE49-F238E27FC236}">
                    <a16:creationId xmlns:a16="http://schemas.microsoft.com/office/drawing/2014/main" id="{E1F7EC3B-715C-1892-877A-2472F689C79B}"/>
                  </a:ext>
                </a:extLst>
              </p:cNvPr>
              <p:cNvGrpSpPr>
                <a:grpSpLocks noChangeAspect="1"/>
              </p:cNvGrpSpPr>
              <p:nvPr/>
            </p:nvGrpSpPr>
            <p:grpSpPr bwMode="gray">
              <a:xfrm>
                <a:off x="5005430" y="5302488"/>
                <a:ext cx="249162" cy="309812"/>
                <a:chOff x="5127" y="3083"/>
                <a:chExt cx="171" cy="212"/>
              </a:xfrm>
              <a:solidFill>
                <a:schemeClr val="accent6"/>
              </a:solidFill>
            </p:grpSpPr>
            <p:sp>
              <p:nvSpPr>
                <p:cNvPr id="85" name="Freeform 829">
                  <a:extLst>
                    <a:ext uri="{FF2B5EF4-FFF2-40B4-BE49-F238E27FC236}">
                      <a16:creationId xmlns:a16="http://schemas.microsoft.com/office/drawing/2014/main" id="{B8A34564-14E3-E0CB-5AA0-10E004A718B1}"/>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86" name="Freeform 830">
                  <a:extLst>
                    <a:ext uri="{FF2B5EF4-FFF2-40B4-BE49-F238E27FC236}">
                      <a16:creationId xmlns:a16="http://schemas.microsoft.com/office/drawing/2014/main" id="{ECD50233-8A6B-B312-59C2-039D6337589B}"/>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87" name="Freeform 831">
                  <a:extLst>
                    <a:ext uri="{FF2B5EF4-FFF2-40B4-BE49-F238E27FC236}">
                      <a16:creationId xmlns:a16="http://schemas.microsoft.com/office/drawing/2014/main" id="{9634F28E-0073-A1CA-30DF-039309602505}"/>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88" name="Freeform 832">
                  <a:extLst>
                    <a:ext uri="{FF2B5EF4-FFF2-40B4-BE49-F238E27FC236}">
                      <a16:creationId xmlns:a16="http://schemas.microsoft.com/office/drawing/2014/main" id="{727F5E91-AD8E-FC50-F6F7-75D06E0ABB70}"/>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sp>
            <p:nvSpPr>
              <p:cNvPr id="89" name="円弧 88">
                <a:extLst>
                  <a:ext uri="{FF2B5EF4-FFF2-40B4-BE49-F238E27FC236}">
                    <a16:creationId xmlns:a16="http://schemas.microsoft.com/office/drawing/2014/main" id="{7019A079-6D8D-D127-2907-120AD164C3FD}"/>
                  </a:ext>
                </a:extLst>
              </p:cNvPr>
              <p:cNvSpPr/>
              <p:nvPr/>
            </p:nvSpPr>
            <p:spPr bwMode="gray">
              <a:xfrm rot="3295847">
                <a:off x="5238093" y="5282225"/>
                <a:ext cx="540915" cy="540915"/>
              </a:xfrm>
              <a:prstGeom prst="arc">
                <a:avLst>
                  <a:gd name="adj1" fmla="val 9768097"/>
                  <a:gd name="adj2" fmla="val 14925421"/>
                </a:avLst>
              </a:prstGeom>
              <a:ln w="1270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grpSp>
        <p:grpSp>
          <p:nvGrpSpPr>
            <p:cNvPr id="152" name="グループ化 151">
              <a:extLst>
                <a:ext uri="{FF2B5EF4-FFF2-40B4-BE49-F238E27FC236}">
                  <a16:creationId xmlns:a16="http://schemas.microsoft.com/office/drawing/2014/main" id="{359810DC-FA83-90AD-9C2C-FDF9C0D0E14A}"/>
                </a:ext>
              </a:extLst>
            </p:cNvPr>
            <p:cNvGrpSpPr/>
            <p:nvPr/>
          </p:nvGrpSpPr>
          <p:grpSpPr>
            <a:xfrm>
              <a:off x="7585968" y="2534496"/>
              <a:ext cx="1585205" cy="1454928"/>
              <a:chOff x="7568813" y="4727840"/>
              <a:chExt cx="2320900" cy="2130160"/>
            </a:xfrm>
          </p:grpSpPr>
          <p:sp>
            <p:nvSpPr>
              <p:cNvPr id="91" name="円/楕円 4">
                <a:extLst>
                  <a:ext uri="{FF2B5EF4-FFF2-40B4-BE49-F238E27FC236}">
                    <a16:creationId xmlns:a16="http://schemas.microsoft.com/office/drawing/2014/main" id="{15B71E6E-C014-F2C8-AE07-0F0F8B3A69A0}"/>
                  </a:ext>
                </a:extLst>
              </p:cNvPr>
              <p:cNvSpPr/>
              <p:nvPr/>
            </p:nvSpPr>
            <p:spPr bwMode="gray">
              <a:xfrm>
                <a:off x="7568813" y="4727840"/>
                <a:ext cx="2130160" cy="2130160"/>
              </a:xfrm>
              <a:prstGeom prst="ellipse">
                <a:avLst/>
              </a:prstGeom>
              <a:noFill/>
              <a:ln w="12700" algn="ctr">
                <a:solidFill>
                  <a:schemeClr val="tx1"/>
                </a:solidFill>
                <a:prstDash val="dash"/>
                <a:miter lim="800000"/>
                <a:headEnd/>
                <a:tailEnd/>
              </a:ln>
            </p:spPr>
            <p:txBody>
              <a:bodyPr rot="0" vertOverflow="overflow" horzOverflow="overflow" wrap="square" lIns="0" tIns="0" rIns="0" bIns="0" numCol="1" spcCol="0" rtlCol="0" fromWordArt="0" anchor="ctr" anchorCtr="0" forceAA="0" compatLnSpc="1"/>
              <a:lstStyle/>
              <a:p>
                <a:pPr marL="0" marR="0" indent="0" algn="ctr" defTabSz="990564" rtl="0" eaLnBrk="1" fontAlgn="auto" latinLnBrk="0" hangingPunct="1">
                  <a:lnSpc>
                    <a:spcPct val="100000"/>
                  </a:lnSpc>
                  <a:spcBef>
                    <a:spcPts val="0"/>
                  </a:spcBef>
                  <a:spcAft>
                    <a:spcPts val="0"/>
                  </a:spcAft>
                </a:pPr>
                <a:endParaRPr kumimoji="1" lang="ja-JP" altLang="en-US" sz="1200" b="0" i="0" u="none" strike="noStrike" kern="1200" cap="none" spc="0" normalizeH="0" baseline="0" noProof="0" dirty="0">
                  <a:ln>
                    <a:noFill/>
                  </a:ln>
                  <a:solidFill>
                    <a:prstClr val="black"/>
                  </a:solidFill>
                  <a:effectLst/>
                  <a:uLnTx/>
                  <a:uFillTx/>
                  <a:latin typeface="+mn-ea"/>
                  <a:cs typeface="+mn-cs"/>
                </a:endParaRPr>
              </a:p>
            </p:txBody>
          </p:sp>
          <p:pic>
            <p:nvPicPr>
              <p:cNvPr id="92" name="図 91" descr="アイコン&#10;&#10;自動的に生成された説明">
                <a:extLst>
                  <a:ext uri="{FF2B5EF4-FFF2-40B4-BE49-F238E27FC236}">
                    <a16:creationId xmlns:a16="http://schemas.microsoft.com/office/drawing/2014/main" id="{4A13F898-90FA-2701-EDB0-138F78F04C9C}"/>
                  </a:ext>
                </a:extLst>
              </p:cNvPr>
              <p:cNvPicPr>
                <a:picLocks noChangeAspect="1"/>
              </p:cNvPicPr>
              <p:nvPr/>
            </p:nvPicPr>
            <p:blipFill>
              <a:blip r:embed="rId5"/>
              <a:stretch>
                <a:fillRect/>
              </a:stretch>
            </p:blipFill>
            <p:spPr>
              <a:xfrm flipH="1">
                <a:off x="8291013" y="4781383"/>
                <a:ext cx="394572" cy="394572"/>
              </a:xfrm>
              <a:prstGeom prst="rect">
                <a:avLst/>
              </a:prstGeom>
              <a:solidFill>
                <a:schemeClr val="bg1"/>
              </a:solidFill>
            </p:spPr>
          </p:pic>
          <p:sp>
            <p:nvSpPr>
              <p:cNvPr id="93" name="円/楕円 100">
                <a:extLst>
                  <a:ext uri="{FF2B5EF4-FFF2-40B4-BE49-F238E27FC236}">
                    <a16:creationId xmlns:a16="http://schemas.microsoft.com/office/drawing/2014/main" id="{D1BE9C79-5AAB-B21F-027A-617110E0C203}"/>
                  </a:ext>
                </a:extLst>
              </p:cNvPr>
              <p:cNvSpPr/>
              <p:nvPr/>
            </p:nvSpPr>
            <p:spPr bwMode="gray">
              <a:xfrm flipH="1" flipV="1">
                <a:off x="8270815" y="6152097"/>
                <a:ext cx="420099" cy="420099"/>
              </a:xfrm>
              <a:prstGeom prst="ellipse">
                <a:avLst/>
              </a:prstGeom>
              <a:solidFill>
                <a:schemeClr val="accent2"/>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94" name="円/楕円 112">
                <a:extLst>
                  <a:ext uri="{FF2B5EF4-FFF2-40B4-BE49-F238E27FC236}">
                    <a16:creationId xmlns:a16="http://schemas.microsoft.com/office/drawing/2014/main" id="{B9861B39-D607-05E7-C69F-74858990E51E}"/>
                  </a:ext>
                </a:extLst>
              </p:cNvPr>
              <p:cNvSpPr/>
              <p:nvPr/>
            </p:nvSpPr>
            <p:spPr bwMode="gray">
              <a:xfrm flipH="1" flipV="1">
                <a:off x="7878757" y="5840210"/>
                <a:ext cx="352204" cy="352204"/>
              </a:xfrm>
              <a:prstGeom prst="ellipse">
                <a:avLst/>
              </a:prstGeom>
              <a:solidFill>
                <a:schemeClr val="accent1"/>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95" name="円/楕円 112">
                <a:extLst>
                  <a:ext uri="{FF2B5EF4-FFF2-40B4-BE49-F238E27FC236}">
                    <a16:creationId xmlns:a16="http://schemas.microsoft.com/office/drawing/2014/main" id="{2A3A6D8D-119E-CEAB-E47E-2CC0D915F8BA}"/>
                  </a:ext>
                </a:extLst>
              </p:cNvPr>
              <p:cNvSpPr/>
              <p:nvPr/>
            </p:nvSpPr>
            <p:spPr bwMode="gray">
              <a:xfrm flipH="1" flipV="1">
                <a:off x="7751521" y="5042043"/>
                <a:ext cx="696271" cy="696271"/>
              </a:xfrm>
              <a:prstGeom prst="ellipse">
                <a:avLst/>
              </a:prstGeom>
              <a:solidFill>
                <a:srgbClr val="FFC000"/>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96" name="円/楕円 112">
                <a:extLst>
                  <a:ext uri="{FF2B5EF4-FFF2-40B4-BE49-F238E27FC236}">
                    <a16:creationId xmlns:a16="http://schemas.microsoft.com/office/drawing/2014/main" id="{9B78512E-3C05-4CB8-8622-B32E63BE5837}"/>
                  </a:ext>
                </a:extLst>
              </p:cNvPr>
              <p:cNvSpPr/>
              <p:nvPr/>
            </p:nvSpPr>
            <p:spPr bwMode="gray">
              <a:xfrm flipH="1" flipV="1">
                <a:off x="9012024" y="5924123"/>
                <a:ext cx="420099" cy="420099"/>
              </a:xfrm>
              <a:prstGeom prst="ellipse">
                <a:avLst/>
              </a:prstGeom>
              <a:solidFill>
                <a:schemeClr val="accent5"/>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97" name="円/楕円 112">
                <a:extLst>
                  <a:ext uri="{FF2B5EF4-FFF2-40B4-BE49-F238E27FC236}">
                    <a16:creationId xmlns:a16="http://schemas.microsoft.com/office/drawing/2014/main" id="{D38664C8-0414-827F-7403-2755324F2DBF}"/>
                  </a:ext>
                </a:extLst>
              </p:cNvPr>
              <p:cNvSpPr/>
              <p:nvPr/>
            </p:nvSpPr>
            <p:spPr bwMode="gray">
              <a:xfrm flipH="1" flipV="1">
                <a:off x="9012023" y="5209581"/>
                <a:ext cx="420099" cy="420099"/>
              </a:xfrm>
              <a:prstGeom prst="ellipse">
                <a:avLst/>
              </a:prstGeom>
              <a:solidFill>
                <a:schemeClr val="accent6"/>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cxnSp>
            <p:nvCxnSpPr>
              <p:cNvPr id="98" name="直線コネクタ 97">
                <a:extLst>
                  <a:ext uri="{FF2B5EF4-FFF2-40B4-BE49-F238E27FC236}">
                    <a16:creationId xmlns:a16="http://schemas.microsoft.com/office/drawing/2014/main" id="{C37EE7C6-191D-F6D8-65E8-33A5D3B18AF5}"/>
                  </a:ext>
                </a:extLst>
              </p:cNvPr>
              <p:cNvCxnSpPr>
                <a:cxnSpLocks/>
                <a:stCxn id="93" idx="4"/>
                <a:endCxn id="97" idx="7"/>
              </p:cNvCxnSpPr>
              <p:nvPr/>
            </p:nvCxnSpPr>
            <p:spPr bwMode="gray">
              <a:xfrm flipV="1">
                <a:off x="8480864" y="5568158"/>
                <a:ext cx="592681" cy="583939"/>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42FF8990-9CBC-D45C-1739-DC0D54ED7BDA}"/>
                  </a:ext>
                </a:extLst>
              </p:cNvPr>
              <p:cNvCxnSpPr>
                <a:cxnSpLocks/>
                <a:stCxn id="133" idx="7"/>
                <a:endCxn id="96" idx="6"/>
              </p:cNvCxnSpPr>
              <p:nvPr/>
            </p:nvCxnSpPr>
            <p:spPr bwMode="gray">
              <a:xfrm>
                <a:off x="8635181" y="5637574"/>
                <a:ext cx="376843" cy="496598"/>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9965D1D3-8719-6D7C-D18B-125EBFA94537}"/>
                  </a:ext>
                </a:extLst>
              </p:cNvPr>
              <p:cNvCxnSpPr>
                <a:cxnSpLocks/>
                <a:stCxn id="133" idx="7"/>
                <a:endCxn id="94" idx="2"/>
              </p:cNvCxnSpPr>
              <p:nvPr/>
            </p:nvCxnSpPr>
            <p:spPr bwMode="gray">
              <a:xfrm flipH="1">
                <a:off x="8230961" y="5637574"/>
                <a:ext cx="404220" cy="378738"/>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939D77AD-326B-A91A-AFC4-CBB8F5E5C98F}"/>
                  </a:ext>
                </a:extLst>
              </p:cNvPr>
              <p:cNvCxnSpPr>
                <a:stCxn id="94" idx="2"/>
                <a:endCxn id="96" idx="6"/>
              </p:cNvCxnSpPr>
              <p:nvPr/>
            </p:nvCxnSpPr>
            <p:spPr bwMode="gray">
              <a:xfrm>
                <a:off x="8230961" y="6016312"/>
                <a:ext cx="781063" cy="117860"/>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E78AA328-13A7-D1BA-D727-B96D65203C62}"/>
                  </a:ext>
                </a:extLst>
              </p:cNvPr>
              <p:cNvCxnSpPr>
                <a:cxnSpLocks/>
                <a:stCxn id="95" idx="1"/>
                <a:endCxn id="93" idx="4"/>
              </p:cNvCxnSpPr>
              <p:nvPr/>
            </p:nvCxnSpPr>
            <p:spPr bwMode="gray">
              <a:xfrm>
                <a:off x="8345825" y="5636347"/>
                <a:ext cx="135039" cy="515750"/>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3A63DFDD-FBFF-1828-FE6A-CA7C11CD83B7}"/>
                  </a:ext>
                </a:extLst>
              </p:cNvPr>
              <p:cNvCxnSpPr>
                <a:cxnSpLocks/>
                <a:stCxn id="95" idx="1"/>
                <a:endCxn id="97" idx="7"/>
              </p:cNvCxnSpPr>
              <p:nvPr/>
            </p:nvCxnSpPr>
            <p:spPr bwMode="gray">
              <a:xfrm flipV="1">
                <a:off x="8345825" y="5568158"/>
                <a:ext cx="727720" cy="68189"/>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0851F73C-CEAC-5A43-912B-A1AD1807244D}"/>
                  </a:ext>
                </a:extLst>
              </p:cNvPr>
              <p:cNvCxnSpPr>
                <a:cxnSpLocks/>
                <a:stCxn id="95" idx="1"/>
                <a:endCxn id="96" idx="6"/>
              </p:cNvCxnSpPr>
              <p:nvPr/>
            </p:nvCxnSpPr>
            <p:spPr bwMode="gray">
              <a:xfrm>
                <a:off x="8345825" y="5636347"/>
                <a:ext cx="666199" cy="497825"/>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nvGrpSpPr>
              <p:cNvPr id="105" name="Group 828">
                <a:extLst>
                  <a:ext uri="{FF2B5EF4-FFF2-40B4-BE49-F238E27FC236}">
                    <a16:creationId xmlns:a16="http://schemas.microsoft.com/office/drawing/2014/main" id="{F487AD34-4F93-CC1A-7C64-E0981DDBDE2A}"/>
                  </a:ext>
                </a:extLst>
              </p:cNvPr>
              <p:cNvGrpSpPr>
                <a:grpSpLocks noChangeAspect="1"/>
              </p:cNvGrpSpPr>
              <p:nvPr/>
            </p:nvGrpSpPr>
            <p:grpSpPr bwMode="gray">
              <a:xfrm>
                <a:off x="8772157" y="6403512"/>
                <a:ext cx="249162" cy="309812"/>
                <a:chOff x="5127" y="3083"/>
                <a:chExt cx="171" cy="212"/>
              </a:xfrm>
              <a:solidFill>
                <a:schemeClr val="accent6"/>
              </a:solidFill>
            </p:grpSpPr>
            <p:sp>
              <p:nvSpPr>
                <p:cNvPr id="106" name="Freeform 829">
                  <a:extLst>
                    <a:ext uri="{FF2B5EF4-FFF2-40B4-BE49-F238E27FC236}">
                      <a16:creationId xmlns:a16="http://schemas.microsoft.com/office/drawing/2014/main" id="{CBFAC52D-0F8D-5904-532B-D3A746B30325}"/>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07" name="Freeform 830">
                  <a:extLst>
                    <a:ext uri="{FF2B5EF4-FFF2-40B4-BE49-F238E27FC236}">
                      <a16:creationId xmlns:a16="http://schemas.microsoft.com/office/drawing/2014/main" id="{F22C8FA6-99EB-70A5-C883-BCF255D3E206}"/>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08" name="Freeform 831">
                  <a:extLst>
                    <a:ext uri="{FF2B5EF4-FFF2-40B4-BE49-F238E27FC236}">
                      <a16:creationId xmlns:a16="http://schemas.microsoft.com/office/drawing/2014/main" id="{C24B0268-92AA-1C49-EB56-1A2237A85F3D}"/>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09" name="Freeform 832">
                  <a:extLst>
                    <a:ext uri="{FF2B5EF4-FFF2-40B4-BE49-F238E27FC236}">
                      <a16:creationId xmlns:a16="http://schemas.microsoft.com/office/drawing/2014/main" id="{8B10B2D0-3807-B116-BBF4-6AEC40587A2D}"/>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nvGrpSpPr>
              <p:cNvPr id="110" name="Group 828">
                <a:extLst>
                  <a:ext uri="{FF2B5EF4-FFF2-40B4-BE49-F238E27FC236}">
                    <a16:creationId xmlns:a16="http://schemas.microsoft.com/office/drawing/2014/main" id="{D5FFFE17-377E-861A-9EF0-64EB39B6272C}"/>
                  </a:ext>
                </a:extLst>
              </p:cNvPr>
              <p:cNvGrpSpPr>
                <a:grpSpLocks noChangeAspect="1"/>
              </p:cNvGrpSpPr>
              <p:nvPr/>
            </p:nvGrpSpPr>
            <p:grpSpPr bwMode="gray">
              <a:xfrm>
                <a:off x="8900880" y="5638424"/>
                <a:ext cx="249162" cy="309812"/>
                <a:chOff x="5127" y="3083"/>
                <a:chExt cx="171" cy="212"/>
              </a:xfrm>
              <a:solidFill>
                <a:schemeClr val="tx2"/>
              </a:solidFill>
            </p:grpSpPr>
            <p:sp>
              <p:nvSpPr>
                <p:cNvPr id="111" name="Freeform 829">
                  <a:extLst>
                    <a:ext uri="{FF2B5EF4-FFF2-40B4-BE49-F238E27FC236}">
                      <a16:creationId xmlns:a16="http://schemas.microsoft.com/office/drawing/2014/main" id="{FB16C3CD-DD35-3607-FB46-B11E742707F2}"/>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12" name="Freeform 830">
                  <a:extLst>
                    <a:ext uri="{FF2B5EF4-FFF2-40B4-BE49-F238E27FC236}">
                      <a16:creationId xmlns:a16="http://schemas.microsoft.com/office/drawing/2014/main" id="{469E3877-D5AB-D5F4-08B7-D11499FF6C33}"/>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13" name="Freeform 831">
                  <a:extLst>
                    <a:ext uri="{FF2B5EF4-FFF2-40B4-BE49-F238E27FC236}">
                      <a16:creationId xmlns:a16="http://schemas.microsoft.com/office/drawing/2014/main" id="{B178A3C4-DF09-BD06-0D87-6694B86E85E6}"/>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14" name="Freeform 832">
                  <a:extLst>
                    <a:ext uri="{FF2B5EF4-FFF2-40B4-BE49-F238E27FC236}">
                      <a16:creationId xmlns:a16="http://schemas.microsoft.com/office/drawing/2014/main" id="{BE2E5263-9A25-3F25-9C22-70E64EB42CFF}"/>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nvGrpSpPr>
              <p:cNvPr id="115" name="Group 828">
                <a:extLst>
                  <a:ext uri="{FF2B5EF4-FFF2-40B4-BE49-F238E27FC236}">
                    <a16:creationId xmlns:a16="http://schemas.microsoft.com/office/drawing/2014/main" id="{289B2C42-CBCC-0770-405A-D208CFC58D56}"/>
                  </a:ext>
                </a:extLst>
              </p:cNvPr>
              <p:cNvGrpSpPr>
                <a:grpSpLocks noChangeAspect="1"/>
              </p:cNvGrpSpPr>
              <p:nvPr/>
            </p:nvGrpSpPr>
            <p:grpSpPr bwMode="gray">
              <a:xfrm>
                <a:off x="7609196" y="5671633"/>
                <a:ext cx="249162" cy="309812"/>
                <a:chOff x="5127" y="3083"/>
                <a:chExt cx="171" cy="212"/>
              </a:xfrm>
              <a:solidFill>
                <a:schemeClr val="tx2"/>
              </a:solidFill>
            </p:grpSpPr>
            <p:sp>
              <p:nvSpPr>
                <p:cNvPr id="116" name="Freeform 829">
                  <a:extLst>
                    <a:ext uri="{FF2B5EF4-FFF2-40B4-BE49-F238E27FC236}">
                      <a16:creationId xmlns:a16="http://schemas.microsoft.com/office/drawing/2014/main" id="{1C6AE12A-4CE6-3F6D-A24D-C055C66C9760}"/>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17" name="Freeform 830">
                  <a:extLst>
                    <a:ext uri="{FF2B5EF4-FFF2-40B4-BE49-F238E27FC236}">
                      <a16:creationId xmlns:a16="http://schemas.microsoft.com/office/drawing/2014/main" id="{879BBB3B-4FCC-39C5-F48F-DB8316F87B62}"/>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18" name="Freeform 831">
                  <a:extLst>
                    <a:ext uri="{FF2B5EF4-FFF2-40B4-BE49-F238E27FC236}">
                      <a16:creationId xmlns:a16="http://schemas.microsoft.com/office/drawing/2014/main" id="{92B96329-28C9-7A99-1735-A380A3C58090}"/>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19" name="Freeform 832">
                  <a:extLst>
                    <a:ext uri="{FF2B5EF4-FFF2-40B4-BE49-F238E27FC236}">
                      <a16:creationId xmlns:a16="http://schemas.microsoft.com/office/drawing/2014/main" id="{FFEE8313-82E5-5F20-3F2F-A7DAE640881E}"/>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nvGrpSpPr>
              <p:cNvPr id="120" name="Group 828">
                <a:extLst>
                  <a:ext uri="{FF2B5EF4-FFF2-40B4-BE49-F238E27FC236}">
                    <a16:creationId xmlns:a16="http://schemas.microsoft.com/office/drawing/2014/main" id="{22A65F51-FF96-C670-5A1F-47F9FB23D455}"/>
                  </a:ext>
                </a:extLst>
              </p:cNvPr>
              <p:cNvGrpSpPr>
                <a:grpSpLocks noChangeAspect="1"/>
              </p:cNvGrpSpPr>
              <p:nvPr/>
            </p:nvGrpSpPr>
            <p:grpSpPr bwMode="gray">
              <a:xfrm>
                <a:off x="7949803" y="6300873"/>
                <a:ext cx="249162" cy="309812"/>
                <a:chOff x="5127" y="3083"/>
                <a:chExt cx="171" cy="212"/>
              </a:xfrm>
              <a:solidFill>
                <a:schemeClr val="accent6"/>
              </a:solidFill>
            </p:grpSpPr>
            <p:sp>
              <p:nvSpPr>
                <p:cNvPr id="121" name="Freeform 829">
                  <a:extLst>
                    <a:ext uri="{FF2B5EF4-FFF2-40B4-BE49-F238E27FC236}">
                      <a16:creationId xmlns:a16="http://schemas.microsoft.com/office/drawing/2014/main" id="{99635265-052B-70CD-E91E-CC8B4770056E}"/>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22" name="Freeform 830">
                  <a:extLst>
                    <a:ext uri="{FF2B5EF4-FFF2-40B4-BE49-F238E27FC236}">
                      <a16:creationId xmlns:a16="http://schemas.microsoft.com/office/drawing/2014/main" id="{7FA2AF5B-549A-D7F9-7142-2E164C9857AD}"/>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23" name="Freeform 831">
                  <a:extLst>
                    <a:ext uri="{FF2B5EF4-FFF2-40B4-BE49-F238E27FC236}">
                      <a16:creationId xmlns:a16="http://schemas.microsoft.com/office/drawing/2014/main" id="{CB6897DB-8525-6C15-5147-A43D6B66DBEC}"/>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24" name="Freeform 832">
                  <a:extLst>
                    <a:ext uri="{FF2B5EF4-FFF2-40B4-BE49-F238E27FC236}">
                      <a16:creationId xmlns:a16="http://schemas.microsoft.com/office/drawing/2014/main" id="{366F5A21-33B3-EC73-AEC6-D977DAEC1A79}"/>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sp>
            <p:nvSpPr>
              <p:cNvPr id="125" name="円弧 124">
                <a:extLst>
                  <a:ext uri="{FF2B5EF4-FFF2-40B4-BE49-F238E27FC236}">
                    <a16:creationId xmlns:a16="http://schemas.microsoft.com/office/drawing/2014/main" id="{E01EB851-FFE6-6397-7DEF-6930F6DF29E8}"/>
                  </a:ext>
                </a:extLst>
              </p:cNvPr>
              <p:cNvSpPr/>
              <p:nvPr/>
            </p:nvSpPr>
            <p:spPr bwMode="gray">
              <a:xfrm rot="19051584">
                <a:off x="9096223" y="4868192"/>
                <a:ext cx="382852" cy="382852"/>
              </a:xfrm>
              <a:prstGeom prst="arc">
                <a:avLst>
                  <a:gd name="adj1" fmla="val 14849371"/>
                  <a:gd name="adj2" fmla="val 0"/>
                </a:avLst>
              </a:prstGeom>
              <a:ln w="12700">
                <a:solidFill>
                  <a:schemeClr val="tx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grpSp>
            <p:nvGrpSpPr>
              <p:cNvPr id="126" name="Group 25">
                <a:extLst>
                  <a:ext uri="{FF2B5EF4-FFF2-40B4-BE49-F238E27FC236}">
                    <a16:creationId xmlns:a16="http://schemas.microsoft.com/office/drawing/2014/main" id="{034FFD25-720B-7C18-B07A-DF973CF8CDEE}"/>
                  </a:ext>
                </a:extLst>
              </p:cNvPr>
              <p:cNvGrpSpPr>
                <a:grpSpLocks noChangeAspect="1"/>
              </p:cNvGrpSpPr>
              <p:nvPr/>
            </p:nvGrpSpPr>
            <p:grpSpPr bwMode="gray">
              <a:xfrm>
                <a:off x="9519439" y="4785544"/>
                <a:ext cx="370274" cy="370866"/>
                <a:chOff x="6923672" y="4955694"/>
                <a:chExt cx="1077912" cy="1073150"/>
              </a:xfrm>
              <a:solidFill>
                <a:srgbClr val="7030A0"/>
              </a:solidFill>
            </p:grpSpPr>
            <p:sp>
              <p:nvSpPr>
                <p:cNvPr id="127" name="Freeform 15">
                  <a:extLst>
                    <a:ext uri="{FF2B5EF4-FFF2-40B4-BE49-F238E27FC236}">
                      <a16:creationId xmlns:a16="http://schemas.microsoft.com/office/drawing/2014/main" id="{4FA1DA5E-576D-831B-BD74-F423AB263E2C}"/>
                    </a:ext>
                  </a:extLst>
                </p:cNvPr>
                <p:cNvSpPr>
                  <a:spLocks noEditPoints="1"/>
                </p:cNvSpPr>
                <p:nvPr/>
              </p:nvSpPr>
              <p:spPr bwMode="gray">
                <a:xfrm>
                  <a:off x="7688847" y="5262081"/>
                  <a:ext cx="312737" cy="766763"/>
                </a:xfrm>
                <a:custGeom>
                  <a:avLst/>
                  <a:gdLst>
                    <a:gd name="T0" fmla="*/ 41 w 65"/>
                    <a:gd name="T1" fmla="*/ 0 h 160"/>
                    <a:gd name="T2" fmla="*/ 25 w 65"/>
                    <a:gd name="T3" fmla="*/ 0 h 160"/>
                    <a:gd name="T4" fmla="*/ 17 w 65"/>
                    <a:gd name="T5" fmla="*/ 6 h 160"/>
                    <a:gd name="T6" fmla="*/ 1 w 65"/>
                    <a:gd name="T7" fmla="*/ 86 h 160"/>
                    <a:gd name="T8" fmla="*/ 2 w 65"/>
                    <a:gd name="T9" fmla="*/ 93 h 160"/>
                    <a:gd name="T10" fmla="*/ 9 w 65"/>
                    <a:gd name="T11" fmla="*/ 96 h 160"/>
                    <a:gd name="T12" fmla="*/ 9 w 65"/>
                    <a:gd name="T13" fmla="*/ 152 h 160"/>
                    <a:gd name="T14" fmla="*/ 17 w 65"/>
                    <a:gd name="T15" fmla="*/ 160 h 160"/>
                    <a:gd name="T16" fmla="*/ 25 w 65"/>
                    <a:gd name="T17" fmla="*/ 152 h 160"/>
                    <a:gd name="T18" fmla="*/ 25 w 65"/>
                    <a:gd name="T19" fmla="*/ 96 h 160"/>
                    <a:gd name="T20" fmla="*/ 41 w 65"/>
                    <a:gd name="T21" fmla="*/ 96 h 160"/>
                    <a:gd name="T22" fmla="*/ 41 w 65"/>
                    <a:gd name="T23" fmla="*/ 152 h 160"/>
                    <a:gd name="T24" fmla="*/ 49 w 65"/>
                    <a:gd name="T25" fmla="*/ 160 h 160"/>
                    <a:gd name="T26" fmla="*/ 57 w 65"/>
                    <a:gd name="T27" fmla="*/ 152 h 160"/>
                    <a:gd name="T28" fmla="*/ 57 w 65"/>
                    <a:gd name="T29" fmla="*/ 96 h 160"/>
                    <a:gd name="T30" fmla="*/ 63 w 65"/>
                    <a:gd name="T31" fmla="*/ 93 h 160"/>
                    <a:gd name="T32" fmla="*/ 65 w 65"/>
                    <a:gd name="T33" fmla="*/ 86 h 160"/>
                    <a:gd name="T34" fmla="*/ 49 w 65"/>
                    <a:gd name="T35" fmla="*/ 6 h 160"/>
                    <a:gd name="T36" fmla="*/ 41 w 65"/>
                    <a:gd name="T37" fmla="*/ 0 h 160"/>
                    <a:gd name="T38" fmla="*/ 31 w 65"/>
                    <a:gd name="T39" fmla="*/ 16 h 160"/>
                    <a:gd name="T40" fmla="*/ 34 w 65"/>
                    <a:gd name="T41" fmla="*/ 16 h 160"/>
                    <a:gd name="T42" fmla="*/ 47 w 65"/>
                    <a:gd name="T43" fmla="*/ 80 h 160"/>
                    <a:gd name="T44" fmla="*/ 18 w 65"/>
                    <a:gd name="T45" fmla="*/ 80 h 160"/>
                    <a:gd name="T46" fmla="*/ 31 w 65"/>
                    <a:gd name="T47"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60">
                      <a:moveTo>
                        <a:pt x="41" y="0"/>
                      </a:moveTo>
                      <a:cubicBezTo>
                        <a:pt x="25" y="0"/>
                        <a:pt x="25" y="0"/>
                        <a:pt x="25" y="0"/>
                      </a:cubicBezTo>
                      <a:cubicBezTo>
                        <a:pt x="21" y="0"/>
                        <a:pt x="18" y="2"/>
                        <a:pt x="17" y="6"/>
                      </a:cubicBezTo>
                      <a:cubicBezTo>
                        <a:pt x="1" y="86"/>
                        <a:pt x="1" y="86"/>
                        <a:pt x="1" y="86"/>
                      </a:cubicBezTo>
                      <a:cubicBezTo>
                        <a:pt x="0" y="88"/>
                        <a:pt x="1" y="91"/>
                        <a:pt x="2" y="93"/>
                      </a:cubicBezTo>
                      <a:cubicBezTo>
                        <a:pt x="4" y="95"/>
                        <a:pt x="6" y="96"/>
                        <a:pt x="9" y="96"/>
                      </a:cubicBezTo>
                      <a:cubicBezTo>
                        <a:pt x="9" y="152"/>
                        <a:pt x="9" y="152"/>
                        <a:pt x="9" y="152"/>
                      </a:cubicBezTo>
                      <a:cubicBezTo>
                        <a:pt x="9" y="156"/>
                        <a:pt x="12" y="160"/>
                        <a:pt x="17" y="160"/>
                      </a:cubicBezTo>
                      <a:cubicBezTo>
                        <a:pt x="21" y="160"/>
                        <a:pt x="25" y="156"/>
                        <a:pt x="25" y="152"/>
                      </a:cubicBezTo>
                      <a:cubicBezTo>
                        <a:pt x="25" y="96"/>
                        <a:pt x="25" y="96"/>
                        <a:pt x="25" y="96"/>
                      </a:cubicBezTo>
                      <a:cubicBezTo>
                        <a:pt x="41" y="96"/>
                        <a:pt x="41" y="96"/>
                        <a:pt x="41" y="96"/>
                      </a:cubicBezTo>
                      <a:cubicBezTo>
                        <a:pt x="41" y="152"/>
                        <a:pt x="41" y="152"/>
                        <a:pt x="41" y="152"/>
                      </a:cubicBezTo>
                      <a:cubicBezTo>
                        <a:pt x="41" y="156"/>
                        <a:pt x="44" y="160"/>
                        <a:pt x="49" y="160"/>
                      </a:cubicBezTo>
                      <a:cubicBezTo>
                        <a:pt x="53" y="160"/>
                        <a:pt x="57" y="156"/>
                        <a:pt x="57" y="152"/>
                      </a:cubicBezTo>
                      <a:cubicBezTo>
                        <a:pt x="57" y="96"/>
                        <a:pt x="57" y="96"/>
                        <a:pt x="57" y="96"/>
                      </a:cubicBezTo>
                      <a:cubicBezTo>
                        <a:pt x="59" y="96"/>
                        <a:pt x="61" y="95"/>
                        <a:pt x="63" y="93"/>
                      </a:cubicBezTo>
                      <a:cubicBezTo>
                        <a:pt x="64" y="91"/>
                        <a:pt x="65" y="88"/>
                        <a:pt x="65" y="86"/>
                      </a:cubicBezTo>
                      <a:cubicBezTo>
                        <a:pt x="49" y="6"/>
                        <a:pt x="49" y="6"/>
                        <a:pt x="49" y="6"/>
                      </a:cubicBezTo>
                      <a:cubicBezTo>
                        <a:pt x="48" y="2"/>
                        <a:pt x="44" y="0"/>
                        <a:pt x="41" y="0"/>
                      </a:cubicBezTo>
                      <a:close/>
                      <a:moveTo>
                        <a:pt x="31" y="16"/>
                      </a:moveTo>
                      <a:cubicBezTo>
                        <a:pt x="34" y="16"/>
                        <a:pt x="34" y="16"/>
                        <a:pt x="34" y="16"/>
                      </a:cubicBezTo>
                      <a:cubicBezTo>
                        <a:pt x="47" y="80"/>
                        <a:pt x="47" y="80"/>
                        <a:pt x="47" y="80"/>
                      </a:cubicBezTo>
                      <a:cubicBezTo>
                        <a:pt x="18" y="80"/>
                        <a:pt x="18" y="80"/>
                        <a:pt x="18" y="80"/>
                      </a:cubicBezTo>
                      <a:lnTo>
                        <a:pt x="3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US" sz="1200">
                    <a:latin typeface="+mn-ea"/>
                    <a:cs typeface="+mn-cs"/>
                    <a:sym typeface="+mn-lt"/>
                  </a:endParaRPr>
                </a:p>
              </p:txBody>
            </p:sp>
            <p:sp>
              <p:nvSpPr>
                <p:cNvPr id="128" name="Freeform 16">
                  <a:extLst>
                    <a:ext uri="{FF2B5EF4-FFF2-40B4-BE49-F238E27FC236}">
                      <a16:creationId xmlns:a16="http://schemas.microsoft.com/office/drawing/2014/main" id="{DE3F6800-4906-CE94-34FB-99B5D1252980}"/>
                    </a:ext>
                  </a:extLst>
                </p:cNvPr>
                <p:cNvSpPr>
                  <a:spLocks noEditPoints="1"/>
                </p:cNvSpPr>
                <p:nvPr/>
              </p:nvSpPr>
              <p:spPr bwMode="gray">
                <a:xfrm>
                  <a:off x="7731710" y="4955694"/>
                  <a:ext cx="231775" cy="230188"/>
                </a:xfrm>
                <a:custGeom>
                  <a:avLst/>
                  <a:gdLst>
                    <a:gd name="T0" fmla="*/ 24 w 48"/>
                    <a:gd name="T1" fmla="*/ 48 h 48"/>
                    <a:gd name="T2" fmla="*/ 48 w 48"/>
                    <a:gd name="T3" fmla="*/ 24 h 48"/>
                    <a:gd name="T4" fmla="*/ 24 w 48"/>
                    <a:gd name="T5" fmla="*/ 0 h 48"/>
                    <a:gd name="T6" fmla="*/ 0 w 48"/>
                    <a:gd name="T7" fmla="*/ 24 h 48"/>
                    <a:gd name="T8" fmla="*/ 24 w 48"/>
                    <a:gd name="T9" fmla="*/ 48 h 48"/>
                    <a:gd name="T10" fmla="*/ 24 w 48"/>
                    <a:gd name="T11" fmla="*/ 16 h 48"/>
                    <a:gd name="T12" fmla="*/ 32 w 48"/>
                    <a:gd name="T13" fmla="*/ 24 h 48"/>
                    <a:gd name="T14" fmla="*/ 24 w 48"/>
                    <a:gd name="T15" fmla="*/ 32 h 48"/>
                    <a:gd name="T16" fmla="*/ 16 w 48"/>
                    <a:gd name="T17" fmla="*/ 24 h 48"/>
                    <a:gd name="T18" fmla="*/ 24 w 48"/>
                    <a:gd name="T19"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37" y="48"/>
                        <a:pt x="48" y="37"/>
                        <a:pt x="48" y="24"/>
                      </a:cubicBezTo>
                      <a:cubicBezTo>
                        <a:pt x="48" y="10"/>
                        <a:pt x="37" y="0"/>
                        <a:pt x="24" y="0"/>
                      </a:cubicBezTo>
                      <a:cubicBezTo>
                        <a:pt x="10" y="0"/>
                        <a:pt x="0" y="10"/>
                        <a:pt x="0" y="24"/>
                      </a:cubicBezTo>
                      <a:cubicBezTo>
                        <a:pt x="0" y="37"/>
                        <a:pt x="10" y="48"/>
                        <a:pt x="24" y="48"/>
                      </a:cubicBezTo>
                      <a:close/>
                      <a:moveTo>
                        <a:pt x="24" y="16"/>
                      </a:moveTo>
                      <a:cubicBezTo>
                        <a:pt x="28" y="16"/>
                        <a:pt x="32" y="19"/>
                        <a:pt x="32" y="24"/>
                      </a:cubicBezTo>
                      <a:cubicBezTo>
                        <a:pt x="32" y="28"/>
                        <a:pt x="28" y="32"/>
                        <a:pt x="24" y="32"/>
                      </a:cubicBezTo>
                      <a:cubicBezTo>
                        <a:pt x="19" y="32"/>
                        <a:pt x="16" y="28"/>
                        <a:pt x="16" y="24"/>
                      </a:cubicBezTo>
                      <a:cubicBezTo>
                        <a:pt x="16" y="19"/>
                        <a:pt x="19" y="16"/>
                        <a:pt x="2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US" sz="1200">
                    <a:latin typeface="+mn-ea"/>
                    <a:cs typeface="+mn-cs"/>
                    <a:sym typeface="+mn-lt"/>
                  </a:endParaRPr>
                </a:p>
              </p:txBody>
            </p:sp>
            <p:sp>
              <p:nvSpPr>
                <p:cNvPr id="129" name="Freeform 17">
                  <a:extLst>
                    <a:ext uri="{FF2B5EF4-FFF2-40B4-BE49-F238E27FC236}">
                      <a16:creationId xmlns:a16="http://schemas.microsoft.com/office/drawing/2014/main" id="{50AA51BD-6868-0C70-EEDA-2A7F0688F994}"/>
                    </a:ext>
                  </a:extLst>
                </p:cNvPr>
                <p:cNvSpPr>
                  <a:spLocks noEditPoints="1"/>
                </p:cNvSpPr>
                <p:nvPr/>
              </p:nvSpPr>
              <p:spPr bwMode="gray">
                <a:xfrm>
                  <a:off x="6923672" y="5262081"/>
                  <a:ext cx="307975" cy="766763"/>
                </a:xfrm>
                <a:custGeom>
                  <a:avLst/>
                  <a:gdLst>
                    <a:gd name="T0" fmla="*/ 56 w 64"/>
                    <a:gd name="T1" fmla="*/ 0 h 160"/>
                    <a:gd name="T2" fmla="*/ 8 w 64"/>
                    <a:gd name="T3" fmla="*/ 0 h 160"/>
                    <a:gd name="T4" fmla="*/ 0 w 64"/>
                    <a:gd name="T5" fmla="*/ 8 h 160"/>
                    <a:gd name="T6" fmla="*/ 0 w 64"/>
                    <a:gd name="T7" fmla="*/ 72 h 160"/>
                    <a:gd name="T8" fmla="*/ 8 w 64"/>
                    <a:gd name="T9" fmla="*/ 80 h 160"/>
                    <a:gd name="T10" fmla="*/ 8 w 64"/>
                    <a:gd name="T11" fmla="*/ 152 h 160"/>
                    <a:gd name="T12" fmla="*/ 16 w 64"/>
                    <a:gd name="T13" fmla="*/ 160 h 160"/>
                    <a:gd name="T14" fmla="*/ 24 w 64"/>
                    <a:gd name="T15" fmla="*/ 152 h 160"/>
                    <a:gd name="T16" fmla="*/ 24 w 64"/>
                    <a:gd name="T17" fmla="*/ 80 h 160"/>
                    <a:gd name="T18" fmla="*/ 40 w 64"/>
                    <a:gd name="T19" fmla="*/ 80 h 160"/>
                    <a:gd name="T20" fmla="*/ 40 w 64"/>
                    <a:gd name="T21" fmla="*/ 152 h 160"/>
                    <a:gd name="T22" fmla="*/ 48 w 64"/>
                    <a:gd name="T23" fmla="*/ 160 h 160"/>
                    <a:gd name="T24" fmla="*/ 56 w 64"/>
                    <a:gd name="T25" fmla="*/ 152 h 160"/>
                    <a:gd name="T26" fmla="*/ 56 w 64"/>
                    <a:gd name="T27" fmla="*/ 80 h 160"/>
                    <a:gd name="T28" fmla="*/ 64 w 64"/>
                    <a:gd name="T29" fmla="*/ 72 h 160"/>
                    <a:gd name="T30" fmla="*/ 64 w 64"/>
                    <a:gd name="T31" fmla="*/ 8 h 160"/>
                    <a:gd name="T32" fmla="*/ 56 w 64"/>
                    <a:gd name="T33" fmla="*/ 0 h 160"/>
                    <a:gd name="T34" fmla="*/ 16 w 64"/>
                    <a:gd name="T35" fmla="*/ 16 h 160"/>
                    <a:gd name="T36" fmla="*/ 48 w 64"/>
                    <a:gd name="T37" fmla="*/ 16 h 160"/>
                    <a:gd name="T38" fmla="*/ 48 w 64"/>
                    <a:gd name="T39" fmla="*/ 64 h 160"/>
                    <a:gd name="T40" fmla="*/ 16 w 64"/>
                    <a:gd name="T41" fmla="*/ 64 h 160"/>
                    <a:gd name="T42" fmla="*/ 16 w 64"/>
                    <a:gd name="T43"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160">
                      <a:moveTo>
                        <a:pt x="56" y="0"/>
                      </a:moveTo>
                      <a:cubicBezTo>
                        <a:pt x="8" y="0"/>
                        <a:pt x="8" y="0"/>
                        <a:pt x="8" y="0"/>
                      </a:cubicBezTo>
                      <a:cubicBezTo>
                        <a:pt x="3" y="0"/>
                        <a:pt x="0" y="3"/>
                        <a:pt x="0" y="8"/>
                      </a:cubicBezTo>
                      <a:cubicBezTo>
                        <a:pt x="0" y="72"/>
                        <a:pt x="0" y="72"/>
                        <a:pt x="0" y="72"/>
                      </a:cubicBezTo>
                      <a:cubicBezTo>
                        <a:pt x="0" y="76"/>
                        <a:pt x="3" y="80"/>
                        <a:pt x="8" y="80"/>
                      </a:cubicBezTo>
                      <a:cubicBezTo>
                        <a:pt x="8" y="152"/>
                        <a:pt x="8" y="152"/>
                        <a:pt x="8" y="152"/>
                      </a:cubicBezTo>
                      <a:cubicBezTo>
                        <a:pt x="8" y="156"/>
                        <a:pt x="11" y="160"/>
                        <a:pt x="16" y="160"/>
                      </a:cubicBezTo>
                      <a:cubicBezTo>
                        <a:pt x="20" y="160"/>
                        <a:pt x="24" y="156"/>
                        <a:pt x="24" y="152"/>
                      </a:cubicBezTo>
                      <a:cubicBezTo>
                        <a:pt x="24" y="80"/>
                        <a:pt x="24" y="80"/>
                        <a:pt x="24" y="80"/>
                      </a:cubicBezTo>
                      <a:cubicBezTo>
                        <a:pt x="40" y="80"/>
                        <a:pt x="40" y="80"/>
                        <a:pt x="40" y="80"/>
                      </a:cubicBezTo>
                      <a:cubicBezTo>
                        <a:pt x="40" y="152"/>
                        <a:pt x="40" y="152"/>
                        <a:pt x="40" y="152"/>
                      </a:cubicBezTo>
                      <a:cubicBezTo>
                        <a:pt x="40" y="156"/>
                        <a:pt x="43" y="160"/>
                        <a:pt x="48" y="160"/>
                      </a:cubicBezTo>
                      <a:cubicBezTo>
                        <a:pt x="52" y="160"/>
                        <a:pt x="56" y="156"/>
                        <a:pt x="56" y="152"/>
                      </a:cubicBezTo>
                      <a:cubicBezTo>
                        <a:pt x="56" y="80"/>
                        <a:pt x="56" y="80"/>
                        <a:pt x="56" y="80"/>
                      </a:cubicBezTo>
                      <a:cubicBezTo>
                        <a:pt x="60" y="80"/>
                        <a:pt x="64" y="76"/>
                        <a:pt x="64" y="72"/>
                      </a:cubicBezTo>
                      <a:cubicBezTo>
                        <a:pt x="64" y="8"/>
                        <a:pt x="64" y="8"/>
                        <a:pt x="64" y="8"/>
                      </a:cubicBezTo>
                      <a:cubicBezTo>
                        <a:pt x="64" y="3"/>
                        <a:pt x="60" y="0"/>
                        <a:pt x="56" y="0"/>
                      </a:cubicBezTo>
                      <a:close/>
                      <a:moveTo>
                        <a:pt x="16" y="16"/>
                      </a:moveTo>
                      <a:cubicBezTo>
                        <a:pt x="48" y="16"/>
                        <a:pt x="48" y="16"/>
                        <a:pt x="48" y="16"/>
                      </a:cubicBezTo>
                      <a:cubicBezTo>
                        <a:pt x="48" y="64"/>
                        <a:pt x="48" y="64"/>
                        <a:pt x="48" y="64"/>
                      </a:cubicBezTo>
                      <a:cubicBezTo>
                        <a:pt x="16" y="64"/>
                        <a:pt x="16" y="64"/>
                        <a:pt x="16" y="64"/>
                      </a:cubicBez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US" sz="1200">
                    <a:latin typeface="+mn-ea"/>
                    <a:cs typeface="+mn-cs"/>
                    <a:sym typeface="+mn-lt"/>
                  </a:endParaRPr>
                </a:p>
              </p:txBody>
            </p:sp>
            <p:sp>
              <p:nvSpPr>
                <p:cNvPr id="130" name="Freeform 18">
                  <a:extLst>
                    <a:ext uri="{FF2B5EF4-FFF2-40B4-BE49-F238E27FC236}">
                      <a16:creationId xmlns:a16="http://schemas.microsoft.com/office/drawing/2014/main" id="{4A0D36CC-7367-FC81-AAE6-A93504738F94}"/>
                    </a:ext>
                  </a:extLst>
                </p:cNvPr>
                <p:cNvSpPr>
                  <a:spLocks noEditPoints="1"/>
                </p:cNvSpPr>
                <p:nvPr/>
              </p:nvSpPr>
              <p:spPr bwMode="gray">
                <a:xfrm>
                  <a:off x="6961772" y="4955694"/>
                  <a:ext cx="231775" cy="230188"/>
                </a:xfrm>
                <a:custGeom>
                  <a:avLst/>
                  <a:gdLst>
                    <a:gd name="T0" fmla="*/ 24 w 48"/>
                    <a:gd name="T1" fmla="*/ 48 h 48"/>
                    <a:gd name="T2" fmla="*/ 48 w 48"/>
                    <a:gd name="T3" fmla="*/ 24 h 48"/>
                    <a:gd name="T4" fmla="*/ 24 w 48"/>
                    <a:gd name="T5" fmla="*/ 0 h 48"/>
                    <a:gd name="T6" fmla="*/ 0 w 48"/>
                    <a:gd name="T7" fmla="*/ 24 h 48"/>
                    <a:gd name="T8" fmla="*/ 24 w 48"/>
                    <a:gd name="T9" fmla="*/ 48 h 48"/>
                    <a:gd name="T10" fmla="*/ 24 w 48"/>
                    <a:gd name="T11" fmla="*/ 16 h 48"/>
                    <a:gd name="T12" fmla="*/ 32 w 48"/>
                    <a:gd name="T13" fmla="*/ 24 h 48"/>
                    <a:gd name="T14" fmla="*/ 24 w 48"/>
                    <a:gd name="T15" fmla="*/ 32 h 48"/>
                    <a:gd name="T16" fmla="*/ 16 w 48"/>
                    <a:gd name="T17" fmla="*/ 24 h 48"/>
                    <a:gd name="T18" fmla="*/ 24 w 48"/>
                    <a:gd name="T19"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37" y="48"/>
                        <a:pt x="48" y="37"/>
                        <a:pt x="48" y="24"/>
                      </a:cubicBezTo>
                      <a:cubicBezTo>
                        <a:pt x="48" y="10"/>
                        <a:pt x="37" y="0"/>
                        <a:pt x="24" y="0"/>
                      </a:cubicBezTo>
                      <a:cubicBezTo>
                        <a:pt x="10" y="0"/>
                        <a:pt x="0" y="10"/>
                        <a:pt x="0" y="24"/>
                      </a:cubicBezTo>
                      <a:cubicBezTo>
                        <a:pt x="0" y="37"/>
                        <a:pt x="10" y="48"/>
                        <a:pt x="24" y="48"/>
                      </a:cubicBezTo>
                      <a:close/>
                      <a:moveTo>
                        <a:pt x="24" y="16"/>
                      </a:moveTo>
                      <a:cubicBezTo>
                        <a:pt x="28" y="16"/>
                        <a:pt x="32" y="19"/>
                        <a:pt x="32" y="24"/>
                      </a:cubicBezTo>
                      <a:cubicBezTo>
                        <a:pt x="32" y="28"/>
                        <a:pt x="28" y="32"/>
                        <a:pt x="24" y="32"/>
                      </a:cubicBezTo>
                      <a:cubicBezTo>
                        <a:pt x="19" y="32"/>
                        <a:pt x="16" y="28"/>
                        <a:pt x="16" y="24"/>
                      </a:cubicBezTo>
                      <a:cubicBezTo>
                        <a:pt x="16" y="19"/>
                        <a:pt x="19" y="16"/>
                        <a:pt x="2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US" sz="1200">
                    <a:latin typeface="+mn-ea"/>
                    <a:cs typeface="+mn-cs"/>
                    <a:sym typeface="+mn-lt"/>
                  </a:endParaRPr>
                </a:p>
              </p:txBody>
            </p:sp>
            <p:sp>
              <p:nvSpPr>
                <p:cNvPr id="131" name="Freeform 19">
                  <a:extLst>
                    <a:ext uri="{FF2B5EF4-FFF2-40B4-BE49-F238E27FC236}">
                      <a16:creationId xmlns:a16="http://schemas.microsoft.com/office/drawing/2014/main" id="{4E186407-3CE6-679D-073C-0FD420E037E6}"/>
                    </a:ext>
                  </a:extLst>
                </p:cNvPr>
                <p:cNvSpPr>
                  <a:spLocks noEditPoints="1"/>
                </p:cNvSpPr>
                <p:nvPr/>
              </p:nvSpPr>
              <p:spPr bwMode="gray">
                <a:xfrm>
                  <a:off x="7307847" y="5262081"/>
                  <a:ext cx="309562" cy="766763"/>
                </a:xfrm>
                <a:custGeom>
                  <a:avLst/>
                  <a:gdLst>
                    <a:gd name="T0" fmla="*/ 56 w 64"/>
                    <a:gd name="T1" fmla="*/ 0 h 160"/>
                    <a:gd name="T2" fmla="*/ 8 w 64"/>
                    <a:gd name="T3" fmla="*/ 0 h 160"/>
                    <a:gd name="T4" fmla="*/ 0 w 64"/>
                    <a:gd name="T5" fmla="*/ 8 h 160"/>
                    <a:gd name="T6" fmla="*/ 0 w 64"/>
                    <a:gd name="T7" fmla="*/ 72 h 160"/>
                    <a:gd name="T8" fmla="*/ 8 w 64"/>
                    <a:gd name="T9" fmla="*/ 80 h 160"/>
                    <a:gd name="T10" fmla="*/ 8 w 64"/>
                    <a:gd name="T11" fmla="*/ 152 h 160"/>
                    <a:gd name="T12" fmla="*/ 16 w 64"/>
                    <a:gd name="T13" fmla="*/ 160 h 160"/>
                    <a:gd name="T14" fmla="*/ 24 w 64"/>
                    <a:gd name="T15" fmla="*/ 152 h 160"/>
                    <a:gd name="T16" fmla="*/ 24 w 64"/>
                    <a:gd name="T17" fmla="*/ 80 h 160"/>
                    <a:gd name="T18" fmla="*/ 40 w 64"/>
                    <a:gd name="T19" fmla="*/ 80 h 160"/>
                    <a:gd name="T20" fmla="*/ 40 w 64"/>
                    <a:gd name="T21" fmla="*/ 152 h 160"/>
                    <a:gd name="T22" fmla="*/ 48 w 64"/>
                    <a:gd name="T23" fmla="*/ 160 h 160"/>
                    <a:gd name="T24" fmla="*/ 56 w 64"/>
                    <a:gd name="T25" fmla="*/ 152 h 160"/>
                    <a:gd name="T26" fmla="*/ 56 w 64"/>
                    <a:gd name="T27" fmla="*/ 80 h 160"/>
                    <a:gd name="T28" fmla="*/ 64 w 64"/>
                    <a:gd name="T29" fmla="*/ 72 h 160"/>
                    <a:gd name="T30" fmla="*/ 64 w 64"/>
                    <a:gd name="T31" fmla="*/ 8 h 160"/>
                    <a:gd name="T32" fmla="*/ 56 w 64"/>
                    <a:gd name="T33" fmla="*/ 0 h 160"/>
                    <a:gd name="T34" fmla="*/ 16 w 64"/>
                    <a:gd name="T35" fmla="*/ 16 h 160"/>
                    <a:gd name="T36" fmla="*/ 48 w 64"/>
                    <a:gd name="T37" fmla="*/ 16 h 160"/>
                    <a:gd name="T38" fmla="*/ 48 w 64"/>
                    <a:gd name="T39" fmla="*/ 64 h 160"/>
                    <a:gd name="T40" fmla="*/ 16 w 64"/>
                    <a:gd name="T41" fmla="*/ 64 h 160"/>
                    <a:gd name="T42" fmla="*/ 16 w 64"/>
                    <a:gd name="T43"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160">
                      <a:moveTo>
                        <a:pt x="56" y="0"/>
                      </a:moveTo>
                      <a:cubicBezTo>
                        <a:pt x="8" y="0"/>
                        <a:pt x="8" y="0"/>
                        <a:pt x="8" y="0"/>
                      </a:cubicBezTo>
                      <a:cubicBezTo>
                        <a:pt x="3" y="0"/>
                        <a:pt x="0" y="3"/>
                        <a:pt x="0" y="8"/>
                      </a:cubicBezTo>
                      <a:cubicBezTo>
                        <a:pt x="0" y="72"/>
                        <a:pt x="0" y="72"/>
                        <a:pt x="0" y="72"/>
                      </a:cubicBezTo>
                      <a:cubicBezTo>
                        <a:pt x="0" y="76"/>
                        <a:pt x="3" y="80"/>
                        <a:pt x="8" y="80"/>
                      </a:cubicBezTo>
                      <a:cubicBezTo>
                        <a:pt x="8" y="152"/>
                        <a:pt x="8" y="152"/>
                        <a:pt x="8" y="152"/>
                      </a:cubicBezTo>
                      <a:cubicBezTo>
                        <a:pt x="8" y="156"/>
                        <a:pt x="11" y="160"/>
                        <a:pt x="16" y="160"/>
                      </a:cubicBezTo>
                      <a:cubicBezTo>
                        <a:pt x="20" y="160"/>
                        <a:pt x="24" y="156"/>
                        <a:pt x="24" y="152"/>
                      </a:cubicBezTo>
                      <a:cubicBezTo>
                        <a:pt x="24" y="80"/>
                        <a:pt x="24" y="80"/>
                        <a:pt x="24" y="80"/>
                      </a:cubicBezTo>
                      <a:cubicBezTo>
                        <a:pt x="40" y="80"/>
                        <a:pt x="40" y="80"/>
                        <a:pt x="40" y="80"/>
                      </a:cubicBezTo>
                      <a:cubicBezTo>
                        <a:pt x="40" y="152"/>
                        <a:pt x="40" y="152"/>
                        <a:pt x="40" y="152"/>
                      </a:cubicBezTo>
                      <a:cubicBezTo>
                        <a:pt x="40" y="156"/>
                        <a:pt x="43" y="160"/>
                        <a:pt x="48" y="160"/>
                      </a:cubicBezTo>
                      <a:cubicBezTo>
                        <a:pt x="52" y="160"/>
                        <a:pt x="56" y="156"/>
                        <a:pt x="56" y="152"/>
                      </a:cubicBezTo>
                      <a:cubicBezTo>
                        <a:pt x="56" y="80"/>
                        <a:pt x="56" y="80"/>
                        <a:pt x="56" y="80"/>
                      </a:cubicBezTo>
                      <a:cubicBezTo>
                        <a:pt x="60" y="80"/>
                        <a:pt x="64" y="76"/>
                        <a:pt x="64" y="72"/>
                      </a:cubicBezTo>
                      <a:cubicBezTo>
                        <a:pt x="64" y="8"/>
                        <a:pt x="64" y="8"/>
                        <a:pt x="64" y="8"/>
                      </a:cubicBezTo>
                      <a:cubicBezTo>
                        <a:pt x="64" y="3"/>
                        <a:pt x="60" y="0"/>
                        <a:pt x="56" y="0"/>
                      </a:cubicBezTo>
                      <a:close/>
                      <a:moveTo>
                        <a:pt x="16" y="16"/>
                      </a:moveTo>
                      <a:cubicBezTo>
                        <a:pt x="48" y="16"/>
                        <a:pt x="48" y="16"/>
                        <a:pt x="48" y="16"/>
                      </a:cubicBezTo>
                      <a:cubicBezTo>
                        <a:pt x="48" y="64"/>
                        <a:pt x="48" y="64"/>
                        <a:pt x="48" y="64"/>
                      </a:cubicBezTo>
                      <a:cubicBezTo>
                        <a:pt x="16" y="64"/>
                        <a:pt x="16" y="64"/>
                        <a:pt x="16" y="64"/>
                      </a:cubicBez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US" sz="1200">
                    <a:latin typeface="+mn-ea"/>
                    <a:cs typeface="+mn-cs"/>
                    <a:sym typeface="+mn-lt"/>
                  </a:endParaRPr>
                </a:p>
              </p:txBody>
            </p:sp>
            <p:sp>
              <p:nvSpPr>
                <p:cNvPr id="132" name="Freeform 20">
                  <a:extLst>
                    <a:ext uri="{FF2B5EF4-FFF2-40B4-BE49-F238E27FC236}">
                      <a16:creationId xmlns:a16="http://schemas.microsoft.com/office/drawing/2014/main" id="{1AA5A843-A007-C40D-C025-B170338A549E}"/>
                    </a:ext>
                  </a:extLst>
                </p:cNvPr>
                <p:cNvSpPr>
                  <a:spLocks noEditPoints="1"/>
                </p:cNvSpPr>
                <p:nvPr/>
              </p:nvSpPr>
              <p:spPr bwMode="gray">
                <a:xfrm>
                  <a:off x="7347535" y="4955694"/>
                  <a:ext cx="230187" cy="230188"/>
                </a:xfrm>
                <a:custGeom>
                  <a:avLst/>
                  <a:gdLst>
                    <a:gd name="T0" fmla="*/ 24 w 48"/>
                    <a:gd name="T1" fmla="*/ 48 h 48"/>
                    <a:gd name="T2" fmla="*/ 48 w 48"/>
                    <a:gd name="T3" fmla="*/ 24 h 48"/>
                    <a:gd name="T4" fmla="*/ 24 w 48"/>
                    <a:gd name="T5" fmla="*/ 0 h 48"/>
                    <a:gd name="T6" fmla="*/ 0 w 48"/>
                    <a:gd name="T7" fmla="*/ 24 h 48"/>
                    <a:gd name="T8" fmla="*/ 24 w 48"/>
                    <a:gd name="T9" fmla="*/ 48 h 48"/>
                    <a:gd name="T10" fmla="*/ 24 w 48"/>
                    <a:gd name="T11" fmla="*/ 16 h 48"/>
                    <a:gd name="T12" fmla="*/ 32 w 48"/>
                    <a:gd name="T13" fmla="*/ 24 h 48"/>
                    <a:gd name="T14" fmla="*/ 24 w 48"/>
                    <a:gd name="T15" fmla="*/ 32 h 48"/>
                    <a:gd name="T16" fmla="*/ 16 w 48"/>
                    <a:gd name="T17" fmla="*/ 24 h 48"/>
                    <a:gd name="T18" fmla="*/ 24 w 48"/>
                    <a:gd name="T19"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37" y="48"/>
                        <a:pt x="48" y="37"/>
                        <a:pt x="48" y="24"/>
                      </a:cubicBezTo>
                      <a:cubicBezTo>
                        <a:pt x="48" y="10"/>
                        <a:pt x="37" y="0"/>
                        <a:pt x="24" y="0"/>
                      </a:cubicBezTo>
                      <a:cubicBezTo>
                        <a:pt x="10" y="0"/>
                        <a:pt x="0" y="10"/>
                        <a:pt x="0" y="24"/>
                      </a:cubicBezTo>
                      <a:cubicBezTo>
                        <a:pt x="0" y="37"/>
                        <a:pt x="10" y="48"/>
                        <a:pt x="24" y="48"/>
                      </a:cubicBezTo>
                      <a:close/>
                      <a:moveTo>
                        <a:pt x="24" y="16"/>
                      </a:moveTo>
                      <a:cubicBezTo>
                        <a:pt x="28" y="16"/>
                        <a:pt x="32" y="19"/>
                        <a:pt x="32" y="24"/>
                      </a:cubicBezTo>
                      <a:cubicBezTo>
                        <a:pt x="32" y="28"/>
                        <a:pt x="28" y="32"/>
                        <a:pt x="24" y="32"/>
                      </a:cubicBezTo>
                      <a:cubicBezTo>
                        <a:pt x="19" y="32"/>
                        <a:pt x="16" y="28"/>
                        <a:pt x="16" y="24"/>
                      </a:cubicBezTo>
                      <a:cubicBezTo>
                        <a:pt x="16" y="19"/>
                        <a:pt x="19" y="16"/>
                        <a:pt x="2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US" sz="1200">
                    <a:latin typeface="+mn-ea"/>
                    <a:cs typeface="+mn-cs"/>
                    <a:sym typeface="+mn-lt"/>
                  </a:endParaRPr>
                </a:p>
              </p:txBody>
            </p:sp>
          </p:grpSp>
          <p:sp>
            <p:nvSpPr>
              <p:cNvPr id="133" name="円/楕円 107">
                <a:extLst>
                  <a:ext uri="{FF2B5EF4-FFF2-40B4-BE49-F238E27FC236}">
                    <a16:creationId xmlns:a16="http://schemas.microsoft.com/office/drawing/2014/main" id="{CF57A6B3-C294-C843-870D-3521EF7C35F1}"/>
                  </a:ext>
                </a:extLst>
              </p:cNvPr>
              <p:cNvSpPr/>
              <p:nvPr/>
            </p:nvSpPr>
            <p:spPr bwMode="gray">
              <a:xfrm flipH="1" flipV="1">
                <a:off x="8585810" y="5349822"/>
                <a:ext cx="337123" cy="337123"/>
              </a:xfrm>
              <a:prstGeom prst="ellipse">
                <a:avLst/>
              </a:prstGeom>
              <a:solidFill>
                <a:schemeClr val="accent3"/>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cxnSp>
            <p:nvCxnSpPr>
              <p:cNvPr id="134" name="直線矢印コネクタ 133">
                <a:extLst>
                  <a:ext uri="{FF2B5EF4-FFF2-40B4-BE49-F238E27FC236}">
                    <a16:creationId xmlns:a16="http://schemas.microsoft.com/office/drawing/2014/main" id="{CEB917F3-C6AD-25F9-8220-C0C67166D9B1}"/>
                  </a:ext>
                </a:extLst>
              </p:cNvPr>
              <p:cNvCxnSpPr>
                <a:cxnSpLocks/>
              </p:cNvCxnSpPr>
              <p:nvPr/>
            </p:nvCxnSpPr>
            <p:spPr bwMode="gray">
              <a:xfrm flipV="1">
                <a:off x="8213014" y="5156410"/>
                <a:ext cx="108000" cy="7200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直線矢印コネクタ 134">
                <a:extLst>
                  <a:ext uri="{FF2B5EF4-FFF2-40B4-BE49-F238E27FC236}">
                    <a16:creationId xmlns:a16="http://schemas.microsoft.com/office/drawing/2014/main" id="{FC5F90A7-E7A7-95D3-28D4-B277B63D0DD5}"/>
                  </a:ext>
                </a:extLst>
              </p:cNvPr>
              <p:cNvCxnSpPr>
                <a:cxnSpLocks/>
              </p:cNvCxnSpPr>
              <p:nvPr/>
            </p:nvCxnSpPr>
            <p:spPr bwMode="gray">
              <a:xfrm>
                <a:off x="8216991" y="5526168"/>
                <a:ext cx="108000" cy="7200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直線矢印コネクタ 135">
                <a:extLst>
                  <a:ext uri="{FF2B5EF4-FFF2-40B4-BE49-F238E27FC236}">
                    <a16:creationId xmlns:a16="http://schemas.microsoft.com/office/drawing/2014/main" id="{E42FFF7F-8432-FFAA-5CE4-2576CEDCABC5}"/>
                  </a:ext>
                </a:extLst>
              </p:cNvPr>
              <p:cNvCxnSpPr>
                <a:cxnSpLocks/>
              </p:cNvCxnSpPr>
              <p:nvPr/>
            </p:nvCxnSpPr>
            <p:spPr bwMode="gray">
              <a:xfrm flipH="1" flipV="1">
                <a:off x="7844656" y="5156410"/>
                <a:ext cx="108000" cy="7200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直線矢印コネクタ 136">
                <a:extLst>
                  <a:ext uri="{FF2B5EF4-FFF2-40B4-BE49-F238E27FC236}">
                    <a16:creationId xmlns:a16="http://schemas.microsoft.com/office/drawing/2014/main" id="{92B3EC3A-AEC0-18EC-CF02-460A23553C42}"/>
                  </a:ext>
                </a:extLst>
              </p:cNvPr>
              <p:cNvCxnSpPr>
                <a:cxnSpLocks/>
              </p:cNvCxnSpPr>
              <p:nvPr/>
            </p:nvCxnSpPr>
            <p:spPr bwMode="gray">
              <a:xfrm flipH="1">
                <a:off x="7878351" y="5526168"/>
                <a:ext cx="108000" cy="7200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0" name="グループ化 149">
              <a:extLst>
                <a:ext uri="{FF2B5EF4-FFF2-40B4-BE49-F238E27FC236}">
                  <a16:creationId xmlns:a16="http://schemas.microsoft.com/office/drawing/2014/main" id="{2599CE06-7F4A-C4E8-C2CC-47A7616A8EF6}"/>
                </a:ext>
              </a:extLst>
            </p:cNvPr>
            <p:cNvGrpSpPr/>
            <p:nvPr/>
          </p:nvGrpSpPr>
          <p:grpSpPr>
            <a:xfrm>
              <a:off x="2160000" y="2626538"/>
              <a:ext cx="1372179" cy="1270845"/>
              <a:chOff x="2744415" y="4938765"/>
              <a:chExt cx="1826371" cy="1691494"/>
            </a:xfrm>
          </p:grpSpPr>
          <p:sp>
            <p:nvSpPr>
              <p:cNvPr id="43" name="円/楕円 4">
                <a:extLst>
                  <a:ext uri="{FF2B5EF4-FFF2-40B4-BE49-F238E27FC236}">
                    <a16:creationId xmlns:a16="http://schemas.microsoft.com/office/drawing/2014/main" id="{058BE8AE-78E2-B6A4-2EF1-D0FA28681FD1}"/>
                  </a:ext>
                </a:extLst>
              </p:cNvPr>
              <p:cNvSpPr/>
              <p:nvPr/>
            </p:nvSpPr>
            <p:spPr bwMode="gray">
              <a:xfrm>
                <a:off x="3116779" y="4938765"/>
                <a:ext cx="1318806" cy="1318806"/>
              </a:xfrm>
              <a:prstGeom prst="ellipse">
                <a:avLst/>
              </a:prstGeom>
              <a:noFill/>
              <a:ln w="12700" algn="ctr">
                <a:solidFill>
                  <a:schemeClr val="tx2"/>
                </a:solidFill>
                <a:prstDash val="dash"/>
                <a:miter lim="800000"/>
                <a:headEnd/>
                <a:tailEnd/>
              </a:ln>
            </p:spPr>
            <p:txBody>
              <a:bodyPr rot="0" vertOverflow="overflow" horzOverflow="overflow" wrap="square" lIns="0" tIns="0" rIns="0" bIns="0" numCol="1" spcCol="0" rtlCol="0" fromWordArt="0" anchor="ctr" anchorCtr="0" forceAA="0" compatLnSpc="1"/>
              <a:lstStyle/>
              <a:p>
                <a:pPr marL="0" marR="0" indent="0" algn="ctr" defTabSz="990564" rtl="0" eaLnBrk="1" fontAlgn="auto" latinLnBrk="0" hangingPunct="1">
                  <a:lnSpc>
                    <a:spcPct val="100000"/>
                  </a:lnSpc>
                  <a:spcBef>
                    <a:spcPts val="0"/>
                  </a:spcBef>
                  <a:spcAft>
                    <a:spcPts val="0"/>
                  </a:spcAft>
                </a:pPr>
                <a:endParaRPr kumimoji="1" lang="ja-JP" altLang="en-US" sz="1200" b="0" i="0" u="none" strike="noStrike" kern="1200" cap="none" spc="0" normalizeH="0" baseline="0" noProof="0" dirty="0">
                  <a:ln>
                    <a:noFill/>
                  </a:ln>
                  <a:solidFill>
                    <a:prstClr val="black"/>
                  </a:solidFill>
                  <a:effectLst/>
                  <a:uLnTx/>
                  <a:uFillTx/>
                  <a:latin typeface="+mn-ea"/>
                  <a:cs typeface="+mn-cs"/>
                </a:endParaRPr>
              </a:p>
            </p:txBody>
          </p:sp>
          <p:pic>
            <p:nvPicPr>
              <p:cNvPr id="44" name="図 43" descr="アイコン&#10;&#10;自動的に生成された説明">
                <a:extLst>
                  <a:ext uri="{FF2B5EF4-FFF2-40B4-BE49-F238E27FC236}">
                    <a16:creationId xmlns:a16="http://schemas.microsoft.com/office/drawing/2014/main" id="{F7101A79-77DF-323B-663C-E8C7E37249D1}"/>
                  </a:ext>
                </a:extLst>
              </p:cNvPr>
              <p:cNvPicPr>
                <a:picLocks noChangeAspect="1"/>
              </p:cNvPicPr>
              <p:nvPr/>
            </p:nvPicPr>
            <p:blipFill>
              <a:blip r:embed="rId5"/>
              <a:stretch>
                <a:fillRect/>
              </a:stretch>
            </p:blipFill>
            <p:spPr>
              <a:xfrm flipH="1">
                <a:off x="2744415" y="4962065"/>
                <a:ext cx="394572" cy="394572"/>
              </a:xfrm>
              <a:prstGeom prst="rect">
                <a:avLst/>
              </a:prstGeom>
              <a:solidFill>
                <a:schemeClr val="bg1"/>
              </a:solidFill>
            </p:spPr>
          </p:pic>
          <p:sp>
            <p:nvSpPr>
              <p:cNvPr id="45" name="円弧 44">
                <a:extLst>
                  <a:ext uri="{FF2B5EF4-FFF2-40B4-BE49-F238E27FC236}">
                    <a16:creationId xmlns:a16="http://schemas.microsoft.com/office/drawing/2014/main" id="{22F02FCC-4F3F-8B46-A283-D6522F6DD2B9}"/>
                  </a:ext>
                </a:extLst>
              </p:cNvPr>
              <p:cNvSpPr/>
              <p:nvPr/>
            </p:nvSpPr>
            <p:spPr bwMode="gray">
              <a:xfrm>
                <a:off x="3059468" y="5141664"/>
                <a:ext cx="371930" cy="447468"/>
              </a:xfrm>
              <a:prstGeom prst="arc">
                <a:avLst/>
              </a:prstGeom>
              <a:ln w="1270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sp>
            <p:nvSpPr>
              <p:cNvPr id="65" name="円/楕円 100">
                <a:extLst>
                  <a:ext uri="{FF2B5EF4-FFF2-40B4-BE49-F238E27FC236}">
                    <a16:creationId xmlns:a16="http://schemas.microsoft.com/office/drawing/2014/main" id="{F35D1E82-3581-319F-C2A7-12E205CCDDCD}"/>
                  </a:ext>
                </a:extLst>
              </p:cNvPr>
              <p:cNvSpPr/>
              <p:nvPr/>
            </p:nvSpPr>
            <p:spPr bwMode="gray">
              <a:xfrm flipH="1" flipV="1">
                <a:off x="4354786" y="6096884"/>
                <a:ext cx="216000" cy="216000"/>
              </a:xfrm>
              <a:prstGeom prst="ellipse">
                <a:avLst/>
              </a:prstGeom>
              <a:solidFill>
                <a:schemeClr val="accent2"/>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sp>
            <p:nvSpPr>
              <p:cNvPr id="66" name="円/楕円 107">
                <a:extLst>
                  <a:ext uri="{FF2B5EF4-FFF2-40B4-BE49-F238E27FC236}">
                    <a16:creationId xmlns:a16="http://schemas.microsoft.com/office/drawing/2014/main" id="{255609C8-A643-B01D-732C-6B11541A1875}"/>
                  </a:ext>
                </a:extLst>
              </p:cNvPr>
              <p:cNvSpPr/>
              <p:nvPr/>
            </p:nvSpPr>
            <p:spPr bwMode="gray">
              <a:xfrm flipH="1" flipV="1">
                <a:off x="3754346" y="6406061"/>
                <a:ext cx="216000" cy="216000"/>
              </a:xfrm>
              <a:prstGeom prst="ellipse">
                <a:avLst/>
              </a:prstGeom>
              <a:solidFill>
                <a:schemeClr val="accent3"/>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grpSp>
            <p:nvGrpSpPr>
              <p:cNvPr id="67" name="Group 828">
                <a:extLst>
                  <a:ext uri="{FF2B5EF4-FFF2-40B4-BE49-F238E27FC236}">
                    <a16:creationId xmlns:a16="http://schemas.microsoft.com/office/drawing/2014/main" id="{43EB979B-6B0C-41B3-F10D-84984C4AF3CA}"/>
                  </a:ext>
                </a:extLst>
              </p:cNvPr>
              <p:cNvGrpSpPr>
                <a:grpSpLocks noChangeAspect="1"/>
              </p:cNvGrpSpPr>
              <p:nvPr/>
            </p:nvGrpSpPr>
            <p:grpSpPr bwMode="gray">
              <a:xfrm>
                <a:off x="3984288" y="5443262"/>
                <a:ext cx="249162" cy="309812"/>
                <a:chOff x="5127" y="3083"/>
                <a:chExt cx="171" cy="212"/>
              </a:xfrm>
              <a:solidFill>
                <a:schemeClr val="tx2"/>
              </a:solidFill>
            </p:grpSpPr>
            <p:sp>
              <p:nvSpPr>
                <p:cNvPr id="68" name="Freeform 829">
                  <a:extLst>
                    <a:ext uri="{FF2B5EF4-FFF2-40B4-BE49-F238E27FC236}">
                      <a16:creationId xmlns:a16="http://schemas.microsoft.com/office/drawing/2014/main" id="{21495C59-A8B4-73A3-55F0-B818D43A6C54}"/>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69" name="Freeform 830">
                  <a:extLst>
                    <a:ext uri="{FF2B5EF4-FFF2-40B4-BE49-F238E27FC236}">
                      <a16:creationId xmlns:a16="http://schemas.microsoft.com/office/drawing/2014/main" id="{EBF80D13-E232-4A71-3737-21EDFA380A4F}"/>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70" name="Freeform 831">
                  <a:extLst>
                    <a:ext uri="{FF2B5EF4-FFF2-40B4-BE49-F238E27FC236}">
                      <a16:creationId xmlns:a16="http://schemas.microsoft.com/office/drawing/2014/main" id="{09938077-70EE-6544-DB54-802D72E1E0C7}"/>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71" name="Freeform 832">
                  <a:extLst>
                    <a:ext uri="{FF2B5EF4-FFF2-40B4-BE49-F238E27FC236}">
                      <a16:creationId xmlns:a16="http://schemas.microsoft.com/office/drawing/2014/main" id="{B00CFA72-CE8A-E6D1-52BB-CB59F04577DC}"/>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nvGrpSpPr>
              <p:cNvPr id="72" name="Group 828">
                <a:extLst>
                  <a:ext uri="{FF2B5EF4-FFF2-40B4-BE49-F238E27FC236}">
                    <a16:creationId xmlns:a16="http://schemas.microsoft.com/office/drawing/2014/main" id="{DAD01E04-C7E9-1E67-6FAE-F43989F00E22}"/>
                  </a:ext>
                </a:extLst>
              </p:cNvPr>
              <p:cNvGrpSpPr>
                <a:grpSpLocks noChangeAspect="1"/>
              </p:cNvGrpSpPr>
              <p:nvPr/>
            </p:nvGrpSpPr>
            <p:grpSpPr bwMode="gray">
              <a:xfrm>
                <a:off x="3441943" y="5651130"/>
                <a:ext cx="249162" cy="309812"/>
                <a:chOff x="5127" y="3083"/>
                <a:chExt cx="171" cy="212"/>
              </a:xfrm>
              <a:solidFill>
                <a:schemeClr val="tx2"/>
              </a:solidFill>
            </p:grpSpPr>
            <p:sp>
              <p:nvSpPr>
                <p:cNvPr id="73" name="Freeform 829">
                  <a:extLst>
                    <a:ext uri="{FF2B5EF4-FFF2-40B4-BE49-F238E27FC236}">
                      <a16:creationId xmlns:a16="http://schemas.microsoft.com/office/drawing/2014/main" id="{51E544A0-8DA3-6A17-817E-F8AD47CE1F65}"/>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74" name="Freeform 830">
                  <a:extLst>
                    <a:ext uri="{FF2B5EF4-FFF2-40B4-BE49-F238E27FC236}">
                      <a16:creationId xmlns:a16="http://schemas.microsoft.com/office/drawing/2014/main" id="{A5875581-004B-A55D-EC9E-457771412488}"/>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75" name="Freeform 831">
                  <a:extLst>
                    <a:ext uri="{FF2B5EF4-FFF2-40B4-BE49-F238E27FC236}">
                      <a16:creationId xmlns:a16="http://schemas.microsoft.com/office/drawing/2014/main" id="{7970AD16-53C6-37E3-DA48-C59673889F50}"/>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76" name="Freeform 832">
                  <a:extLst>
                    <a:ext uri="{FF2B5EF4-FFF2-40B4-BE49-F238E27FC236}">
                      <a16:creationId xmlns:a16="http://schemas.microsoft.com/office/drawing/2014/main" id="{A362E86E-AADF-0EC0-5C5A-4893FD3ED49C}"/>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nvGrpSpPr>
              <p:cNvPr id="138" name="Group 828">
                <a:extLst>
                  <a:ext uri="{FF2B5EF4-FFF2-40B4-BE49-F238E27FC236}">
                    <a16:creationId xmlns:a16="http://schemas.microsoft.com/office/drawing/2014/main" id="{13A450D8-8287-D13C-A6E4-91DDD62865D3}"/>
                  </a:ext>
                </a:extLst>
              </p:cNvPr>
              <p:cNvGrpSpPr>
                <a:grpSpLocks noChangeAspect="1"/>
              </p:cNvGrpSpPr>
              <p:nvPr/>
            </p:nvGrpSpPr>
            <p:grpSpPr bwMode="gray">
              <a:xfrm>
                <a:off x="3286221" y="6309742"/>
                <a:ext cx="249162" cy="309812"/>
                <a:chOff x="5127" y="3083"/>
                <a:chExt cx="171" cy="212"/>
              </a:xfrm>
              <a:solidFill>
                <a:schemeClr val="tx2"/>
              </a:solidFill>
            </p:grpSpPr>
            <p:sp>
              <p:nvSpPr>
                <p:cNvPr id="139" name="Freeform 829">
                  <a:extLst>
                    <a:ext uri="{FF2B5EF4-FFF2-40B4-BE49-F238E27FC236}">
                      <a16:creationId xmlns:a16="http://schemas.microsoft.com/office/drawing/2014/main" id="{B1866261-BED0-AC3E-CFFA-562D3A6CB3E3}"/>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40" name="Freeform 830">
                  <a:extLst>
                    <a:ext uri="{FF2B5EF4-FFF2-40B4-BE49-F238E27FC236}">
                      <a16:creationId xmlns:a16="http://schemas.microsoft.com/office/drawing/2014/main" id="{D40225FC-4C33-4BA4-0554-810CEBE89EFD}"/>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41" name="Freeform 831">
                  <a:extLst>
                    <a:ext uri="{FF2B5EF4-FFF2-40B4-BE49-F238E27FC236}">
                      <a16:creationId xmlns:a16="http://schemas.microsoft.com/office/drawing/2014/main" id="{AA937FF9-D631-32D7-F0CE-C1FE5AAE7C83}"/>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42" name="Freeform 832">
                  <a:extLst>
                    <a:ext uri="{FF2B5EF4-FFF2-40B4-BE49-F238E27FC236}">
                      <a16:creationId xmlns:a16="http://schemas.microsoft.com/office/drawing/2014/main" id="{5B5711E6-CF1E-7919-AAFF-D193E44CCDE2}"/>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sp>
            <p:nvSpPr>
              <p:cNvPr id="143" name="円弧 142">
                <a:extLst>
                  <a:ext uri="{FF2B5EF4-FFF2-40B4-BE49-F238E27FC236}">
                    <a16:creationId xmlns:a16="http://schemas.microsoft.com/office/drawing/2014/main" id="{C5E8593F-358F-56F3-59F2-35B5E3D115F1}"/>
                  </a:ext>
                </a:extLst>
              </p:cNvPr>
              <p:cNvSpPr/>
              <p:nvPr/>
            </p:nvSpPr>
            <p:spPr bwMode="gray">
              <a:xfrm>
                <a:off x="3156500" y="5923733"/>
                <a:ext cx="540915" cy="540915"/>
              </a:xfrm>
              <a:prstGeom prst="arc">
                <a:avLst>
                  <a:gd name="adj1" fmla="val 9768097"/>
                  <a:gd name="adj2" fmla="val 14925421"/>
                </a:avLst>
              </a:prstGeom>
              <a:ln w="1270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mn-ea"/>
                </a:endParaRPr>
              </a:p>
            </p:txBody>
          </p:sp>
          <p:sp>
            <p:nvSpPr>
              <p:cNvPr id="144" name="円/楕円 112">
                <a:extLst>
                  <a:ext uri="{FF2B5EF4-FFF2-40B4-BE49-F238E27FC236}">
                    <a16:creationId xmlns:a16="http://schemas.microsoft.com/office/drawing/2014/main" id="{9C542A0F-292C-ECEA-3CD1-ABA630940420}"/>
                  </a:ext>
                </a:extLst>
              </p:cNvPr>
              <p:cNvSpPr/>
              <p:nvPr/>
            </p:nvSpPr>
            <p:spPr bwMode="gray">
              <a:xfrm flipH="1" flipV="1">
                <a:off x="4207653" y="6414259"/>
                <a:ext cx="216000" cy="216000"/>
              </a:xfrm>
              <a:prstGeom prst="ellipse">
                <a:avLst/>
              </a:prstGeom>
              <a:solidFill>
                <a:schemeClr val="accent1"/>
              </a:solidFill>
              <a:ln w="12700" algn="ctr">
                <a:solidFill>
                  <a:schemeClr val="bg1"/>
                </a:solidFill>
                <a:miter lim="800000"/>
                <a:headEnd/>
                <a:tailEnd/>
              </a:ln>
            </p:spPr>
            <p:txBody>
              <a:bodyPr wrap="square" lIns="36000" tIns="36000" rIns="36000" bIns="36000" rtlCol="0" anchor="ctr"/>
              <a:lstStyle/>
              <a:p>
                <a:pPr algn="ctr">
                  <a:buFont typeface="Wingdings 2" pitchFamily="18" charset="2"/>
                  <a:buNone/>
                </a:pPr>
                <a:endParaRPr kumimoji="1" lang="ja-JP" altLang="en-US" sz="1200" baseline="0" dirty="0">
                  <a:latin typeface="+mn-ea"/>
                  <a:cs typeface="Arial" panose="020B0604020202020204" pitchFamily="34" charset="0"/>
                </a:endParaRPr>
              </a:p>
            </p:txBody>
          </p:sp>
          <p:grpSp>
            <p:nvGrpSpPr>
              <p:cNvPr id="145" name="Group 828">
                <a:extLst>
                  <a:ext uri="{FF2B5EF4-FFF2-40B4-BE49-F238E27FC236}">
                    <a16:creationId xmlns:a16="http://schemas.microsoft.com/office/drawing/2014/main" id="{ACA5A5DA-6628-21CE-8C5B-627A4B102034}"/>
                  </a:ext>
                </a:extLst>
              </p:cNvPr>
              <p:cNvGrpSpPr>
                <a:grpSpLocks noChangeAspect="1"/>
              </p:cNvGrpSpPr>
              <p:nvPr/>
            </p:nvGrpSpPr>
            <p:grpSpPr bwMode="gray">
              <a:xfrm>
                <a:off x="3647396" y="5188545"/>
                <a:ext cx="249162" cy="309812"/>
                <a:chOff x="5127" y="3083"/>
                <a:chExt cx="171" cy="212"/>
              </a:xfrm>
              <a:solidFill>
                <a:schemeClr val="tx2"/>
              </a:solidFill>
            </p:grpSpPr>
            <p:sp>
              <p:nvSpPr>
                <p:cNvPr id="146" name="Freeform 829">
                  <a:extLst>
                    <a:ext uri="{FF2B5EF4-FFF2-40B4-BE49-F238E27FC236}">
                      <a16:creationId xmlns:a16="http://schemas.microsoft.com/office/drawing/2014/main" id="{F743FFF4-50CD-39CE-E394-CE37AD2B4540}"/>
                    </a:ext>
                  </a:extLst>
                </p:cNvPr>
                <p:cNvSpPr>
                  <a:spLocks noEditPoints="1"/>
                </p:cNvSpPr>
                <p:nvPr/>
              </p:nvSpPr>
              <p:spPr bwMode="gray">
                <a:xfrm>
                  <a:off x="5226" y="3139"/>
                  <a:ext cx="72" cy="156"/>
                </a:xfrm>
                <a:custGeom>
                  <a:avLst/>
                  <a:gdLst>
                    <a:gd name="T0" fmla="*/ 74 w 107"/>
                    <a:gd name="T1" fmla="*/ 8 h 235"/>
                    <a:gd name="T2" fmla="*/ 64 w 107"/>
                    <a:gd name="T3" fmla="*/ 0 h 235"/>
                    <a:gd name="T4" fmla="*/ 43 w 107"/>
                    <a:gd name="T5" fmla="*/ 0 h 235"/>
                    <a:gd name="T6" fmla="*/ 32 w 107"/>
                    <a:gd name="T7" fmla="*/ 8 h 235"/>
                    <a:gd name="T8" fmla="*/ 0 w 107"/>
                    <a:gd name="T9" fmla="*/ 136 h 235"/>
                    <a:gd name="T10" fmla="*/ 2 w 107"/>
                    <a:gd name="T11" fmla="*/ 145 h 235"/>
                    <a:gd name="T12" fmla="*/ 11 w 107"/>
                    <a:gd name="T13" fmla="*/ 149 h 235"/>
                    <a:gd name="T14" fmla="*/ 21 w 107"/>
                    <a:gd name="T15" fmla="*/ 149 h 235"/>
                    <a:gd name="T16" fmla="*/ 21 w 107"/>
                    <a:gd name="T17" fmla="*/ 224 h 235"/>
                    <a:gd name="T18" fmla="*/ 32 w 107"/>
                    <a:gd name="T19" fmla="*/ 235 h 235"/>
                    <a:gd name="T20" fmla="*/ 43 w 107"/>
                    <a:gd name="T21" fmla="*/ 224 h 235"/>
                    <a:gd name="T22" fmla="*/ 43 w 107"/>
                    <a:gd name="T23" fmla="*/ 149 h 235"/>
                    <a:gd name="T24" fmla="*/ 64 w 107"/>
                    <a:gd name="T25" fmla="*/ 149 h 235"/>
                    <a:gd name="T26" fmla="*/ 64 w 107"/>
                    <a:gd name="T27" fmla="*/ 224 h 235"/>
                    <a:gd name="T28" fmla="*/ 75 w 107"/>
                    <a:gd name="T29" fmla="*/ 235 h 235"/>
                    <a:gd name="T30" fmla="*/ 85 w 107"/>
                    <a:gd name="T31" fmla="*/ 224 h 235"/>
                    <a:gd name="T32" fmla="*/ 85 w 107"/>
                    <a:gd name="T33" fmla="*/ 149 h 235"/>
                    <a:gd name="T34" fmla="*/ 96 w 107"/>
                    <a:gd name="T35" fmla="*/ 149 h 235"/>
                    <a:gd name="T36" fmla="*/ 104 w 107"/>
                    <a:gd name="T37" fmla="*/ 145 h 235"/>
                    <a:gd name="T38" fmla="*/ 106 w 107"/>
                    <a:gd name="T39" fmla="*/ 136 h 235"/>
                    <a:gd name="T40" fmla="*/ 74 w 107"/>
                    <a:gd name="T41" fmla="*/ 8 h 235"/>
                    <a:gd name="T42" fmla="*/ 51 w 107"/>
                    <a:gd name="T43" fmla="*/ 21 h 235"/>
                    <a:gd name="T44" fmla="*/ 56 w 107"/>
                    <a:gd name="T45" fmla="*/ 21 h 235"/>
                    <a:gd name="T46" fmla="*/ 82 w 107"/>
                    <a:gd name="T47" fmla="*/ 128 h 235"/>
                    <a:gd name="T48" fmla="*/ 24 w 107"/>
                    <a:gd name="T49" fmla="*/ 128 h 235"/>
                    <a:gd name="T50" fmla="*/ 51 w 107"/>
                    <a:gd name="T51"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235">
                      <a:moveTo>
                        <a:pt x="74" y="8"/>
                      </a:moveTo>
                      <a:cubicBezTo>
                        <a:pt x="73" y="3"/>
                        <a:pt x="69" y="0"/>
                        <a:pt x="64" y="0"/>
                      </a:cubicBezTo>
                      <a:cubicBezTo>
                        <a:pt x="43" y="0"/>
                        <a:pt x="43" y="0"/>
                        <a:pt x="43" y="0"/>
                      </a:cubicBezTo>
                      <a:cubicBezTo>
                        <a:pt x="38" y="0"/>
                        <a:pt x="34" y="3"/>
                        <a:pt x="32" y="8"/>
                      </a:cubicBezTo>
                      <a:cubicBezTo>
                        <a:pt x="0" y="136"/>
                        <a:pt x="0" y="136"/>
                        <a:pt x="0" y="136"/>
                      </a:cubicBezTo>
                      <a:cubicBezTo>
                        <a:pt x="0" y="139"/>
                        <a:pt x="0" y="143"/>
                        <a:pt x="2" y="145"/>
                      </a:cubicBezTo>
                      <a:cubicBezTo>
                        <a:pt x="4" y="148"/>
                        <a:pt x="7" y="149"/>
                        <a:pt x="11" y="149"/>
                      </a:cubicBezTo>
                      <a:cubicBezTo>
                        <a:pt x="21" y="149"/>
                        <a:pt x="21" y="149"/>
                        <a:pt x="21" y="149"/>
                      </a:cubicBezTo>
                      <a:cubicBezTo>
                        <a:pt x="21" y="224"/>
                        <a:pt x="21" y="224"/>
                        <a:pt x="21" y="224"/>
                      </a:cubicBezTo>
                      <a:cubicBezTo>
                        <a:pt x="21" y="230"/>
                        <a:pt x="26" y="235"/>
                        <a:pt x="32" y="235"/>
                      </a:cubicBezTo>
                      <a:cubicBezTo>
                        <a:pt x="38" y="235"/>
                        <a:pt x="43" y="230"/>
                        <a:pt x="43" y="224"/>
                      </a:cubicBezTo>
                      <a:cubicBezTo>
                        <a:pt x="43" y="149"/>
                        <a:pt x="43" y="149"/>
                        <a:pt x="43" y="149"/>
                      </a:cubicBezTo>
                      <a:cubicBezTo>
                        <a:pt x="64" y="149"/>
                        <a:pt x="64" y="149"/>
                        <a:pt x="64" y="149"/>
                      </a:cubicBezTo>
                      <a:cubicBezTo>
                        <a:pt x="64" y="224"/>
                        <a:pt x="64" y="224"/>
                        <a:pt x="64" y="224"/>
                      </a:cubicBezTo>
                      <a:cubicBezTo>
                        <a:pt x="64" y="230"/>
                        <a:pt x="69" y="235"/>
                        <a:pt x="75" y="235"/>
                      </a:cubicBezTo>
                      <a:cubicBezTo>
                        <a:pt x="81" y="235"/>
                        <a:pt x="85" y="230"/>
                        <a:pt x="85" y="224"/>
                      </a:cubicBezTo>
                      <a:cubicBezTo>
                        <a:pt x="85" y="149"/>
                        <a:pt x="85" y="149"/>
                        <a:pt x="85" y="149"/>
                      </a:cubicBezTo>
                      <a:cubicBezTo>
                        <a:pt x="96" y="149"/>
                        <a:pt x="96" y="149"/>
                        <a:pt x="96" y="149"/>
                      </a:cubicBezTo>
                      <a:cubicBezTo>
                        <a:pt x="99" y="149"/>
                        <a:pt x="102" y="148"/>
                        <a:pt x="104" y="145"/>
                      </a:cubicBezTo>
                      <a:cubicBezTo>
                        <a:pt x="106" y="143"/>
                        <a:pt x="107" y="139"/>
                        <a:pt x="106" y="136"/>
                      </a:cubicBezTo>
                      <a:lnTo>
                        <a:pt x="74" y="8"/>
                      </a:lnTo>
                      <a:close/>
                      <a:moveTo>
                        <a:pt x="51" y="21"/>
                      </a:moveTo>
                      <a:cubicBezTo>
                        <a:pt x="56" y="21"/>
                        <a:pt x="56" y="21"/>
                        <a:pt x="56" y="21"/>
                      </a:cubicBezTo>
                      <a:cubicBezTo>
                        <a:pt x="82" y="128"/>
                        <a:pt x="82" y="128"/>
                        <a:pt x="82" y="128"/>
                      </a:cubicBezTo>
                      <a:cubicBezTo>
                        <a:pt x="24" y="128"/>
                        <a:pt x="24" y="128"/>
                        <a:pt x="24" y="128"/>
                      </a:cubicBezTo>
                      <a:lnTo>
                        <a:pt x="5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47" name="Freeform 830">
                  <a:extLst>
                    <a:ext uri="{FF2B5EF4-FFF2-40B4-BE49-F238E27FC236}">
                      <a16:creationId xmlns:a16="http://schemas.microsoft.com/office/drawing/2014/main" id="{C0A7995D-9FDF-E6DD-EC1D-39D9D8DCD219}"/>
                    </a:ext>
                  </a:extLst>
                </p:cNvPr>
                <p:cNvSpPr>
                  <a:spLocks noEditPoints="1"/>
                </p:cNvSpPr>
                <p:nvPr/>
              </p:nvSpPr>
              <p:spPr bwMode="gray">
                <a:xfrm>
                  <a:off x="5240"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5" y="0"/>
                        <a:pt x="0" y="14"/>
                        <a:pt x="0" y="32"/>
                      </a:cubicBezTo>
                      <a:cubicBezTo>
                        <a:pt x="0" y="49"/>
                        <a:pt x="15" y="64"/>
                        <a:pt x="32" y="64"/>
                      </a:cubicBezTo>
                      <a:close/>
                      <a:moveTo>
                        <a:pt x="32" y="21"/>
                      </a:moveTo>
                      <a:cubicBezTo>
                        <a:pt x="38" y="21"/>
                        <a:pt x="43" y="26"/>
                        <a:pt x="43" y="32"/>
                      </a:cubicBezTo>
                      <a:cubicBezTo>
                        <a:pt x="43" y="38"/>
                        <a:pt x="38" y="42"/>
                        <a:pt x="32" y="42"/>
                      </a:cubicBezTo>
                      <a:cubicBezTo>
                        <a:pt x="26" y="42"/>
                        <a:pt x="22" y="38"/>
                        <a:pt x="22" y="32"/>
                      </a:cubicBezTo>
                      <a:cubicBezTo>
                        <a:pt x="22"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48" name="Freeform 831">
                  <a:extLst>
                    <a:ext uri="{FF2B5EF4-FFF2-40B4-BE49-F238E27FC236}">
                      <a16:creationId xmlns:a16="http://schemas.microsoft.com/office/drawing/2014/main" id="{582CDBF7-4DF8-54DC-FF03-2BED7A0E1CA4}"/>
                    </a:ext>
                  </a:extLst>
                </p:cNvPr>
                <p:cNvSpPr>
                  <a:spLocks noEditPoints="1"/>
                </p:cNvSpPr>
                <p:nvPr/>
              </p:nvSpPr>
              <p:spPr bwMode="gray">
                <a:xfrm>
                  <a:off x="5127" y="3139"/>
                  <a:ext cx="71" cy="156"/>
                </a:xfrm>
                <a:custGeom>
                  <a:avLst/>
                  <a:gdLst>
                    <a:gd name="T0" fmla="*/ 96 w 106"/>
                    <a:gd name="T1" fmla="*/ 0 h 235"/>
                    <a:gd name="T2" fmla="*/ 10 w 106"/>
                    <a:gd name="T3" fmla="*/ 0 h 235"/>
                    <a:gd name="T4" fmla="*/ 0 w 106"/>
                    <a:gd name="T5" fmla="*/ 11 h 235"/>
                    <a:gd name="T6" fmla="*/ 0 w 106"/>
                    <a:gd name="T7" fmla="*/ 117 h 235"/>
                    <a:gd name="T8" fmla="*/ 10 w 106"/>
                    <a:gd name="T9" fmla="*/ 128 h 235"/>
                    <a:gd name="T10" fmla="*/ 21 w 106"/>
                    <a:gd name="T11" fmla="*/ 128 h 235"/>
                    <a:gd name="T12" fmla="*/ 21 w 106"/>
                    <a:gd name="T13" fmla="*/ 224 h 235"/>
                    <a:gd name="T14" fmla="*/ 32 w 106"/>
                    <a:gd name="T15" fmla="*/ 235 h 235"/>
                    <a:gd name="T16" fmla="*/ 42 w 106"/>
                    <a:gd name="T17" fmla="*/ 224 h 235"/>
                    <a:gd name="T18" fmla="*/ 42 w 106"/>
                    <a:gd name="T19" fmla="*/ 128 h 235"/>
                    <a:gd name="T20" fmla="*/ 64 w 106"/>
                    <a:gd name="T21" fmla="*/ 128 h 235"/>
                    <a:gd name="T22" fmla="*/ 64 w 106"/>
                    <a:gd name="T23" fmla="*/ 224 h 235"/>
                    <a:gd name="T24" fmla="*/ 74 w 106"/>
                    <a:gd name="T25" fmla="*/ 235 h 235"/>
                    <a:gd name="T26" fmla="*/ 85 w 106"/>
                    <a:gd name="T27" fmla="*/ 224 h 235"/>
                    <a:gd name="T28" fmla="*/ 85 w 106"/>
                    <a:gd name="T29" fmla="*/ 128 h 235"/>
                    <a:gd name="T30" fmla="*/ 96 w 106"/>
                    <a:gd name="T31" fmla="*/ 128 h 235"/>
                    <a:gd name="T32" fmla="*/ 106 w 106"/>
                    <a:gd name="T33" fmla="*/ 117 h 235"/>
                    <a:gd name="T34" fmla="*/ 106 w 106"/>
                    <a:gd name="T35" fmla="*/ 11 h 235"/>
                    <a:gd name="T36" fmla="*/ 96 w 106"/>
                    <a:gd name="T37" fmla="*/ 0 h 235"/>
                    <a:gd name="T38" fmla="*/ 85 w 106"/>
                    <a:gd name="T39" fmla="*/ 107 h 235"/>
                    <a:gd name="T40" fmla="*/ 21 w 106"/>
                    <a:gd name="T41" fmla="*/ 107 h 235"/>
                    <a:gd name="T42" fmla="*/ 21 w 106"/>
                    <a:gd name="T43" fmla="*/ 21 h 235"/>
                    <a:gd name="T44" fmla="*/ 85 w 106"/>
                    <a:gd name="T45" fmla="*/ 21 h 235"/>
                    <a:gd name="T46" fmla="*/ 85 w 106"/>
                    <a:gd name="T4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235">
                      <a:moveTo>
                        <a:pt x="96" y="0"/>
                      </a:moveTo>
                      <a:cubicBezTo>
                        <a:pt x="10" y="0"/>
                        <a:pt x="10" y="0"/>
                        <a:pt x="10" y="0"/>
                      </a:cubicBezTo>
                      <a:cubicBezTo>
                        <a:pt x="4" y="0"/>
                        <a:pt x="0" y="5"/>
                        <a:pt x="0" y="11"/>
                      </a:cubicBezTo>
                      <a:cubicBezTo>
                        <a:pt x="0" y="117"/>
                        <a:pt x="0" y="117"/>
                        <a:pt x="0" y="117"/>
                      </a:cubicBezTo>
                      <a:cubicBezTo>
                        <a:pt x="0" y="123"/>
                        <a:pt x="4" y="128"/>
                        <a:pt x="10" y="128"/>
                      </a:cubicBezTo>
                      <a:cubicBezTo>
                        <a:pt x="21" y="128"/>
                        <a:pt x="21" y="128"/>
                        <a:pt x="21" y="128"/>
                      </a:cubicBezTo>
                      <a:cubicBezTo>
                        <a:pt x="21" y="224"/>
                        <a:pt x="21" y="224"/>
                        <a:pt x="21" y="224"/>
                      </a:cubicBezTo>
                      <a:cubicBezTo>
                        <a:pt x="21" y="230"/>
                        <a:pt x="26" y="235"/>
                        <a:pt x="32" y="235"/>
                      </a:cubicBezTo>
                      <a:cubicBezTo>
                        <a:pt x="38" y="235"/>
                        <a:pt x="42" y="230"/>
                        <a:pt x="42" y="224"/>
                      </a:cubicBezTo>
                      <a:cubicBezTo>
                        <a:pt x="42" y="128"/>
                        <a:pt x="42" y="128"/>
                        <a:pt x="42" y="128"/>
                      </a:cubicBezTo>
                      <a:cubicBezTo>
                        <a:pt x="64" y="128"/>
                        <a:pt x="64" y="128"/>
                        <a:pt x="64" y="128"/>
                      </a:cubicBezTo>
                      <a:cubicBezTo>
                        <a:pt x="64" y="224"/>
                        <a:pt x="64" y="224"/>
                        <a:pt x="64" y="224"/>
                      </a:cubicBezTo>
                      <a:cubicBezTo>
                        <a:pt x="64" y="230"/>
                        <a:pt x="68" y="235"/>
                        <a:pt x="74" y="235"/>
                      </a:cubicBezTo>
                      <a:cubicBezTo>
                        <a:pt x="80" y="235"/>
                        <a:pt x="85" y="230"/>
                        <a:pt x="85" y="224"/>
                      </a:cubicBezTo>
                      <a:cubicBezTo>
                        <a:pt x="85" y="128"/>
                        <a:pt x="85" y="128"/>
                        <a:pt x="85" y="128"/>
                      </a:cubicBezTo>
                      <a:cubicBezTo>
                        <a:pt x="96" y="128"/>
                        <a:pt x="96" y="128"/>
                        <a:pt x="96" y="128"/>
                      </a:cubicBezTo>
                      <a:cubicBezTo>
                        <a:pt x="102" y="128"/>
                        <a:pt x="106" y="123"/>
                        <a:pt x="106" y="117"/>
                      </a:cubicBezTo>
                      <a:cubicBezTo>
                        <a:pt x="106" y="11"/>
                        <a:pt x="106" y="11"/>
                        <a:pt x="106" y="11"/>
                      </a:cubicBezTo>
                      <a:cubicBezTo>
                        <a:pt x="106" y="5"/>
                        <a:pt x="102" y="0"/>
                        <a:pt x="96" y="0"/>
                      </a:cubicBezTo>
                      <a:close/>
                      <a:moveTo>
                        <a:pt x="85" y="107"/>
                      </a:moveTo>
                      <a:cubicBezTo>
                        <a:pt x="21" y="107"/>
                        <a:pt x="21" y="107"/>
                        <a:pt x="21" y="107"/>
                      </a:cubicBezTo>
                      <a:cubicBezTo>
                        <a:pt x="21" y="21"/>
                        <a:pt x="21" y="21"/>
                        <a:pt x="21" y="21"/>
                      </a:cubicBezTo>
                      <a:cubicBezTo>
                        <a:pt x="85" y="21"/>
                        <a:pt x="85" y="21"/>
                        <a:pt x="85" y="21"/>
                      </a:cubicBezTo>
                      <a:lnTo>
                        <a:pt x="85"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sp>
              <p:nvSpPr>
                <p:cNvPr id="149" name="Freeform 832">
                  <a:extLst>
                    <a:ext uri="{FF2B5EF4-FFF2-40B4-BE49-F238E27FC236}">
                      <a16:creationId xmlns:a16="http://schemas.microsoft.com/office/drawing/2014/main" id="{BBED1E22-28EC-AB9B-6B53-93922496E30B}"/>
                    </a:ext>
                  </a:extLst>
                </p:cNvPr>
                <p:cNvSpPr>
                  <a:spLocks noEditPoints="1"/>
                </p:cNvSpPr>
                <p:nvPr/>
              </p:nvSpPr>
              <p:spPr bwMode="gray">
                <a:xfrm>
                  <a:off x="5141" y="3083"/>
                  <a:ext cx="43" cy="42"/>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21 h 64"/>
                    <a:gd name="T12" fmla="*/ 43 w 64"/>
                    <a:gd name="T13" fmla="*/ 32 h 64"/>
                    <a:gd name="T14" fmla="*/ 32 w 64"/>
                    <a:gd name="T15" fmla="*/ 42 h 64"/>
                    <a:gd name="T16" fmla="*/ 21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49"/>
                        <a:pt x="64" y="32"/>
                      </a:cubicBezTo>
                      <a:cubicBezTo>
                        <a:pt x="64" y="14"/>
                        <a:pt x="50" y="0"/>
                        <a:pt x="32" y="0"/>
                      </a:cubicBezTo>
                      <a:cubicBezTo>
                        <a:pt x="14" y="0"/>
                        <a:pt x="0" y="14"/>
                        <a:pt x="0" y="32"/>
                      </a:cubicBezTo>
                      <a:cubicBezTo>
                        <a:pt x="0" y="49"/>
                        <a:pt x="14" y="64"/>
                        <a:pt x="32" y="64"/>
                      </a:cubicBezTo>
                      <a:close/>
                      <a:moveTo>
                        <a:pt x="32" y="21"/>
                      </a:moveTo>
                      <a:cubicBezTo>
                        <a:pt x="38" y="21"/>
                        <a:pt x="43" y="26"/>
                        <a:pt x="43" y="32"/>
                      </a:cubicBezTo>
                      <a:cubicBezTo>
                        <a:pt x="43" y="38"/>
                        <a:pt x="38" y="42"/>
                        <a:pt x="32" y="42"/>
                      </a:cubicBezTo>
                      <a:cubicBezTo>
                        <a:pt x="26" y="42"/>
                        <a:pt x="21" y="38"/>
                        <a:pt x="21" y="32"/>
                      </a:cubicBezTo>
                      <a:cubicBezTo>
                        <a:pt x="21" y="26"/>
                        <a:pt x="26"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none" lIns="0" tIns="0" rIns="0" bIns="0" numCol="1" anchor="ctr" anchorCtr="0" compatLnSpc="1">
                  <a:prstTxWarp prst="textNoShape">
                    <a:avLst/>
                  </a:prstTxWarp>
                </a:bodyPr>
                <a:lstStyle/>
                <a:p>
                  <a:pPr algn="ctr">
                    <a:spcBef>
                      <a:spcPts val="0"/>
                    </a:spcBef>
                  </a:pPr>
                  <a:endParaRPr lang="en-GB" sz="1200">
                    <a:latin typeface="+mn-ea"/>
                    <a:cs typeface="+mn-cs"/>
                    <a:sym typeface="+mn-lt"/>
                  </a:endParaRPr>
                </a:p>
              </p:txBody>
            </p:sp>
          </p:grpSp>
        </p:grpSp>
        <p:sp>
          <p:nvSpPr>
            <p:cNvPr id="153" name="正方形/長方形 152">
              <a:extLst>
                <a:ext uri="{FF2B5EF4-FFF2-40B4-BE49-F238E27FC236}">
                  <a16:creationId xmlns:a16="http://schemas.microsoft.com/office/drawing/2014/main" id="{DD12BBC2-2037-70AE-7185-D383FEB9D5E1}"/>
                </a:ext>
              </a:extLst>
            </p:cNvPr>
            <p:cNvSpPr/>
            <p:nvPr/>
          </p:nvSpPr>
          <p:spPr bwMode="gray">
            <a:xfrm>
              <a:off x="401451" y="2413099"/>
              <a:ext cx="258319" cy="1697722"/>
            </a:xfrm>
            <a:prstGeom prst="rect">
              <a:avLst/>
            </a:prstGeom>
            <a:solidFill>
              <a:schemeClr val="bg1">
                <a:lumMod val="65000"/>
              </a:schemeClr>
            </a:solidFill>
            <a:ln w="6350" cap="flat" cmpd="sng" algn="ctr">
              <a:solidFill>
                <a:schemeClr val="bg1">
                  <a:lumMod val="50000"/>
                </a:schemeClr>
              </a:solidFill>
              <a:prstDash val="solid"/>
            </a:ln>
            <a:effectLst/>
          </p:spPr>
          <p:txBody>
            <a:bodyPr vert="vert270" lIns="72000" tIns="36000" rIns="72000" bIns="36000" rtlCol="0" anchor="ctr" anchorCtr="0"/>
            <a:lstStyle/>
            <a:p>
              <a:pPr lvl="0" algn="ctr" defTabSz="762000" eaLnBrk="0" hangingPunct="0">
                <a:lnSpc>
                  <a:spcPct val="106000"/>
                </a:lnSpc>
                <a:spcBef>
                  <a:spcPts val="600"/>
                </a:spcBef>
                <a:defRPr/>
              </a:pPr>
              <a:r>
                <a:rPr kumimoji="1" lang="ja-JP" altLang="en-US" sz="1200" b="1" dirty="0">
                  <a:solidFill>
                    <a:prstClr val="white"/>
                  </a:solidFill>
                  <a:latin typeface="+mn-ea"/>
                </a:rPr>
                <a:t>エコシステム展開イメージ</a:t>
              </a:r>
            </a:p>
          </p:txBody>
        </p:sp>
        <p:sp>
          <p:nvSpPr>
            <p:cNvPr id="16" name="正方形/長方形 15">
              <a:extLst>
                <a:ext uri="{FF2B5EF4-FFF2-40B4-BE49-F238E27FC236}">
                  <a16:creationId xmlns:a16="http://schemas.microsoft.com/office/drawing/2014/main" id="{780AE499-FBF9-9D6B-1CC7-F6B050BEA133}"/>
                </a:ext>
              </a:extLst>
            </p:cNvPr>
            <p:cNvSpPr/>
            <p:nvPr/>
          </p:nvSpPr>
          <p:spPr bwMode="gray">
            <a:xfrm>
              <a:off x="5036929" y="2413099"/>
              <a:ext cx="2190491" cy="1697722"/>
            </a:xfrm>
            <a:prstGeom prst="rect">
              <a:avLst/>
            </a:prstGeom>
            <a:noFill/>
            <a:ln w="6350" cap="flat" cmpd="sng" algn="ctr">
              <a:solidFill>
                <a:schemeClr val="accent2"/>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lvl="0">
                <a:spcBef>
                  <a:spcPts val="600"/>
                </a:spcBef>
                <a:defRPr/>
              </a:pPr>
              <a:endParaRPr kumimoji="1" lang="en-US" altLang="ja-JP" sz="1200" dirty="0">
                <a:solidFill>
                  <a:prstClr val="black"/>
                </a:solidFill>
                <a:latin typeface="+mn-ea"/>
              </a:endParaRPr>
            </a:p>
          </p:txBody>
        </p:sp>
        <p:sp>
          <p:nvSpPr>
            <p:cNvPr id="17" name="正方形/長方形 16">
              <a:extLst>
                <a:ext uri="{FF2B5EF4-FFF2-40B4-BE49-F238E27FC236}">
                  <a16:creationId xmlns:a16="http://schemas.microsoft.com/office/drawing/2014/main" id="{5257308F-6A96-D991-B34C-A3447C99426B}"/>
                </a:ext>
              </a:extLst>
            </p:cNvPr>
            <p:cNvSpPr/>
            <p:nvPr/>
          </p:nvSpPr>
          <p:spPr bwMode="gray">
            <a:xfrm>
              <a:off x="7285454" y="2413099"/>
              <a:ext cx="2186232" cy="1697722"/>
            </a:xfrm>
            <a:prstGeom prst="rect">
              <a:avLst/>
            </a:prstGeom>
            <a:noFill/>
            <a:ln w="6350" cap="flat" cmpd="sng" algn="ctr">
              <a:solidFill>
                <a:schemeClr val="accent3"/>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lvl="0">
                <a:spcBef>
                  <a:spcPts val="600"/>
                </a:spcBef>
                <a:defRPr/>
              </a:pPr>
              <a:endParaRPr kumimoji="1" lang="en-US" altLang="ja-JP" sz="1200" dirty="0">
                <a:solidFill>
                  <a:prstClr val="black"/>
                </a:solidFill>
                <a:latin typeface="+mn-ea"/>
              </a:endParaRPr>
            </a:p>
          </p:txBody>
        </p:sp>
        <p:sp>
          <p:nvSpPr>
            <p:cNvPr id="26" name="正方形/長方形 25">
              <a:extLst>
                <a:ext uri="{FF2B5EF4-FFF2-40B4-BE49-F238E27FC236}">
                  <a16:creationId xmlns:a16="http://schemas.microsoft.com/office/drawing/2014/main" id="{7FD3EC03-24E6-DA44-AD42-1E4BEC371A58}"/>
                </a:ext>
              </a:extLst>
            </p:cNvPr>
            <p:cNvSpPr/>
            <p:nvPr/>
          </p:nvSpPr>
          <p:spPr bwMode="gray">
            <a:xfrm>
              <a:off x="713284" y="2413099"/>
              <a:ext cx="4265610" cy="1697722"/>
            </a:xfrm>
            <a:prstGeom prst="rect">
              <a:avLst/>
            </a:prstGeom>
            <a:noFill/>
            <a:ln w="6350" cap="flat" cmpd="sng" algn="ctr">
              <a:solidFill>
                <a:schemeClr val="accent1"/>
              </a:solidFill>
              <a:prstDash val="solid"/>
              <a:miter lim="800000"/>
              <a:headEnd type="none" w="med" len="med"/>
              <a:tailEnd type="none" w="med" len="med"/>
            </a:ln>
          </p:spPr>
          <p:txBody>
            <a:bodyPr rot="0" spcFirstLastPara="0" vertOverflow="overflow" horzOverflow="overflow" vert="horz" wrap="square" lIns="72000" tIns="36000" rIns="36000" bIns="36000" numCol="1" spcCol="0" rtlCol="0" fromWordArt="0" anchor="t" anchorCtr="0" forceAA="0" compatLnSpc="1">
              <a:prstTxWarp prst="textNoShape">
                <a:avLst/>
              </a:prstTxWarp>
              <a:noAutofit/>
            </a:bodyPr>
            <a:lstStyle/>
            <a:p>
              <a:pPr lvl="0">
                <a:spcBef>
                  <a:spcPts val="600"/>
                </a:spcBef>
                <a:defRPr/>
              </a:pPr>
              <a:endParaRPr kumimoji="1" lang="en-US" altLang="ja-JP" sz="1200" dirty="0">
                <a:solidFill>
                  <a:prstClr val="black"/>
                </a:solidFill>
                <a:latin typeface="+mn-ea"/>
              </a:endParaRPr>
            </a:p>
          </p:txBody>
        </p:sp>
        <p:sp>
          <p:nvSpPr>
            <p:cNvPr id="46" name="二等辺三角形 45">
              <a:extLst>
                <a:ext uri="{FF2B5EF4-FFF2-40B4-BE49-F238E27FC236}">
                  <a16:creationId xmlns:a16="http://schemas.microsoft.com/office/drawing/2014/main" id="{B3F6D159-8363-B378-D593-38D6231203BC}"/>
                </a:ext>
              </a:extLst>
            </p:cNvPr>
            <p:cNvSpPr/>
            <p:nvPr/>
          </p:nvSpPr>
          <p:spPr bwMode="gray">
            <a:xfrm rot="5400000">
              <a:off x="4803486" y="3188194"/>
              <a:ext cx="446951" cy="147532"/>
            </a:xfrm>
            <a:prstGeom prst="triangle">
              <a:avLst/>
            </a:prstGeom>
            <a:solidFill>
              <a:srgbClr val="BBBCBC"/>
            </a:solidFill>
            <a:ln w="12700" algn="ctr">
              <a:solidFill>
                <a:srgbClr val="BBBCBC"/>
              </a:solidFill>
              <a:miter lim="800000"/>
              <a:headEnd/>
              <a:tailEnd/>
            </a:ln>
          </p:spPr>
          <p:txBody>
            <a:bodyPr rot="0" vertOverflow="overflow" horzOverflow="overflow" wrap="square" lIns="0" tIns="0" rIns="0" bIns="0" numCol="1" spcCol="0" rtlCol="0" fromWordArt="0" anchor="ctr" anchorCtr="0" forceAA="0" compatLnSpc="1"/>
            <a:lstStyle/>
            <a:p>
              <a:pPr marL="0" marR="0" indent="0" algn="ctr" defTabSz="990564" rtl="0" eaLnBrk="1" fontAlgn="auto" latinLnBrk="0" hangingPunct="1">
                <a:lnSpc>
                  <a:spcPct val="100000"/>
                </a:lnSpc>
                <a:spcBef>
                  <a:spcPts val="0"/>
                </a:spcBef>
                <a:spcAft>
                  <a:spcPts val="0"/>
                </a:spcAft>
              </a:pPr>
              <a:endParaRPr kumimoji="1" lang="ja-JP" altLang="en-US" sz="1200" b="0" i="0" u="none" strike="noStrike" kern="1200" cap="none" spc="0" normalizeH="0" baseline="0" noProof="0" dirty="0">
                <a:ln>
                  <a:noFill/>
                </a:ln>
                <a:solidFill>
                  <a:prstClr val="black"/>
                </a:solidFill>
                <a:effectLst/>
                <a:uLnTx/>
                <a:uFillTx/>
                <a:latin typeface="+mn-ea"/>
                <a:cs typeface="+mn-cs"/>
              </a:endParaRPr>
            </a:p>
          </p:txBody>
        </p:sp>
        <p:sp>
          <p:nvSpPr>
            <p:cNvPr id="90" name="二等辺三角形 89">
              <a:extLst>
                <a:ext uri="{FF2B5EF4-FFF2-40B4-BE49-F238E27FC236}">
                  <a16:creationId xmlns:a16="http://schemas.microsoft.com/office/drawing/2014/main" id="{E7C8A8FC-045D-58FA-2EEC-A083294874DB}"/>
                </a:ext>
              </a:extLst>
            </p:cNvPr>
            <p:cNvSpPr/>
            <p:nvPr/>
          </p:nvSpPr>
          <p:spPr bwMode="gray">
            <a:xfrm rot="5400000">
              <a:off x="7052012" y="3188194"/>
              <a:ext cx="446951" cy="147532"/>
            </a:xfrm>
            <a:prstGeom prst="triangle">
              <a:avLst/>
            </a:prstGeom>
            <a:solidFill>
              <a:srgbClr val="BBBCBC"/>
            </a:solidFill>
            <a:ln w="12700" algn="ctr">
              <a:solidFill>
                <a:srgbClr val="BBBCBC"/>
              </a:solidFill>
              <a:miter lim="800000"/>
              <a:headEnd/>
              <a:tailEnd/>
            </a:ln>
          </p:spPr>
          <p:txBody>
            <a:bodyPr rot="0" vertOverflow="overflow" horzOverflow="overflow" wrap="square" lIns="0" tIns="0" rIns="0" bIns="0" numCol="1" spcCol="0" rtlCol="0" fromWordArt="0" anchor="ctr" anchorCtr="0" forceAA="0" compatLnSpc="1"/>
            <a:lstStyle/>
            <a:p>
              <a:pPr marL="0" marR="0" indent="0" algn="ctr" defTabSz="990564" rtl="0" eaLnBrk="1" fontAlgn="auto" latinLnBrk="0" hangingPunct="1">
                <a:lnSpc>
                  <a:spcPct val="100000"/>
                </a:lnSpc>
                <a:spcBef>
                  <a:spcPts val="0"/>
                </a:spcBef>
                <a:spcAft>
                  <a:spcPts val="0"/>
                </a:spcAft>
              </a:pPr>
              <a:endParaRPr kumimoji="1" lang="ja-JP" altLang="en-US" sz="1200" b="0" i="0" u="none" strike="noStrike" kern="1200" cap="none" spc="0" normalizeH="0" baseline="0" noProof="0" dirty="0">
                <a:ln>
                  <a:noFill/>
                </a:ln>
                <a:solidFill>
                  <a:prstClr val="black"/>
                </a:solidFill>
                <a:effectLst/>
                <a:uLnTx/>
                <a:uFillTx/>
                <a:latin typeface="+mn-ea"/>
                <a:cs typeface="+mn-cs"/>
              </a:endParaRPr>
            </a:p>
          </p:txBody>
        </p:sp>
      </p:grpSp>
      <p:sp>
        <p:nvSpPr>
          <p:cNvPr id="6" name="フッター プレースホルダー 5">
            <a:extLst>
              <a:ext uri="{FF2B5EF4-FFF2-40B4-BE49-F238E27FC236}">
                <a16:creationId xmlns:a16="http://schemas.microsoft.com/office/drawing/2014/main" id="{B99450C3-8740-E8AD-7FDB-98BDA0AB1DBA}"/>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2991767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9D04B3FB-6D6A-1C00-60A9-395435B21D94}"/>
              </a:ext>
            </a:extLst>
          </p:cNvPr>
          <p:cNvGraphicFramePr>
            <a:graphicFrameLocks noChangeAspect="1"/>
          </p:cNvGraphicFramePr>
          <p:nvPr>
            <p:custDataLst>
              <p:tags r:id="rId1"/>
            </p:custDataLst>
            <p:extLst>
              <p:ext uri="{D42A27DB-BD31-4B8C-83A1-F6EECF244321}">
                <p14:modId xmlns:p14="http://schemas.microsoft.com/office/powerpoint/2010/main" val="10973038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34" name="think-cell data - do not delete" hidden="1">
                        <a:extLst>
                          <a:ext uri="{FF2B5EF4-FFF2-40B4-BE49-F238E27FC236}">
                            <a16:creationId xmlns:a16="http://schemas.microsoft.com/office/drawing/2014/main" id="{9D04B3FB-6D6A-1C00-60A9-395435B21D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EA7F6F53-7917-FBB3-0280-CC942404FAF5}"/>
              </a:ext>
            </a:extLst>
          </p:cNvPr>
          <p:cNvSpPr>
            <a:spLocks noGrp="1"/>
          </p:cNvSpPr>
          <p:nvPr>
            <p:ph type="sldNum" sz="quarter" idx="11"/>
          </p:nvPr>
        </p:nvSpPr>
        <p:spPr/>
        <p:txBody>
          <a:bodyPr/>
          <a:lstStyle/>
          <a:p>
            <a:fld id="{AA5FCFE5-FE56-4EF1-80A8-07776887C2A1}" type="slidenum">
              <a:rPr lang="ja-JP" altLang="en-US" smtClean="0"/>
              <a:pPr/>
              <a:t>6</a:t>
            </a:fld>
            <a:endParaRPr lang="ja-JP" altLang="en-US" dirty="0"/>
          </a:p>
        </p:txBody>
      </p:sp>
      <p:sp>
        <p:nvSpPr>
          <p:cNvPr id="3" name="テキスト プレースホルダー 2">
            <a:extLst>
              <a:ext uri="{FF2B5EF4-FFF2-40B4-BE49-F238E27FC236}">
                <a16:creationId xmlns:a16="http://schemas.microsoft.com/office/drawing/2014/main" id="{6315D439-5636-9C5D-E63A-F2C88D427CF9}"/>
              </a:ext>
            </a:extLst>
          </p:cNvPr>
          <p:cNvSpPr>
            <a:spLocks noGrp="1"/>
          </p:cNvSpPr>
          <p:nvPr>
            <p:ph type="body" sz="quarter" idx="15"/>
          </p:nvPr>
        </p:nvSpPr>
        <p:spPr/>
        <p:txBody>
          <a:bodyPr/>
          <a:lstStyle/>
          <a:p>
            <a:r>
              <a:rPr kumimoji="1" lang="ja-JP" altLang="en-US" dirty="0"/>
              <a:t>チェックリストの構成や自己評価の方法</a:t>
            </a:r>
          </a:p>
        </p:txBody>
      </p:sp>
      <p:sp>
        <p:nvSpPr>
          <p:cNvPr id="4" name="タイトル 3">
            <a:extLst>
              <a:ext uri="{FF2B5EF4-FFF2-40B4-BE49-F238E27FC236}">
                <a16:creationId xmlns:a16="http://schemas.microsoft.com/office/drawing/2014/main" id="{0FB19066-79BD-3025-A9CB-94461E889898}"/>
              </a:ext>
            </a:extLst>
          </p:cNvPr>
          <p:cNvSpPr>
            <a:spLocks noGrp="1"/>
          </p:cNvSpPr>
          <p:nvPr>
            <p:ph type="title"/>
          </p:nvPr>
        </p:nvSpPr>
        <p:spPr/>
        <p:txBody>
          <a:bodyPr vert="horz"/>
          <a:lstStyle/>
          <a:p>
            <a:r>
              <a:rPr kumimoji="1" lang="ja-JP" altLang="en-US" dirty="0"/>
              <a:t>チェックリストによる自己評価をする際は、チェックリスト記載の「指標」を目指す姿とし、</a:t>
            </a:r>
            <a:br>
              <a:rPr kumimoji="1" lang="en-US" altLang="ja-JP" dirty="0"/>
            </a:br>
            <a:r>
              <a:rPr kumimoji="1" lang="ja-JP" altLang="en-US" dirty="0"/>
              <a:t>その目指す姿が達成できているかどうかを、各種根拠資料の有無により判断します</a:t>
            </a:r>
          </a:p>
        </p:txBody>
      </p:sp>
      <p:cxnSp>
        <p:nvCxnSpPr>
          <p:cNvPr id="45" name="直線コネクタ 44">
            <a:extLst>
              <a:ext uri="{FF2B5EF4-FFF2-40B4-BE49-F238E27FC236}">
                <a16:creationId xmlns:a16="http://schemas.microsoft.com/office/drawing/2014/main" id="{B63A46DC-BB89-8929-20DF-FAAD50E36C2B}"/>
              </a:ext>
            </a:extLst>
          </p:cNvPr>
          <p:cNvCxnSpPr>
            <a:cxnSpLocks/>
          </p:cNvCxnSpPr>
          <p:nvPr/>
        </p:nvCxnSpPr>
        <p:spPr bwMode="gray">
          <a:xfrm>
            <a:off x="5270152" y="2884426"/>
            <a:ext cx="40684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AE92B6D9-AC36-5003-5F17-272BC43E3A76}"/>
              </a:ext>
            </a:extLst>
          </p:cNvPr>
          <p:cNvSpPr txBox="1"/>
          <p:nvPr/>
        </p:nvSpPr>
        <p:spPr bwMode="gray">
          <a:xfrm>
            <a:off x="5999956" y="2792093"/>
            <a:ext cx="2608807" cy="184666"/>
          </a:xfrm>
          <a:prstGeom prst="rect">
            <a:avLst/>
          </a:prstGeom>
          <a:solidFill>
            <a:schemeClr val="bg1"/>
          </a:solidFill>
        </p:spPr>
        <p:txBody>
          <a:bodyPr wrap="non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チェックリストによる自己評価の方法</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8" name="テキスト ボックス 47">
            <a:extLst>
              <a:ext uri="{FF2B5EF4-FFF2-40B4-BE49-F238E27FC236}">
                <a16:creationId xmlns:a16="http://schemas.microsoft.com/office/drawing/2014/main" id="{933DE2F9-61FD-EBA3-0E68-258CDE6C8317}"/>
              </a:ext>
            </a:extLst>
          </p:cNvPr>
          <p:cNvSpPr txBox="1"/>
          <p:nvPr/>
        </p:nvSpPr>
        <p:spPr bwMode="gray">
          <a:xfrm>
            <a:off x="437091" y="1497470"/>
            <a:ext cx="9051910" cy="1081477"/>
          </a:xfrm>
          <a:prstGeom prst="rect">
            <a:avLst/>
          </a:prstGeom>
          <a:solidFill>
            <a:schemeClr val="accent1">
              <a:lumMod val="20000"/>
              <a:lumOff val="80000"/>
            </a:schemeClr>
          </a:solidFill>
        </p:spPr>
        <p:txBody>
          <a:bodyPr wrap="square" lIns="72000" tIns="72000" rIns="72000" bIns="72000" rtlCol="0">
            <a:noAutofit/>
          </a:bodyPr>
          <a:lstStyle/>
          <a:p>
            <a:pPr marL="171450" marR="0" indent="-171450" algn="l" defTabSz="990564" rtl="0" eaLnBrk="1" fontAlgn="auto" latinLnBrk="0" hangingPunct="1">
              <a:lnSpc>
                <a:spcPct val="100000"/>
              </a:lnSpc>
              <a:spcBef>
                <a:spcPts val="0"/>
              </a:spcBef>
              <a:spcAft>
                <a:spcPts val="600"/>
              </a:spcAft>
              <a:buClrTx/>
              <a:buSzPct val="100000"/>
              <a:buFont typeface="Wingdings" panose="05000000000000000000" pitchFamily="2" charset="2"/>
              <a:buChar char="ü"/>
              <a:tabLst/>
            </a:pPr>
            <a:r>
              <a:rPr kumimoji="1" lang="ja-JP" altLang="en-US" sz="1400" dirty="0">
                <a:solidFill>
                  <a:prstClr val="black"/>
                </a:solidFill>
                <a:latin typeface="+mn-lt"/>
                <a:cs typeface="+mn-cs"/>
              </a:rPr>
              <a:t>チェックリストは、フェーズごとに整理され、フェーズごとに、「</a:t>
            </a:r>
            <a:r>
              <a:rPr kumimoji="1" lang="ja-JP" altLang="en-US" sz="1400" b="0" i="0" u="none" strike="noStrike" kern="1200" cap="none" spc="0" normalizeH="0" baseline="0" noProof="0" dirty="0">
                <a:ln>
                  <a:noFill/>
                </a:ln>
                <a:solidFill>
                  <a:prstClr val="black"/>
                </a:solidFill>
                <a:effectLst/>
                <a:uLnTx/>
                <a:uFillTx/>
                <a:latin typeface="+mn-lt"/>
                <a:ea typeface="+mn-ea"/>
                <a:cs typeface="+mn-cs"/>
              </a:rPr>
              <a:t>指標」（ありたき状態）と「チェック項目」（求められる行動例、行動を捕捉するエビデンス）により、構成されています</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171450" marR="0" indent="-171450" algn="l" defTabSz="990564" rtl="0" eaLnBrk="1" fontAlgn="auto" latinLnBrk="0" hangingPunct="1">
              <a:lnSpc>
                <a:spcPct val="100000"/>
              </a:lnSpc>
              <a:spcBef>
                <a:spcPts val="0"/>
              </a:spcBef>
              <a:spcAft>
                <a:spcPts val="600"/>
              </a:spcAft>
              <a:buClrTx/>
              <a:buSzPct val="100000"/>
              <a:buFont typeface="Wingdings" panose="05000000000000000000" pitchFamily="2" charset="2"/>
              <a:buChar char="ü"/>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利用者は、各フェーズの「ありたき姿」をゴールとして、それが達成できているかを判断するために、「チェック項目」を確認し、必要となる根拠資料を確認してください</a:t>
            </a:r>
          </a:p>
        </p:txBody>
      </p:sp>
      <p:cxnSp>
        <p:nvCxnSpPr>
          <p:cNvPr id="62" name="直線コネクタ 61">
            <a:extLst>
              <a:ext uri="{FF2B5EF4-FFF2-40B4-BE49-F238E27FC236}">
                <a16:creationId xmlns:a16="http://schemas.microsoft.com/office/drawing/2014/main" id="{4585C8EA-CE49-2AFF-82B5-5D9944284FA7}"/>
              </a:ext>
            </a:extLst>
          </p:cNvPr>
          <p:cNvCxnSpPr>
            <a:cxnSpLocks/>
          </p:cNvCxnSpPr>
          <p:nvPr/>
        </p:nvCxnSpPr>
        <p:spPr bwMode="gray">
          <a:xfrm>
            <a:off x="535877" y="2897126"/>
            <a:ext cx="412983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5A3A3C41-2EAD-4E32-4092-3D41F1F3A8B0}"/>
              </a:ext>
            </a:extLst>
          </p:cNvPr>
          <p:cNvSpPr/>
          <p:nvPr/>
        </p:nvSpPr>
        <p:spPr bwMode="gray">
          <a:xfrm>
            <a:off x="1568744" y="2777110"/>
            <a:ext cx="2064097" cy="240033"/>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dirty="0"/>
              <a:t>チェックリストの構成</a:t>
            </a:r>
            <a:endParaRPr kumimoji="1" lang="en-US" altLang="ja-JP" sz="1050" dirty="0"/>
          </a:p>
        </p:txBody>
      </p:sp>
      <p:grpSp>
        <p:nvGrpSpPr>
          <p:cNvPr id="71" name="グループ化 70">
            <a:extLst>
              <a:ext uri="{FF2B5EF4-FFF2-40B4-BE49-F238E27FC236}">
                <a16:creationId xmlns:a16="http://schemas.microsoft.com/office/drawing/2014/main" id="{21BFFD06-D908-313F-FF97-ECA9DF052D76}"/>
              </a:ext>
            </a:extLst>
          </p:cNvPr>
          <p:cNvGrpSpPr/>
          <p:nvPr/>
        </p:nvGrpSpPr>
        <p:grpSpPr>
          <a:xfrm>
            <a:off x="459100" y="3251996"/>
            <a:ext cx="4283385" cy="2485600"/>
            <a:chOff x="1629958" y="4294779"/>
            <a:chExt cx="5701186" cy="3308334"/>
          </a:xfrm>
        </p:grpSpPr>
        <p:sp>
          <p:nvSpPr>
            <p:cNvPr id="57" name="正方形/長方形 56">
              <a:extLst>
                <a:ext uri="{FF2B5EF4-FFF2-40B4-BE49-F238E27FC236}">
                  <a16:creationId xmlns:a16="http://schemas.microsoft.com/office/drawing/2014/main" id="{60BA839D-965B-18A8-A08E-343B3B4F3F93}"/>
                </a:ext>
              </a:extLst>
            </p:cNvPr>
            <p:cNvSpPr/>
            <p:nvPr/>
          </p:nvSpPr>
          <p:spPr bwMode="gray">
            <a:xfrm>
              <a:off x="3011144" y="4331308"/>
              <a:ext cx="4320000" cy="1365485"/>
            </a:xfrm>
            <a:prstGeom prst="rect">
              <a:avLst/>
            </a:prstGeom>
            <a:solidFill>
              <a:schemeClr val="bg1"/>
            </a:solidFill>
            <a:ln w="12700" cap="flat" cmpd="sng" algn="ctr">
              <a:noFill/>
              <a:prstDash val="solid"/>
              <a:miter lim="800000"/>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effectLst/>
                  <a:uLnTx/>
                  <a:uFillTx/>
                  <a:latin typeface="+mn-lt"/>
                  <a:ea typeface="+mn-ea"/>
                  <a:cs typeface="+mn-cs"/>
                </a:rPr>
                <a:t>指標は、各フェーズにて達成が求められる、</a:t>
              </a:r>
              <a:br>
                <a:rPr kumimoji="1" lang="en-US" altLang="ja-JP" sz="1200" b="0" i="0" u="none" strike="noStrike" kern="1200" cap="none" spc="0" normalizeH="0" baseline="0" noProof="0" dirty="0">
                  <a:ln>
                    <a:noFill/>
                  </a:ln>
                  <a:effectLst/>
                  <a:uLnTx/>
                  <a:uFillTx/>
                  <a:latin typeface="+mn-lt"/>
                  <a:ea typeface="+mn-ea"/>
                  <a:cs typeface="+mn-cs"/>
                </a:rPr>
              </a:br>
              <a:r>
                <a:rPr kumimoji="1" lang="ja-JP" altLang="en-US" sz="1200" b="0" i="0" u="sng" strike="noStrike" kern="1200" cap="none" spc="0" normalizeH="0" baseline="0" noProof="0" dirty="0">
                  <a:ln>
                    <a:noFill/>
                  </a:ln>
                  <a:solidFill>
                    <a:srgbClr val="0076A8"/>
                  </a:solidFill>
                  <a:effectLst/>
                  <a:uLnTx/>
                  <a:uFillTx/>
                  <a:latin typeface="+mn-lt"/>
                  <a:ea typeface="+mn-ea"/>
                  <a:cs typeface="+mn-cs"/>
                </a:rPr>
                <a:t>構成要素別の</a:t>
              </a:r>
              <a:r>
                <a:rPr kumimoji="1" lang="ja-JP" altLang="en-US" sz="1200" u="sng" dirty="0">
                  <a:solidFill>
                    <a:srgbClr val="0076A8"/>
                  </a:solidFill>
                  <a:latin typeface="+mn-lt"/>
                  <a:cs typeface="+mn-cs"/>
                </a:rPr>
                <a:t>“</a:t>
              </a:r>
              <a:r>
                <a:rPr kumimoji="1" lang="ja-JP" altLang="en-US" sz="1200" b="0" i="0" u="sng" strike="noStrike" kern="1200" cap="none" spc="0" normalizeH="0" baseline="0" noProof="0" dirty="0">
                  <a:ln>
                    <a:noFill/>
                  </a:ln>
                  <a:solidFill>
                    <a:srgbClr val="0076A8"/>
                  </a:solidFill>
                  <a:effectLst/>
                  <a:uLnTx/>
                  <a:uFillTx/>
                  <a:latin typeface="+mn-lt"/>
                  <a:ea typeface="+mn-ea"/>
                  <a:cs typeface="+mn-cs"/>
                </a:rPr>
                <a:t>ありたき姿（状態）”</a:t>
              </a:r>
              <a:endParaRPr kumimoji="1" lang="en-US" altLang="ja-JP" sz="1200" b="0" i="0" u="sng" strike="noStrike" kern="1200" cap="none" spc="0" normalizeH="0" baseline="0" noProof="0" dirty="0">
                <a:ln>
                  <a:noFill/>
                </a:ln>
                <a:solidFill>
                  <a:srgbClr val="0076A8"/>
                </a:solidFill>
                <a:effectLst/>
                <a:uLnTx/>
                <a:uFillTx/>
                <a:latin typeface="+mn-lt"/>
                <a:ea typeface="+mn-ea"/>
                <a:cs typeface="+mn-cs"/>
              </a:endParaRPr>
            </a:p>
            <a:p>
              <a:pPr marL="285750" indent="-285750" defTabSz="990564" fontAlgn="auto">
                <a:spcBef>
                  <a:spcPts val="0"/>
                </a:spcBef>
                <a:spcAft>
                  <a:spcPts val="0"/>
                </a:spcAft>
                <a:buSzPct val="100000"/>
                <a:buFont typeface="Wingdings" panose="05000000000000000000" pitchFamily="2" charset="2"/>
                <a:buChar char="ü"/>
              </a:pPr>
              <a:r>
                <a:rPr kumimoji="1" lang="ja-JP" altLang="en-US" sz="1200" dirty="0">
                  <a:latin typeface="+mn-lt"/>
                  <a:cs typeface="+mn-cs"/>
                </a:rPr>
                <a:t>構成要素は、既存のフレームワークを参照して</a:t>
              </a:r>
              <a:br>
                <a:rPr kumimoji="1" lang="en-US" altLang="ja-JP" sz="1200" dirty="0">
                  <a:latin typeface="+mn-lt"/>
                  <a:cs typeface="+mn-cs"/>
                </a:rPr>
              </a:br>
              <a:r>
                <a:rPr kumimoji="1" lang="ja-JP" altLang="en-US" sz="1200" dirty="0">
                  <a:latin typeface="+mn-lt"/>
                  <a:cs typeface="+mn-cs"/>
                </a:rPr>
                <a:t>網羅性を確保</a:t>
              </a:r>
              <a:br>
                <a:rPr kumimoji="1" lang="en-US" altLang="ja-JP" sz="1200" dirty="0">
                  <a:latin typeface="+mn-lt"/>
                  <a:cs typeface="+mn-cs"/>
                </a:rPr>
              </a:br>
              <a:r>
                <a:rPr kumimoji="1" lang="ja-JP" altLang="en-US" sz="1100" dirty="0">
                  <a:solidFill>
                    <a:schemeClr val="tx1">
                      <a:lumMod val="50000"/>
                      <a:lumOff val="50000"/>
                    </a:schemeClr>
                  </a:solidFill>
                  <a:latin typeface="+mn-lt"/>
                  <a:cs typeface="+mn-cs"/>
                </a:rPr>
                <a:t>例：エコシステム形成の場合、</a:t>
              </a:r>
              <a:r>
                <a:rPr kumimoji="1" lang="en-US" altLang="ja-JP" sz="1100" dirty="0">
                  <a:solidFill>
                    <a:schemeClr val="tx1">
                      <a:lumMod val="50000"/>
                      <a:lumOff val="50000"/>
                    </a:schemeClr>
                  </a:solidFill>
                  <a:latin typeface="+mn-lt"/>
                  <a:cs typeface="+mn-cs"/>
                </a:rPr>
                <a:t>Stam</a:t>
              </a:r>
              <a:r>
                <a:rPr kumimoji="1" lang="ja-JP" altLang="en-US" sz="1100" dirty="0">
                  <a:solidFill>
                    <a:schemeClr val="tx1">
                      <a:lumMod val="50000"/>
                      <a:lumOff val="50000"/>
                    </a:schemeClr>
                  </a:solidFill>
                  <a:latin typeface="+mn-lt"/>
                  <a:cs typeface="+mn-cs"/>
                </a:rPr>
                <a:t> </a:t>
              </a:r>
              <a:r>
                <a:rPr kumimoji="1" lang="en-US" altLang="ja-JP" sz="1100" dirty="0">
                  <a:solidFill>
                    <a:schemeClr val="tx1">
                      <a:lumMod val="50000"/>
                      <a:lumOff val="50000"/>
                    </a:schemeClr>
                  </a:solidFill>
                  <a:latin typeface="+mn-lt"/>
                  <a:cs typeface="+mn-cs"/>
                </a:rPr>
                <a:t>and</a:t>
              </a:r>
              <a:r>
                <a:rPr kumimoji="1" lang="ja-JP" altLang="en-US" sz="1100" dirty="0">
                  <a:solidFill>
                    <a:schemeClr val="tx1">
                      <a:lumMod val="50000"/>
                      <a:lumOff val="50000"/>
                    </a:schemeClr>
                  </a:solidFill>
                  <a:latin typeface="+mn-lt"/>
                  <a:cs typeface="+mn-cs"/>
                </a:rPr>
                <a:t> </a:t>
              </a:r>
              <a:r>
                <a:rPr kumimoji="1" lang="en-US" altLang="ja-JP" sz="1100" dirty="0">
                  <a:solidFill>
                    <a:schemeClr val="tx1">
                      <a:lumMod val="50000"/>
                      <a:lumOff val="50000"/>
                    </a:schemeClr>
                  </a:solidFill>
                  <a:latin typeface="+mn-lt"/>
                  <a:cs typeface="+mn-cs"/>
                </a:rPr>
                <a:t>Ven(2021)</a:t>
              </a:r>
              <a:r>
                <a:rPr kumimoji="1" lang="ja-JP" altLang="en-US" sz="1100" dirty="0">
                  <a:solidFill>
                    <a:schemeClr val="tx1">
                      <a:lumMod val="50000"/>
                      <a:lumOff val="50000"/>
                    </a:schemeClr>
                  </a:solidFill>
                  <a:latin typeface="+mn-lt"/>
                  <a:cs typeface="+mn-cs"/>
                </a:rPr>
                <a:t>の</a:t>
              </a:r>
              <a:br>
                <a:rPr kumimoji="1" lang="en-US" altLang="ja-JP" sz="1100" dirty="0">
                  <a:solidFill>
                    <a:schemeClr val="tx1">
                      <a:lumMod val="50000"/>
                      <a:lumOff val="50000"/>
                    </a:schemeClr>
                  </a:solidFill>
                  <a:latin typeface="+mn-lt"/>
                  <a:cs typeface="+mn-cs"/>
                </a:rPr>
              </a:br>
              <a:r>
                <a:rPr kumimoji="1" lang="ja-JP" altLang="en-US" sz="1100" dirty="0">
                  <a:solidFill>
                    <a:schemeClr val="tx1">
                      <a:lumMod val="50000"/>
                      <a:lumOff val="50000"/>
                    </a:schemeClr>
                  </a:solidFill>
                  <a:latin typeface="+mn-lt"/>
                  <a:cs typeface="+mn-cs"/>
                </a:rPr>
                <a:t>スタートアップ・エコシステムのフレームワークを援用</a:t>
              </a:r>
              <a:endParaRPr kumimoji="1" lang="en-US" altLang="ja-JP" sz="1200" dirty="0">
                <a:solidFill>
                  <a:schemeClr val="tx1">
                    <a:lumMod val="50000"/>
                    <a:lumOff val="50000"/>
                  </a:schemeClr>
                </a:solidFill>
                <a:latin typeface="+mn-lt"/>
                <a:cs typeface="+mn-cs"/>
              </a:endParaRPr>
            </a:p>
          </p:txBody>
        </p:sp>
        <p:sp>
          <p:nvSpPr>
            <p:cNvPr id="58" name="正方形/長方形 57">
              <a:extLst>
                <a:ext uri="{FF2B5EF4-FFF2-40B4-BE49-F238E27FC236}">
                  <a16:creationId xmlns:a16="http://schemas.microsoft.com/office/drawing/2014/main" id="{9B7DF19D-4418-8AC1-A504-C9B043313D4F}"/>
                </a:ext>
              </a:extLst>
            </p:cNvPr>
            <p:cNvSpPr/>
            <p:nvPr/>
          </p:nvSpPr>
          <p:spPr bwMode="gray">
            <a:xfrm>
              <a:off x="3010835" y="6169178"/>
              <a:ext cx="4320000" cy="1365485"/>
            </a:xfrm>
            <a:prstGeom prst="rect">
              <a:avLst/>
            </a:prstGeom>
            <a:solidFill>
              <a:schemeClr val="bg1"/>
            </a:solidFill>
            <a:ln w="12700" cap="flat" cmpd="sng" algn="ctr">
              <a:noFill/>
              <a:prstDash val="solid"/>
              <a:miter lim="800000"/>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dirty="0">
                  <a:latin typeface="+mn-lt"/>
                  <a:cs typeface="+mn-cs"/>
                </a:rPr>
                <a:t>各チェック項目は、当該地域／プロジェクト主体に</a:t>
              </a:r>
              <a:br>
                <a:rPr kumimoji="1" lang="en-US" altLang="ja-JP" sz="1200" dirty="0">
                  <a:latin typeface="+mn-lt"/>
                  <a:cs typeface="+mn-cs"/>
                </a:rPr>
              </a:br>
              <a:r>
                <a:rPr kumimoji="1" lang="ja-JP" altLang="en-US" sz="1200" dirty="0">
                  <a:latin typeface="+mn-lt"/>
                  <a:cs typeface="+mn-cs"/>
                </a:rPr>
                <a:t>とって</a:t>
              </a:r>
              <a:r>
                <a:rPr kumimoji="1" lang="ja-JP" altLang="en-US" sz="1200" u="sng" dirty="0">
                  <a:solidFill>
                    <a:srgbClr val="00A3E0"/>
                  </a:solidFill>
                  <a:latin typeface="+mn-lt"/>
                  <a:cs typeface="+mn-cs"/>
                </a:rPr>
                <a:t>“求められる行動例”</a:t>
              </a:r>
              <a:r>
                <a:rPr kumimoji="1" lang="ja-JP" altLang="en-US" sz="1200" dirty="0">
                  <a:latin typeface="+mn-lt"/>
                  <a:cs typeface="+mn-cs"/>
                </a:rPr>
                <a:t>及び</a:t>
              </a:r>
              <a:r>
                <a:rPr kumimoji="1" lang="ja-JP" altLang="en-US" sz="1200" u="sng" dirty="0">
                  <a:solidFill>
                    <a:srgbClr val="00A3E0"/>
                  </a:solidFill>
                  <a:latin typeface="+mn-lt"/>
                  <a:cs typeface="+mn-cs"/>
                </a:rPr>
                <a:t>各行動を捕捉するための</a:t>
              </a:r>
              <a:r>
                <a:rPr kumimoji="1" lang="ja-JP" altLang="en-US" sz="1200" b="0" i="0" u="sng" strike="noStrike" kern="1200" cap="none" spc="0" normalizeH="0" baseline="0" noProof="0" dirty="0">
                  <a:ln>
                    <a:noFill/>
                  </a:ln>
                  <a:solidFill>
                    <a:srgbClr val="00A3E0"/>
                  </a:solidFill>
                  <a:effectLst/>
                  <a:uLnTx/>
                  <a:uFillTx/>
                  <a:latin typeface="+mn-lt"/>
                  <a:ea typeface="+mn-ea"/>
                  <a:cs typeface="+mn-cs"/>
                </a:rPr>
                <a:t>エビデンス</a:t>
              </a:r>
              <a:r>
                <a:rPr kumimoji="1" lang="ja-JP" altLang="en-US" sz="1200" b="0" i="0" u="none" strike="noStrike" kern="1200" cap="none" spc="0" normalizeH="0" baseline="0" noProof="0" dirty="0">
                  <a:ln>
                    <a:noFill/>
                  </a:ln>
                  <a:effectLst/>
                  <a:uLnTx/>
                  <a:uFillTx/>
                  <a:latin typeface="+mn-lt"/>
                  <a:ea typeface="+mn-ea"/>
                  <a:cs typeface="+mn-cs"/>
                </a:rPr>
                <a:t>等</a:t>
              </a:r>
              <a:endParaRPr kumimoji="1" lang="en-US" altLang="ja-JP" sz="1200" b="0" i="0" u="none" strike="noStrike" kern="1200" cap="none" spc="0" normalizeH="0" baseline="0" noProof="0" dirty="0">
                <a:ln>
                  <a:noFill/>
                </a:ln>
                <a:effectLst/>
                <a:uLnTx/>
                <a:uFillTx/>
                <a:latin typeface="+mn-lt"/>
                <a:ea typeface="+mn-ea"/>
                <a:cs typeface="+mn-cs"/>
              </a:endParaRPr>
            </a:p>
            <a:p>
              <a:pPr marL="285750" marR="0" indent="-285750" defTabSz="990564" rtl="0" eaLnBrk="1" fontAlgn="auto" latinLnBrk="0" hangingPunct="1">
                <a:lnSpc>
                  <a:spcPct val="100000"/>
                </a:lnSpc>
                <a:spcBef>
                  <a:spcPts val="0"/>
                </a:spcBef>
                <a:spcAft>
                  <a:spcPts val="0"/>
                </a:spcAft>
                <a:buClrTx/>
                <a:buSzPct val="100000"/>
                <a:buFont typeface="Wingdings" panose="05000000000000000000" pitchFamily="2" charset="2"/>
                <a:buChar char="ü"/>
                <a:tabLst/>
              </a:pPr>
              <a:r>
                <a:rPr kumimoji="1" lang="ja-JP" altLang="en-US" sz="1200" dirty="0">
                  <a:latin typeface="+mn-lt"/>
                  <a:cs typeface="+mn-cs"/>
                </a:rPr>
                <a:t>地域の</a:t>
              </a:r>
              <a:r>
                <a:rPr kumimoji="1" lang="ja-JP" altLang="en-US" sz="1200" u="sng" dirty="0">
                  <a:latin typeface="+mn-lt"/>
                  <a:cs typeface="+mn-cs"/>
                </a:rPr>
                <a:t>主体的な行動を促すよう</a:t>
              </a:r>
              <a:r>
                <a:rPr kumimoji="1" lang="ja-JP" altLang="en-US" sz="1200" dirty="0">
                  <a:latin typeface="+mn-lt"/>
                  <a:cs typeface="+mn-cs"/>
                </a:rPr>
                <a:t>、</a:t>
              </a:r>
              <a:br>
                <a:rPr kumimoji="1" lang="en-US" altLang="ja-JP" sz="1200" dirty="0">
                  <a:latin typeface="+mn-lt"/>
                  <a:cs typeface="+mn-cs"/>
                </a:rPr>
              </a:br>
              <a:r>
                <a:rPr kumimoji="1" lang="ja-JP" altLang="en-US" sz="1200" dirty="0">
                  <a:latin typeface="+mn-lt"/>
                  <a:cs typeface="+mn-cs"/>
                </a:rPr>
                <a:t>活動のヒントとなる行動例を設定</a:t>
              </a:r>
            </a:p>
          </p:txBody>
        </p:sp>
        <p:sp>
          <p:nvSpPr>
            <p:cNvPr id="59" name="正方形/長方形 58">
              <a:extLst>
                <a:ext uri="{FF2B5EF4-FFF2-40B4-BE49-F238E27FC236}">
                  <a16:creationId xmlns:a16="http://schemas.microsoft.com/office/drawing/2014/main" id="{C52355C5-D62F-313E-BC67-332DB1061F9B}"/>
                </a:ext>
              </a:extLst>
            </p:cNvPr>
            <p:cNvSpPr/>
            <p:nvPr/>
          </p:nvSpPr>
          <p:spPr bwMode="gray">
            <a:xfrm>
              <a:off x="1630267" y="4294779"/>
              <a:ext cx="1214469" cy="1400553"/>
            </a:xfrm>
            <a:prstGeom prst="rect">
              <a:avLst/>
            </a:prstGeom>
            <a:solidFill>
              <a:srgbClr val="0076A8"/>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round/>
                  <a:headEnd type="none" w="med" len="med"/>
                  <a:tailEnd type="none" w="med" len="med"/>
                </a14:hiddenLine>
              </a:ext>
            </a:extLst>
          </p:spPr>
          <p:style>
            <a:lnRef idx="0">
              <a:scrgbClr r="0" g="0" b="0"/>
            </a:lnRef>
            <a:fillRef idx="0">
              <a:scrgbClr r="0" g="0" b="0"/>
            </a:fillRef>
            <a:effectRef idx="0">
              <a:scrgbClr r="0" g="0" b="0"/>
            </a:effectRef>
            <a:fontRef idx="minor">
              <a:schemeClr val="dk1"/>
            </a:fontRef>
          </p:style>
          <p:txBody>
            <a:bodyPr lIns="36000" tIns="36000" rIns="36000" bIns="36000" rtlCol="0" anchor="ctr" anchorCtr="0"/>
            <a:lstStyle/>
            <a:p>
              <a:pPr algn="ctr" defTabSz="762000" eaLnBrk="0" hangingPunct="0">
                <a:lnSpc>
                  <a:spcPct val="106000"/>
                </a:lnSpc>
                <a:spcBef>
                  <a:spcPts val="600"/>
                </a:spcBef>
              </a:pPr>
              <a:endParaRPr kumimoji="1" lang="en-US" altLang="ja-JP" sz="1100" b="1" dirty="0">
                <a:solidFill>
                  <a:schemeClr val="bg1"/>
                </a:solidFill>
                <a:latin typeface="+mn-ea"/>
                <a:cs typeface="+mn-cs"/>
              </a:endParaRPr>
            </a:p>
            <a:p>
              <a:pPr algn="ctr" defTabSz="762000" eaLnBrk="0" hangingPunct="0">
                <a:lnSpc>
                  <a:spcPct val="106000"/>
                </a:lnSpc>
                <a:spcBef>
                  <a:spcPts val="600"/>
                </a:spcBef>
              </a:pPr>
              <a:r>
                <a:rPr kumimoji="1" lang="ja-JP" altLang="en-US" sz="1100" b="1" dirty="0">
                  <a:solidFill>
                    <a:schemeClr val="bg1"/>
                  </a:solidFill>
                  <a:latin typeface="+mn-ea"/>
                  <a:cs typeface="+mn-cs"/>
                </a:rPr>
                <a:t>指標</a:t>
              </a:r>
            </a:p>
          </p:txBody>
        </p:sp>
        <p:sp>
          <p:nvSpPr>
            <p:cNvPr id="60" name="正方形/長方形 59">
              <a:extLst>
                <a:ext uri="{FF2B5EF4-FFF2-40B4-BE49-F238E27FC236}">
                  <a16:creationId xmlns:a16="http://schemas.microsoft.com/office/drawing/2014/main" id="{D39B9681-0483-E0E7-60CD-ED1EE4D676D8}"/>
                </a:ext>
              </a:extLst>
            </p:cNvPr>
            <p:cNvSpPr/>
            <p:nvPr/>
          </p:nvSpPr>
          <p:spPr bwMode="gray">
            <a:xfrm>
              <a:off x="1629958" y="6100727"/>
              <a:ext cx="1214469" cy="1502386"/>
            </a:xfrm>
            <a:prstGeom prst="rect">
              <a:avLst/>
            </a:prstGeom>
            <a:solidFill>
              <a:srgbClr val="00A3E0"/>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round/>
                  <a:headEnd type="none" w="med" len="med"/>
                  <a:tailEnd type="none" w="med" len="med"/>
                </a14:hiddenLine>
              </a:ext>
            </a:extLst>
          </p:spPr>
          <p:style>
            <a:lnRef idx="0">
              <a:scrgbClr r="0" g="0" b="0"/>
            </a:lnRef>
            <a:fillRef idx="0">
              <a:scrgbClr r="0" g="0" b="0"/>
            </a:fillRef>
            <a:effectRef idx="0">
              <a:scrgbClr r="0" g="0" b="0"/>
            </a:effectRef>
            <a:fontRef idx="minor">
              <a:schemeClr val="dk1"/>
            </a:fontRef>
          </p:style>
          <p:txBody>
            <a:bodyPr lIns="36000" tIns="36000" rIns="36000" bIns="36000" rtlCol="0" anchor="ctr" anchorCtr="0"/>
            <a:lstStyle/>
            <a:p>
              <a:pPr algn="ctr" defTabSz="762000" eaLnBrk="0" hangingPunct="0">
                <a:lnSpc>
                  <a:spcPct val="106000"/>
                </a:lnSpc>
                <a:spcBef>
                  <a:spcPts val="600"/>
                </a:spcBef>
              </a:pPr>
              <a:endParaRPr kumimoji="1" lang="en-US" altLang="ja-JP" sz="1100" b="1" dirty="0">
                <a:solidFill>
                  <a:schemeClr val="bg1"/>
                </a:solidFill>
                <a:latin typeface="+mn-ea"/>
                <a:cs typeface="+mn-cs"/>
              </a:endParaRPr>
            </a:p>
            <a:p>
              <a:pPr algn="ctr" defTabSz="762000" eaLnBrk="0" hangingPunct="0">
                <a:lnSpc>
                  <a:spcPct val="106000"/>
                </a:lnSpc>
                <a:spcBef>
                  <a:spcPts val="600"/>
                </a:spcBef>
              </a:pPr>
              <a:r>
                <a:rPr kumimoji="1" lang="ja-JP" altLang="en-US" sz="1100" b="1" dirty="0">
                  <a:solidFill>
                    <a:schemeClr val="bg1"/>
                  </a:solidFill>
                  <a:latin typeface="+mn-ea"/>
                </a:rPr>
                <a:t>チェック項目</a:t>
              </a:r>
              <a:br>
                <a:rPr kumimoji="1" lang="en-US" altLang="ja-JP" sz="1100" b="1" dirty="0">
                  <a:solidFill>
                    <a:schemeClr val="bg1"/>
                  </a:solidFill>
                  <a:latin typeface="+mn-ea"/>
                  <a:cs typeface="+mn-cs"/>
                </a:rPr>
              </a:br>
              <a:r>
                <a:rPr kumimoji="1" lang="ja-JP" altLang="en-US" sz="600" b="1" dirty="0">
                  <a:solidFill>
                    <a:schemeClr val="bg1"/>
                  </a:solidFill>
                  <a:latin typeface="+mn-ea"/>
                  <a:cs typeface="+mn-cs"/>
                </a:rPr>
                <a:t>（行動例＋評価方法）</a:t>
              </a:r>
              <a:endParaRPr kumimoji="1" lang="ja-JP" altLang="en-US" sz="1100" b="1" dirty="0">
                <a:solidFill>
                  <a:schemeClr val="bg1"/>
                </a:solidFill>
                <a:latin typeface="+mn-ea"/>
                <a:cs typeface="+mn-cs"/>
              </a:endParaRPr>
            </a:p>
          </p:txBody>
        </p:sp>
        <p:grpSp>
          <p:nvGrpSpPr>
            <p:cNvPr id="64" name="Graphic 4">
              <a:extLst>
                <a:ext uri="{FF2B5EF4-FFF2-40B4-BE49-F238E27FC236}">
                  <a16:creationId xmlns:a16="http://schemas.microsoft.com/office/drawing/2014/main" id="{355654F1-0EB5-B4C5-A4C1-2AE4803249F7}"/>
                </a:ext>
              </a:extLst>
            </p:cNvPr>
            <p:cNvGrpSpPr>
              <a:grpSpLocks noChangeAspect="1"/>
            </p:cNvGrpSpPr>
            <p:nvPr/>
          </p:nvGrpSpPr>
          <p:grpSpPr bwMode="gray">
            <a:xfrm>
              <a:off x="2039501" y="4496802"/>
              <a:ext cx="396000" cy="396000"/>
              <a:chOff x="2998797" y="1885512"/>
              <a:chExt cx="362309" cy="362450"/>
            </a:xfrm>
            <a:solidFill>
              <a:schemeClr val="tx2">
                <a:lumMod val="40000"/>
                <a:lumOff val="60000"/>
              </a:schemeClr>
            </a:solidFill>
          </p:grpSpPr>
          <p:sp>
            <p:nvSpPr>
              <p:cNvPr id="65" name="Graphic 4">
                <a:extLst>
                  <a:ext uri="{FF2B5EF4-FFF2-40B4-BE49-F238E27FC236}">
                    <a16:creationId xmlns:a16="http://schemas.microsoft.com/office/drawing/2014/main" id="{06247DEE-289B-58FC-9E61-7194B1030881}"/>
                  </a:ext>
                </a:extLst>
              </p:cNvPr>
              <p:cNvSpPr/>
              <p:nvPr/>
            </p:nvSpPr>
            <p:spPr bwMode="gray">
              <a:xfrm>
                <a:off x="3077393" y="2002817"/>
                <a:ext cx="26198" cy="26174"/>
              </a:xfrm>
              <a:custGeom>
                <a:avLst/>
                <a:gdLst>
                  <a:gd name="connsiteX0" fmla="*/ 0 w 26198"/>
                  <a:gd name="connsiteY0" fmla="*/ 0 h 26174"/>
                  <a:gd name="connsiteX1" fmla="*/ 26199 w 26198"/>
                  <a:gd name="connsiteY1" fmla="*/ 0 h 26174"/>
                  <a:gd name="connsiteX2" fmla="*/ 26199 w 26198"/>
                  <a:gd name="connsiteY2" fmla="*/ 26174 h 26174"/>
                  <a:gd name="connsiteX3" fmla="*/ 0 w 26198"/>
                  <a:gd name="connsiteY3" fmla="*/ 26174 h 26174"/>
                </a:gdLst>
                <a:ahLst/>
                <a:cxnLst>
                  <a:cxn ang="0">
                    <a:pos x="connsiteX0" y="connsiteY0"/>
                  </a:cxn>
                  <a:cxn ang="0">
                    <a:pos x="connsiteX1" y="connsiteY1"/>
                  </a:cxn>
                  <a:cxn ang="0">
                    <a:pos x="connsiteX2" y="connsiteY2"/>
                  </a:cxn>
                  <a:cxn ang="0">
                    <a:pos x="connsiteX3" y="connsiteY3"/>
                  </a:cxn>
                </a:cxnLst>
                <a:rect l="l" t="t" r="r" b="b"/>
                <a:pathLst>
                  <a:path w="26198" h="26174">
                    <a:moveTo>
                      <a:pt x="0" y="0"/>
                    </a:moveTo>
                    <a:lnTo>
                      <a:pt x="26199" y="0"/>
                    </a:lnTo>
                    <a:lnTo>
                      <a:pt x="26199" y="26174"/>
                    </a:lnTo>
                    <a:lnTo>
                      <a:pt x="0" y="26174"/>
                    </a:lnTo>
                    <a:close/>
                  </a:path>
                </a:pathLst>
              </a:custGeom>
              <a:solidFill>
                <a:schemeClr val="bg1"/>
              </a:solidFill>
              <a:ln w="6390" cap="flat">
                <a:noFill/>
                <a:prstDash val="solid"/>
                <a:miter/>
              </a:ln>
            </p:spPr>
            <p:txBody>
              <a:bodyPr wrap="none" lIns="0" tIns="0" rIns="0" bIns="0" rtlCol="0" anchor="ctr"/>
              <a:lstStyle/>
              <a:p>
                <a:pPr algn="ctr"/>
                <a:endParaRPr lang="en-US" sz="1050">
                  <a:latin typeface="+mn-lt"/>
                  <a:cs typeface="+mn-cs"/>
                  <a:sym typeface="+mn-lt"/>
                </a:endParaRPr>
              </a:p>
            </p:txBody>
          </p:sp>
          <p:sp>
            <p:nvSpPr>
              <p:cNvPr id="66" name="Graphic 4">
                <a:extLst>
                  <a:ext uri="{FF2B5EF4-FFF2-40B4-BE49-F238E27FC236}">
                    <a16:creationId xmlns:a16="http://schemas.microsoft.com/office/drawing/2014/main" id="{1A595680-BB13-C6B0-860E-F8381D6C6610}"/>
                  </a:ext>
                </a:extLst>
              </p:cNvPr>
              <p:cNvSpPr/>
              <p:nvPr/>
            </p:nvSpPr>
            <p:spPr bwMode="gray">
              <a:xfrm>
                <a:off x="3077393" y="2104323"/>
                <a:ext cx="26198" cy="26174"/>
              </a:xfrm>
              <a:custGeom>
                <a:avLst/>
                <a:gdLst>
                  <a:gd name="connsiteX0" fmla="*/ 0 w 26198"/>
                  <a:gd name="connsiteY0" fmla="*/ 0 h 26174"/>
                  <a:gd name="connsiteX1" fmla="*/ 26199 w 26198"/>
                  <a:gd name="connsiteY1" fmla="*/ 0 h 26174"/>
                  <a:gd name="connsiteX2" fmla="*/ 26199 w 26198"/>
                  <a:gd name="connsiteY2" fmla="*/ 26174 h 26174"/>
                  <a:gd name="connsiteX3" fmla="*/ 0 w 26198"/>
                  <a:gd name="connsiteY3" fmla="*/ 26174 h 26174"/>
                </a:gdLst>
                <a:ahLst/>
                <a:cxnLst>
                  <a:cxn ang="0">
                    <a:pos x="connsiteX0" y="connsiteY0"/>
                  </a:cxn>
                  <a:cxn ang="0">
                    <a:pos x="connsiteX1" y="connsiteY1"/>
                  </a:cxn>
                  <a:cxn ang="0">
                    <a:pos x="connsiteX2" y="connsiteY2"/>
                  </a:cxn>
                  <a:cxn ang="0">
                    <a:pos x="connsiteX3" y="connsiteY3"/>
                  </a:cxn>
                </a:cxnLst>
                <a:rect l="l" t="t" r="r" b="b"/>
                <a:pathLst>
                  <a:path w="26198" h="26174">
                    <a:moveTo>
                      <a:pt x="0" y="0"/>
                    </a:moveTo>
                    <a:lnTo>
                      <a:pt x="26199" y="0"/>
                    </a:lnTo>
                    <a:lnTo>
                      <a:pt x="26199" y="26174"/>
                    </a:lnTo>
                    <a:lnTo>
                      <a:pt x="0" y="26174"/>
                    </a:lnTo>
                    <a:close/>
                  </a:path>
                </a:pathLst>
              </a:custGeom>
              <a:solidFill>
                <a:schemeClr val="bg1"/>
              </a:solidFill>
              <a:ln w="6390" cap="flat">
                <a:noFill/>
                <a:prstDash val="solid"/>
                <a:miter/>
              </a:ln>
            </p:spPr>
            <p:txBody>
              <a:bodyPr wrap="none" lIns="0" tIns="0" rIns="0" bIns="0" rtlCol="0" anchor="ctr"/>
              <a:lstStyle/>
              <a:p>
                <a:pPr algn="ctr"/>
                <a:endParaRPr lang="en-US" sz="1050">
                  <a:latin typeface="+mn-lt"/>
                  <a:cs typeface="+mn-cs"/>
                  <a:sym typeface="+mn-lt"/>
                </a:endParaRPr>
              </a:p>
            </p:txBody>
          </p:sp>
          <p:sp>
            <p:nvSpPr>
              <p:cNvPr id="67" name="Graphic 4">
                <a:extLst>
                  <a:ext uri="{FF2B5EF4-FFF2-40B4-BE49-F238E27FC236}">
                    <a16:creationId xmlns:a16="http://schemas.microsoft.com/office/drawing/2014/main" id="{8784ADDC-C8A6-D195-BB9D-EAE8364A257C}"/>
                  </a:ext>
                </a:extLst>
              </p:cNvPr>
              <p:cNvSpPr/>
              <p:nvPr/>
            </p:nvSpPr>
            <p:spPr bwMode="gray">
              <a:xfrm>
                <a:off x="2998797" y="1885512"/>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784 h 362450"/>
                  <a:gd name="connsiteX4" fmla="*/ 180835 w 362309"/>
                  <a:gd name="connsiteY4" fmla="*/ 479 h 362450"/>
                  <a:gd name="connsiteX5" fmla="*/ 180835 w 362309"/>
                  <a:gd name="connsiteY5" fmla="*/ 479 h 362450"/>
                  <a:gd name="connsiteX6" fmla="*/ 116936 w 362309"/>
                  <a:gd name="connsiteY6" fmla="*/ 251369 h 362450"/>
                  <a:gd name="connsiteX7" fmla="*/ 110546 w 362309"/>
                  <a:gd name="connsiteY7" fmla="*/ 257753 h 362450"/>
                  <a:gd name="connsiteX8" fmla="*/ 71567 w 362309"/>
                  <a:gd name="connsiteY8" fmla="*/ 257753 h 362450"/>
                  <a:gd name="connsiteX9" fmla="*/ 65177 w 362309"/>
                  <a:gd name="connsiteY9" fmla="*/ 251369 h 362450"/>
                  <a:gd name="connsiteX10" fmla="*/ 65177 w 362309"/>
                  <a:gd name="connsiteY10" fmla="*/ 212427 h 362450"/>
                  <a:gd name="connsiteX11" fmla="*/ 71567 w 362309"/>
                  <a:gd name="connsiteY11" fmla="*/ 206043 h 362450"/>
                  <a:gd name="connsiteX12" fmla="*/ 110546 w 362309"/>
                  <a:gd name="connsiteY12" fmla="*/ 206043 h 362450"/>
                  <a:gd name="connsiteX13" fmla="*/ 116936 w 362309"/>
                  <a:gd name="connsiteY13" fmla="*/ 212427 h 362450"/>
                  <a:gd name="connsiteX14" fmla="*/ 116936 w 362309"/>
                  <a:gd name="connsiteY14" fmla="*/ 251369 h 362450"/>
                  <a:gd name="connsiteX15" fmla="*/ 116936 w 362309"/>
                  <a:gd name="connsiteY15" fmla="*/ 149864 h 362450"/>
                  <a:gd name="connsiteX16" fmla="*/ 110546 w 362309"/>
                  <a:gd name="connsiteY16" fmla="*/ 156248 h 362450"/>
                  <a:gd name="connsiteX17" fmla="*/ 71567 w 362309"/>
                  <a:gd name="connsiteY17" fmla="*/ 156248 h 362450"/>
                  <a:gd name="connsiteX18" fmla="*/ 65177 w 362309"/>
                  <a:gd name="connsiteY18" fmla="*/ 149864 h 362450"/>
                  <a:gd name="connsiteX19" fmla="*/ 65177 w 362309"/>
                  <a:gd name="connsiteY19" fmla="*/ 110922 h 362450"/>
                  <a:gd name="connsiteX20" fmla="*/ 71567 w 362309"/>
                  <a:gd name="connsiteY20" fmla="*/ 104538 h 362450"/>
                  <a:gd name="connsiteX21" fmla="*/ 110546 w 362309"/>
                  <a:gd name="connsiteY21" fmla="*/ 104538 h 362450"/>
                  <a:gd name="connsiteX22" fmla="*/ 116936 w 362309"/>
                  <a:gd name="connsiteY22" fmla="*/ 110922 h 362450"/>
                  <a:gd name="connsiteX23" fmla="*/ 116936 w 362309"/>
                  <a:gd name="connsiteY23" fmla="*/ 149864 h 362450"/>
                  <a:gd name="connsiteX24" fmla="*/ 289464 w 362309"/>
                  <a:gd name="connsiteY24" fmla="*/ 257753 h 362450"/>
                  <a:gd name="connsiteX25" fmla="*/ 157832 w 362309"/>
                  <a:gd name="connsiteY25" fmla="*/ 257753 h 362450"/>
                  <a:gd name="connsiteX26" fmla="*/ 151442 w 362309"/>
                  <a:gd name="connsiteY26" fmla="*/ 251369 h 362450"/>
                  <a:gd name="connsiteX27" fmla="*/ 157832 w 362309"/>
                  <a:gd name="connsiteY27" fmla="*/ 244985 h 362450"/>
                  <a:gd name="connsiteX28" fmla="*/ 290103 w 362309"/>
                  <a:gd name="connsiteY28" fmla="*/ 244985 h 362450"/>
                  <a:gd name="connsiteX29" fmla="*/ 296493 w 362309"/>
                  <a:gd name="connsiteY29" fmla="*/ 251369 h 362450"/>
                  <a:gd name="connsiteX30" fmla="*/ 289464 w 362309"/>
                  <a:gd name="connsiteY30" fmla="*/ 257753 h 362450"/>
                  <a:gd name="connsiteX31" fmla="*/ 289464 w 362309"/>
                  <a:gd name="connsiteY31" fmla="*/ 257753 h 362450"/>
                  <a:gd name="connsiteX32" fmla="*/ 289464 w 362309"/>
                  <a:gd name="connsiteY32" fmla="*/ 218811 h 362450"/>
                  <a:gd name="connsiteX33" fmla="*/ 157832 w 362309"/>
                  <a:gd name="connsiteY33" fmla="*/ 218811 h 362450"/>
                  <a:gd name="connsiteX34" fmla="*/ 151442 w 362309"/>
                  <a:gd name="connsiteY34" fmla="*/ 212427 h 362450"/>
                  <a:gd name="connsiteX35" fmla="*/ 157832 w 362309"/>
                  <a:gd name="connsiteY35" fmla="*/ 206043 h 362450"/>
                  <a:gd name="connsiteX36" fmla="*/ 290103 w 362309"/>
                  <a:gd name="connsiteY36" fmla="*/ 206043 h 362450"/>
                  <a:gd name="connsiteX37" fmla="*/ 296493 w 362309"/>
                  <a:gd name="connsiteY37" fmla="*/ 212427 h 362450"/>
                  <a:gd name="connsiteX38" fmla="*/ 289464 w 362309"/>
                  <a:gd name="connsiteY38" fmla="*/ 218811 h 362450"/>
                  <a:gd name="connsiteX39" fmla="*/ 289464 w 362309"/>
                  <a:gd name="connsiteY39" fmla="*/ 218811 h 362450"/>
                  <a:gd name="connsiteX40" fmla="*/ 289464 w 362309"/>
                  <a:gd name="connsiteY40" fmla="*/ 156248 h 362450"/>
                  <a:gd name="connsiteX41" fmla="*/ 157832 w 362309"/>
                  <a:gd name="connsiteY41" fmla="*/ 156248 h 362450"/>
                  <a:gd name="connsiteX42" fmla="*/ 151442 w 362309"/>
                  <a:gd name="connsiteY42" fmla="*/ 149864 h 362450"/>
                  <a:gd name="connsiteX43" fmla="*/ 157832 w 362309"/>
                  <a:gd name="connsiteY43" fmla="*/ 143480 h 362450"/>
                  <a:gd name="connsiteX44" fmla="*/ 290103 w 362309"/>
                  <a:gd name="connsiteY44" fmla="*/ 143480 h 362450"/>
                  <a:gd name="connsiteX45" fmla="*/ 296493 w 362309"/>
                  <a:gd name="connsiteY45" fmla="*/ 149864 h 362450"/>
                  <a:gd name="connsiteX46" fmla="*/ 289464 w 362309"/>
                  <a:gd name="connsiteY46" fmla="*/ 156248 h 362450"/>
                  <a:gd name="connsiteX47" fmla="*/ 289464 w 362309"/>
                  <a:gd name="connsiteY47" fmla="*/ 156248 h 362450"/>
                  <a:gd name="connsiteX48" fmla="*/ 289464 w 362309"/>
                  <a:gd name="connsiteY48" fmla="*/ 117306 h 362450"/>
                  <a:gd name="connsiteX49" fmla="*/ 157832 w 362309"/>
                  <a:gd name="connsiteY49" fmla="*/ 117306 h 362450"/>
                  <a:gd name="connsiteX50" fmla="*/ 151442 w 362309"/>
                  <a:gd name="connsiteY50" fmla="*/ 110922 h 362450"/>
                  <a:gd name="connsiteX51" fmla="*/ 157832 w 362309"/>
                  <a:gd name="connsiteY51" fmla="*/ 104538 h 362450"/>
                  <a:gd name="connsiteX52" fmla="*/ 290103 w 362309"/>
                  <a:gd name="connsiteY52" fmla="*/ 104538 h 362450"/>
                  <a:gd name="connsiteX53" fmla="*/ 296493 w 362309"/>
                  <a:gd name="connsiteY53" fmla="*/ 110922 h 362450"/>
                  <a:gd name="connsiteX54" fmla="*/ 289464 w 362309"/>
                  <a:gd name="connsiteY54" fmla="*/ 117306 h 362450"/>
                  <a:gd name="connsiteX55" fmla="*/ 289464 w 362309"/>
                  <a:gd name="connsiteY55" fmla="*/ 117306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62309" h="362450">
                    <a:moveTo>
                      <a:pt x="180835" y="479"/>
                    </a:moveTo>
                    <a:cubicBezTo>
                      <a:pt x="80513" y="479"/>
                      <a:pt x="0" y="81555"/>
                      <a:pt x="0" y="181784"/>
                    </a:cubicBezTo>
                    <a:cubicBezTo>
                      <a:pt x="0" y="282012"/>
                      <a:pt x="81152" y="362451"/>
                      <a:pt x="181474" y="362451"/>
                    </a:cubicBezTo>
                    <a:cubicBezTo>
                      <a:pt x="281157" y="362451"/>
                      <a:pt x="362310" y="281374"/>
                      <a:pt x="362310" y="181784"/>
                    </a:cubicBezTo>
                    <a:cubicBezTo>
                      <a:pt x="362310" y="80917"/>
                      <a:pt x="281157" y="479"/>
                      <a:pt x="180835" y="479"/>
                    </a:cubicBezTo>
                    <a:cubicBezTo>
                      <a:pt x="180835" y="-160"/>
                      <a:pt x="180835" y="-160"/>
                      <a:pt x="180835" y="479"/>
                    </a:cubicBezTo>
                    <a:close/>
                    <a:moveTo>
                      <a:pt x="116936" y="251369"/>
                    </a:moveTo>
                    <a:cubicBezTo>
                      <a:pt x="116936" y="255200"/>
                      <a:pt x="114380" y="257753"/>
                      <a:pt x="110546" y="257753"/>
                    </a:cubicBezTo>
                    <a:lnTo>
                      <a:pt x="71567" y="257753"/>
                    </a:lnTo>
                    <a:cubicBezTo>
                      <a:pt x="67733" y="257753"/>
                      <a:pt x="65177" y="255200"/>
                      <a:pt x="65177" y="251369"/>
                    </a:cubicBezTo>
                    <a:lnTo>
                      <a:pt x="65177" y="212427"/>
                    </a:lnTo>
                    <a:cubicBezTo>
                      <a:pt x="65177" y="208597"/>
                      <a:pt x="67733" y="206043"/>
                      <a:pt x="71567" y="206043"/>
                    </a:cubicBezTo>
                    <a:lnTo>
                      <a:pt x="110546" y="206043"/>
                    </a:lnTo>
                    <a:cubicBezTo>
                      <a:pt x="114380" y="206043"/>
                      <a:pt x="116936" y="208597"/>
                      <a:pt x="116936" y="212427"/>
                    </a:cubicBezTo>
                    <a:lnTo>
                      <a:pt x="116936" y="251369"/>
                    </a:lnTo>
                    <a:close/>
                    <a:moveTo>
                      <a:pt x="116936" y="149864"/>
                    </a:moveTo>
                    <a:cubicBezTo>
                      <a:pt x="116936" y="153694"/>
                      <a:pt x="114380" y="156248"/>
                      <a:pt x="110546" y="156248"/>
                    </a:cubicBezTo>
                    <a:lnTo>
                      <a:pt x="71567" y="156248"/>
                    </a:lnTo>
                    <a:cubicBezTo>
                      <a:pt x="67733" y="156248"/>
                      <a:pt x="65177" y="153694"/>
                      <a:pt x="65177" y="149864"/>
                    </a:cubicBezTo>
                    <a:lnTo>
                      <a:pt x="65177" y="110922"/>
                    </a:lnTo>
                    <a:cubicBezTo>
                      <a:pt x="65177" y="107091"/>
                      <a:pt x="67733" y="104538"/>
                      <a:pt x="71567" y="104538"/>
                    </a:cubicBezTo>
                    <a:lnTo>
                      <a:pt x="110546" y="104538"/>
                    </a:lnTo>
                    <a:cubicBezTo>
                      <a:pt x="114380" y="104538"/>
                      <a:pt x="116936" y="107091"/>
                      <a:pt x="116936" y="110922"/>
                    </a:cubicBezTo>
                    <a:lnTo>
                      <a:pt x="116936" y="149864"/>
                    </a:lnTo>
                    <a:close/>
                    <a:moveTo>
                      <a:pt x="289464" y="257753"/>
                    </a:moveTo>
                    <a:lnTo>
                      <a:pt x="157832" y="257753"/>
                    </a:lnTo>
                    <a:cubicBezTo>
                      <a:pt x="153998" y="257753"/>
                      <a:pt x="151442" y="255200"/>
                      <a:pt x="151442" y="251369"/>
                    </a:cubicBezTo>
                    <a:cubicBezTo>
                      <a:pt x="151442" y="247539"/>
                      <a:pt x="153998" y="244985"/>
                      <a:pt x="157832" y="244985"/>
                    </a:cubicBezTo>
                    <a:lnTo>
                      <a:pt x="290103" y="244985"/>
                    </a:lnTo>
                    <a:cubicBezTo>
                      <a:pt x="293937" y="244985"/>
                      <a:pt x="296493" y="247539"/>
                      <a:pt x="296493" y="251369"/>
                    </a:cubicBezTo>
                    <a:cubicBezTo>
                      <a:pt x="296493" y="255200"/>
                      <a:pt x="293937" y="257753"/>
                      <a:pt x="289464" y="257753"/>
                    </a:cubicBezTo>
                    <a:lnTo>
                      <a:pt x="289464" y="257753"/>
                    </a:lnTo>
                    <a:close/>
                    <a:moveTo>
                      <a:pt x="289464" y="218811"/>
                    </a:moveTo>
                    <a:lnTo>
                      <a:pt x="157832" y="218811"/>
                    </a:lnTo>
                    <a:cubicBezTo>
                      <a:pt x="153998" y="218811"/>
                      <a:pt x="151442" y="216257"/>
                      <a:pt x="151442" y="212427"/>
                    </a:cubicBezTo>
                    <a:cubicBezTo>
                      <a:pt x="151442" y="208597"/>
                      <a:pt x="153998" y="206043"/>
                      <a:pt x="157832" y="206043"/>
                    </a:cubicBezTo>
                    <a:lnTo>
                      <a:pt x="290103" y="206043"/>
                    </a:lnTo>
                    <a:cubicBezTo>
                      <a:pt x="293937" y="206043"/>
                      <a:pt x="296493" y="208597"/>
                      <a:pt x="296493" y="212427"/>
                    </a:cubicBezTo>
                    <a:cubicBezTo>
                      <a:pt x="296493" y="216257"/>
                      <a:pt x="293937" y="218811"/>
                      <a:pt x="289464" y="218811"/>
                    </a:cubicBezTo>
                    <a:lnTo>
                      <a:pt x="289464" y="218811"/>
                    </a:lnTo>
                    <a:close/>
                    <a:moveTo>
                      <a:pt x="289464" y="156248"/>
                    </a:moveTo>
                    <a:lnTo>
                      <a:pt x="157832" y="156248"/>
                    </a:lnTo>
                    <a:cubicBezTo>
                      <a:pt x="153998" y="156248"/>
                      <a:pt x="151442" y="153694"/>
                      <a:pt x="151442" y="149864"/>
                    </a:cubicBezTo>
                    <a:cubicBezTo>
                      <a:pt x="151442" y="146034"/>
                      <a:pt x="153998" y="143480"/>
                      <a:pt x="157832" y="143480"/>
                    </a:cubicBezTo>
                    <a:lnTo>
                      <a:pt x="290103" y="143480"/>
                    </a:lnTo>
                    <a:cubicBezTo>
                      <a:pt x="293937" y="143480"/>
                      <a:pt x="296493" y="146034"/>
                      <a:pt x="296493" y="149864"/>
                    </a:cubicBezTo>
                    <a:cubicBezTo>
                      <a:pt x="296493" y="153694"/>
                      <a:pt x="293937" y="156248"/>
                      <a:pt x="289464" y="156248"/>
                    </a:cubicBezTo>
                    <a:lnTo>
                      <a:pt x="289464" y="156248"/>
                    </a:lnTo>
                    <a:close/>
                    <a:moveTo>
                      <a:pt x="289464" y="117306"/>
                    </a:moveTo>
                    <a:lnTo>
                      <a:pt x="157832" y="117306"/>
                    </a:lnTo>
                    <a:cubicBezTo>
                      <a:pt x="153998" y="117306"/>
                      <a:pt x="151442" y="114752"/>
                      <a:pt x="151442" y="110922"/>
                    </a:cubicBezTo>
                    <a:cubicBezTo>
                      <a:pt x="151442" y="107091"/>
                      <a:pt x="153998" y="104538"/>
                      <a:pt x="157832" y="104538"/>
                    </a:cubicBezTo>
                    <a:lnTo>
                      <a:pt x="290103" y="104538"/>
                    </a:lnTo>
                    <a:cubicBezTo>
                      <a:pt x="293937" y="104538"/>
                      <a:pt x="296493" y="107091"/>
                      <a:pt x="296493" y="110922"/>
                    </a:cubicBezTo>
                    <a:cubicBezTo>
                      <a:pt x="296493" y="114752"/>
                      <a:pt x="293937" y="117306"/>
                      <a:pt x="289464" y="117306"/>
                    </a:cubicBezTo>
                    <a:lnTo>
                      <a:pt x="289464" y="117306"/>
                    </a:lnTo>
                    <a:close/>
                  </a:path>
                </a:pathLst>
              </a:custGeom>
              <a:solidFill>
                <a:schemeClr val="bg1"/>
              </a:solidFill>
              <a:ln w="6390" cap="flat">
                <a:noFill/>
                <a:prstDash val="solid"/>
                <a:miter/>
              </a:ln>
            </p:spPr>
            <p:txBody>
              <a:bodyPr wrap="none" lIns="0" tIns="0" rIns="0" bIns="0" rtlCol="0" anchor="ctr"/>
              <a:lstStyle/>
              <a:p>
                <a:pPr algn="ctr"/>
                <a:endParaRPr lang="en-US" sz="1050">
                  <a:latin typeface="+mn-lt"/>
                  <a:cs typeface="+mn-cs"/>
                  <a:sym typeface="+mn-lt"/>
                </a:endParaRPr>
              </a:p>
            </p:txBody>
          </p:sp>
        </p:grpSp>
        <p:grpSp>
          <p:nvGrpSpPr>
            <p:cNvPr id="68" name="Graphic 4">
              <a:extLst>
                <a:ext uri="{FF2B5EF4-FFF2-40B4-BE49-F238E27FC236}">
                  <a16:creationId xmlns:a16="http://schemas.microsoft.com/office/drawing/2014/main" id="{D1E4A9AA-354A-6D39-F51D-E597AFAE1DEC}"/>
                </a:ext>
              </a:extLst>
            </p:cNvPr>
            <p:cNvGrpSpPr>
              <a:grpSpLocks noChangeAspect="1"/>
            </p:cNvGrpSpPr>
            <p:nvPr/>
          </p:nvGrpSpPr>
          <p:grpSpPr bwMode="gray">
            <a:xfrm>
              <a:off x="2019701" y="6289000"/>
              <a:ext cx="435600" cy="435600"/>
              <a:chOff x="2998797" y="2855717"/>
              <a:chExt cx="362309" cy="361971"/>
            </a:xfrm>
            <a:solidFill>
              <a:schemeClr val="tx2">
                <a:lumMod val="40000"/>
                <a:lumOff val="60000"/>
              </a:schemeClr>
            </a:solidFill>
          </p:grpSpPr>
          <p:sp>
            <p:nvSpPr>
              <p:cNvPr id="69" name="Graphic 4">
                <a:extLst>
                  <a:ext uri="{FF2B5EF4-FFF2-40B4-BE49-F238E27FC236}">
                    <a16:creationId xmlns:a16="http://schemas.microsoft.com/office/drawing/2014/main" id="{FBE64D46-5C24-C95F-053E-44B69DD4550C}"/>
                  </a:ext>
                </a:extLst>
              </p:cNvPr>
              <p:cNvSpPr/>
              <p:nvPr/>
            </p:nvSpPr>
            <p:spPr bwMode="gray">
              <a:xfrm>
                <a:off x="3093368" y="2968075"/>
                <a:ext cx="136744" cy="136617"/>
              </a:xfrm>
              <a:custGeom>
                <a:avLst/>
                <a:gdLst>
                  <a:gd name="connsiteX0" fmla="*/ 69011 w 136744"/>
                  <a:gd name="connsiteY0" fmla="*/ 112358 h 136617"/>
                  <a:gd name="connsiteX1" fmla="*/ 69011 w 136744"/>
                  <a:gd name="connsiteY1" fmla="*/ 112358 h 136617"/>
                  <a:gd name="connsiteX2" fmla="*/ 67733 w 136744"/>
                  <a:gd name="connsiteY2" fmla="*/ 112997 h 136617"/>
                  <a:gd name="connsiteX3" fmla="*/ 67094 w 136744"/>
                  <a:gd name="connsiteY3" fmla="*/ 113635 h 136617"/>
                  <a:gd name="connsiteX4" fmla="*/ 65177 w 136744"/>
                  <a:gd name="connsiteY4" fmla="*/ 114273 h 136617"/>
                  <a:gd name="connsiteX5" fmla="*/ 65177 w 136744"/>
                  <a:gd name="connsiteY5" fmla="*/ 114273 h 136617"/>
                  <a:gd name="connsiteX6" fmla="*/ 62621 w 136744"/>
                  <a:gd name="connsiteY6" fmla="*/ 113635 h 136617"/>
                  <a:gd name="connsiteX7" fmla="*/ 61982 w 136744"/>
                  <a:gd name="connsiteY7" fmla="*/ 112997 h 136617"/>
                  <a:gd name="connsiteX8" fmla="*/ 60704 w 136744"/>
                  <a:gd name="connsiteY8" fmla="*/ 111720 h 136617"/>
                  <a:gd name="connsiteX9" fmla="*/ 60704 w 136744"/>
                  <a:gd name="connsiteY9" fmla="*/ 111720 h 136617"/>
                  <a:gd name="connsiteX10" fmla="*/ 24921 w 136744"/>
                  <a:gd name="connsiteY10" fmla="*/ 68947 h 136617"/>
                  <a:gd name="connsiteX11" fmla="*/ 25560 w 136744"/>
                  <a:gd name="connsiteY11" fmla="*/ 60010 h 136617"/>
                  <a:gd name="connsiteX12" fmla="*/ 34506 w 136744"/>
                  <a:gd name="connsiteY12" fmla="*/ 60648 h 136617"/>
                  <a:gd name="connsiteX13" fmla="*/ 34506 w 136744"/>
                  <a:gd name="connsiteY13" fmla="*/ 60648 h 136617"/>
                  <a:gd name="connsiteX14" fmla="*/ 65816 w 136744"/>
                  <a:gd name="connsiteY14" fmla="*/ 98313 h 136617"/>
                  <a:gd name="connsiteX15" fmla="*/ 136745 w 136744"/>
                  <a:gd name="connsiteY15" fmla="*/ 36389 h 136617"/>
                  <a:gd name="connsiteX16" fmla="*/ 136745 w 136744"/>
                  <a:gd name="connsiteY16" fmla="*/ 0 h 136617"/>
                  <a:gd name="connsiteX17" fmla="*/ 0 w 136744"/>
                  <a:gd name="connsiteY17" fmla="*/ 0 h 136617"/>
                  <a:gd name="connsiteX18" fmla="*/ 0 w 136744"/>
                  <a:gd name="connsiteY18" fmla="*/ 136617 h 136617"/>
                  <a:gd name="connsiteX19" fmla="*/ 136745 w 136744"/>
                  <a:gd name="connsiteY19" fmla="*/ 136617 h 136617"/>
                  <a:gd name="connsiteX20" fmla="*/ 136745 w 136744"/>
                  <a:gd name="connsiteY20" fmla="*/ 52987 h 136617"/>
                  <a:gd name="connsiteX21" fmla="*/ 69011 w 136744"/>
                  <a:gd name="connsiteY21" fmla="*/ 112358 h 136617"/>
                  <a:gd name="connsiteX22" fmla="*/ 69011 w 136744"/>
                  <a:gd name="connsiteY22" fmla="*/ 112358 h 13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6744" h="136617">
                    <a:moveTo>
                      <a:pt x="69011" y="112358"/>
                    </a:moveTo>
                    <a:lnTo>
                      <a:pt x="69011" y="112358"/>
                    </a:lnTo>
                    <a:cubicBezTo>
                      <a:pt x="68372" y="112358"/>
                      <a:pt x="68372" y="112997"/>
                      <a:pt x="67733" y="112997"/>
                    </a:cubicBezTo>
                    <a:lnTo>
                      <a:pt x="67094" y="113635"/>
                    </a:lnTo>
                    <a:cubicBezTo>
                      <a:pt x="66455" y="113635"/>
                      <a:pt x="65816" y="114273"/>
                      <a:pt x="65177" y="114273"/>
                    </a:cubicBezTo>
                    <a:lnTo>
                      <a:pt x="65177" y="114273"/>
                    </a:lnTo>
                    <a:cubicBezTo>
                      <a:pt x="64538" y="114273"/>
                      <a:pt x="63260" y="114273"/>
                      <a:pt x="62621" y="113635"/>
                    </a:cubicBezTo>
                    <a:cubicBezTo>
                      <a:pt x="62621" y="113635"/>
                      <a:pt x="61982" y="112997"/>
                      <a:pt x="61982" y="112997"/>
                    </a:cubicBezTo>
                    <a:cubicBezTo>
                      <a:pt x="61343" y="112997"/>
                      <a:pt x="60704" y="112358"/>
                      <a:pt x="60704" y="111720"/>
                    </a:cubicBezTo>
                    <a:lnTo>
                      <a:pt x="60704" y="111720"/>
                    </a:lnTo>
                    <a:lnTo>
                      <a:pt x="24921" y="68947"/>
                    </a:lnTo>
                    <a:cubicBezTo>
                      <a:pt x="22365" y="66394"/>
                      <a:pt x="23004" y="61925"/>
                      <a:pt x="25560" y="60010"/>
                    </a:cubicBezTo>
                    <a:cubicBezTo>
                      <a:pt x="28116" y="58094"/>
                      <a:pt x="32589" y="58094"/>
                      <a:pt x="34506" y="60648"/>
                    </a:cubicBezTo>
                    <a:lnTo>
                      <a:pt x="34506" y="60648"/>
                    </a:lnTo>
                    <a:lnTo>
                      <a:pt x="65816" y="98313"/>
                    </a:lnTo>
                    <a:lnTo>
                      <a:pt x="136745" y="36389"/>
                    </a:lnTo>
                    <a:lnTo>
                      <a:pt x="136745" y="0"/>
                    </a:lnTo>
                    <a:lnTo>
                      <a:pt x="0" y="0"/>
                    </a:lnTo>
                    <a:lnTo>
                      <a:pt x="0" y="136617"/>
                    </a:lnTo>
                    <a:lnTo>
                      <a:pt x="136745" y="136617"/>
                    </a:lnTo>
                    <a:lnTo>
                      <a:pt x="136745" y="52987"/>
                    </a:lnTo>
                    <a:lnTo>
                      <a:pt x="69011" y="112358"/>
                    </a:lnTo>
                    <a:lnTo>
                      <a:pt x="69011" y="112358"/>
                    </a:lnTo>
                    <a:close/>
                  </a:path>
                </a:pathLst>
              </a:custGeom>
              <a:solidFill>
                <a:schemeClr val="bg1"/>
              </a:solidFill>
              <a:ln w="6390" cap="flat">
                <a:noFill/>
                <a:prstDash val="solid"/>
                <a:miter/>
              </a:ln>
            </p:spPr>
            <p:txBody>
              <a:bodyPr wrap="none" lIns="0" tIns="0" rIns="0" bIns="0" rtlCol="0" anchor="ctr"/>
              <a:lstStyle/>
              <a:p>
                <a:pPr algn="ctr"/>
                <a:endParaRPr lang="en-US" sz="1050">
                  <a:latin typeface="+mn-lt"/>
                  <a:cs typeface="+mn-cs"/>
                  <a:sym typeface="+mn-lt"/>
                </a:endParaRPr>
              </a:p>
            </p:txBody>
          </p:sp>
          <p:sp>
            <p:nvSpPr>
              <p:cNvPr id="70" name="Graphic 4">
                <a:extLst>
                  <a:ext uri="{FF2B5EF4-FFF2-40B4-BE49-F238E27FC236}">
                    <a16:creationId xmlns:a16="http://schemas.microsoft.com/office/drawing/2014/main" id="{0A423C57-E29B-3308-CB99-E5A391659DCD}"/>
                  </a:ext>
                </a:extLst>
              </p:cNvPr>
              <p:cNvSpPr/>
              <p:nvPr/>
            </p:nvSpPr>
            <p:spPr bwMode="gray">
              <a:xfrm>
                <a:off x="2998797" y="2855717"/>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10 w 362309"/>
                  <a:gd name="connsiteY3" fmla="*/ 180667 h 361971"/>
                  <a:gd name="connsiteX4" fmla="*/ 180835 w 362309"/>
                  <a:gd name="connsiteY4" fmla="*/ 0 h 361971"/>
                  <a:gd name="connsiteX5" fmla="*/ 180835 w 362309"/>
                  <a:gd name="connsiteY5" fmla="*/ 0 h 361971"/>
                  <a:gd name="connsiteX6" fmla="*/ 277962 w 362309"/>
                  <a:gd name="connsiteY6" fmla="*/ 125126 h 361971"/>
                  <a:gd name="connsiteX7" fmla="*/ 244735 w 362309"/>
                  <a:gd name="connsiteY7" fmla="*/ 154492 h 361971"/>
                  <a:gd name="connsiteX8" fmla="*/ 244735 w 362309"/>
                  <a:gd name="connsiteY8" fmla="*/ 255998 h 361971"/>
                  <a:gd name="connsiteX9" fmla="*/ 238345 w 362309"/>
                  <a:gd name="connsiteY9" fmla="*/ 262382 h 361971"/>
                  <a:gd name="connsiteX10" fmla="*/ 88820 w 362309"/>
                  <a:gd name="connsiteY10" fmla="*/ 262382 h 361971"/>
                  <a:gd name="connsiteX11" fmla="*/ 82430 w 362309"/>
                  <a:gd name="connsiteY11" fmla="*/ 255998 h 361971"/>
                  <a:gd name="connsiteX12" fmla="*/ 82430 w 362309"/>
                  <a:gd name="connsiteY12" fmla="*/ 106612 h 361971"/>
                  <a:gd name="connsiteX13" fmla="*/ 88820 w 362309"/>
                  <a:gd name="connsiteY13" fmla="*/ 100228 h 361971"/>
                  <a:gd name="connsiteX14" fmla="*/ 238345 w 362309"/>
                  <a:gd name="connsiteY14" fmla="*/ 100228 h 361971"/>
                  <a:gd name="connsiteX15" fmla="*/ 244735 w 362309"/>
                  <a:gd name="connsiteY15" fmla="*/ 106612 h 361971"/>
                  <a:gd name="connsiteX16" fmla="*/ 244735 w 362309"/>
                  <a:gd name="connsiteY16" fmla="*/ 137894 h 361971"/>
                  <a:gd name="connsiteX17" fmla="*/ 269655 w 362309"/>
                  <a:gd name="connsiteY17" fmla="*/ 116188 h 361971"/>
                  <a:gd name="connsiteX18" fmla="*/ 278602 w 362309"/>
                  <a:gd name="connsiteY18" fmla="*/ 116827 h 361971"/>
                  <a:gd name="connsiteX19" fmla="*/ 277962 w 362309"/>
                  <a:gd name="connsiteY19" fmla="*/ 125126 h 361971"/>
                  <a:gd name="connsiteX20" fmla="*/ 277962 w 362309"/>
                  <a:gd name="connsiteY20" fmla="*/ 125126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309" h="361971">
                    <a:moveTo>
                      <a:pt x="180835" y="0"/>
                    </a:moveTo>
                    <a:cubicBezTo>
                      <a:pt x="80513" y="0"/>
                      <a:pt x="0" y="81076"/>
                      <a:pt x="0" y="181305"/>
                    </a:cubicBezTo>
                    <a:cubicBezTo>
                      <a:pt x="0" y="281533"/>
                      <a:pt x="81152" y="361972"/>
                      <a:pt x="181474" y="361972"/>
                    </a:cubicBezTo>
                    <a:cubicBezTo>
                      <a:pt x="281157" y="361972"/>
                      <a:pt x="362310" y="280895"/>
                      <a:pt x="362310" y="180667"/>
                    </a:cubicBezTo>
                    <a:cubicBezTo>
                      <a:pt x="362310" y="80438"/>
                      <a:pt x="281157" y="0"/>
                      <a:pt x="180835" y="0"/>
                    </a:cubicBezTo>
                    <a:cubicBezTo>
                      <a:pt x="180835" y="0"/>
                      <a:pt x="180835" y="0"/>
                      <a:pt x="180835" y="0"/>
                    </a:cubicBezTo>
                    <a:close/>
                    <a:moveTo>
                      <a:pt x="277962" y="125126"/>
                    </a:moveTo>
                    <a:lnTo>
                      <a:pt x="244735" y="154492"/>
                    </a:lnTo>
                    <a:lnTo>
                      <a:pt x="244735" y="255998"/>
                    </a:lnTo>
                    <a:cubicBezTo>
                      <a:pt x="244735" y="259828"/>
                      <a:pt x="242179" y="262382"/>
                      <a:pt x="238345" y="262382"/>
                    </a:cubicBezTo>
                    <a:lnTo>
                      <a:pt x="88820" y="262382"/>
                    </a:lnTo>
                    <a:cubicBezTo>
                      <a:pt x="84986" y="262382"/>
                      <a:pt x="82430" y="259828"/>
                      <a:pt x="82430" y="255998"/>
                    </a:cubicBezTo>
                    <a:lnTo>
                      <a:pt x="82430" y="106612"/>
                    </a:lnTo>
                    <a:cubicBezTo>
                      <a:pt x="82430" y="102782"/>
                      <a:pt x="84986" y="100228"/>
                      <a:pt x="88820" y="100228"/>
                    </a:cubicBezTo>
                    <a:lnTo>
                      <a:pt x="238345" y="100228"/>
                    </a:lnTo>
                    <a:cubicBezTo>
                      <a:pt x="242179" y="100228"/>
                      <a:pt x="244735" y="102782"/>
                      <a:pt x="244735" y="106612"/>
                    </a:cubicBezTo>
                    <a:lnTo>
                      <a:pt x="244735" y="137894"/>
                    </a:lnTo>
                    <a:lnTo>
                      <a:pt x="269655" y="116188"/>
                    </a:lnTo>
                    <a:cubicBezTo>
                      <a:pt x="272211" y="113635"/>
                      <a:pt x="276045" y="114273"/>
                      <a:pt x="278602" y="116827"/>
                    </a:cubicBezTo>
                    <a:cubicBezTo>
                      <a:pt x="280518" y="118104"/>
                      <a:pt x="280518" y="122572"/>
                      <a:pt x="277962" y="125126"/>
                    </a:cubicBezTo>
                    <a:cubicBezTo>
                      <a:pt x="277962" y="125126"/>
                      <a:pt x="277962" y="125126"/>
                      <a:pt x="277962" y="125126"/>
                    </a:cubicBezTo>
                    <a:close/>
                  </a:path>
                </a:pathLst>
              </a:custGeom>
              <a:solidFill>
                <a:schemeClr val="bg1"/>
              </a:solidFill>
              <a:ln w="6390" cap="flat">
                <a:noFill/>
                <a:prstDash val="solid"/>
                <a:miter/>
              </a:ln>
            </p:spPr>
            <p:txBody>
              <a:bodyPr wrap="none" lIns="0" tIns="0" rIns="0" bIns="0" rtlCol="0" anchor="ctr"/>
              <a:lstStyle/>
              <a:p>
                <a:pPr algn="ctr"/>
                <a:endParaRPr lang="en-US" sz="1050">
                  <a:latin typeface="+mn-lt"/>
                  <a:cs typeface="+mn-cs"/>
                  <a:sym typeface="+mn-lt"/>
                </a:endParaRPr>
              </a:p>
            </p:txBody>
          </p:sp>
        </p:grpSp>
      </p:grpSp>
      <p:sp>
        <p:nvSpPr>
          <p:cNvPr id="78" name="テキスト ボックス 77">
            <a:extLst>
              <a:ext uri="{FF2B5EF4-FFF2-40B4-BE49-F238E27FC236}">
                <a16:creationId xmlns:a16="http://schemas.microsoft.com/office/drawing/2014/main" id="{0374496D-43CF-5142-C7FA-3C804EEFFDCE}"/>
              </a:ext>
            </a:extLst>
          </p:cNvPr>
          <p:cNvSpPr txBox="1"/>
          <p:nvPr/>
        </p:nvSpPr>
        <p:spPr bwMode="gray">
          <a:xfrm>
            <a:off x="5270152" y="3251996"/>
            <a:ext cx="4068414" cy="369332"/>
          </a:xfrm>
          <a:prstGeom prst="rect">
            <a:avLst/>
          </a:prstGeom>
          <a:noFill/>
        </p:spPr>
        <p:txBody>
          <a:bodyPr wrap="square" lIns="0" tIns="0" rIns="0" bIns="0" rtlCol="0">
            <a:spAutoFit/>
          </a:bodyPr>
          <a:lstStyle/>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solidFill>
                  <a:prstClr val="black"/>
                </a:solidFill>
                <a:latin typeface="+mn-lt"/>
                <a:cs typeface="+mn-cs"/>
              </a:rPr>
              <a:t>地域の関係者がチェックリストに基づいて自己評価することを想定しています</a:t>
            </a:r>
          </a:p>
        </p:txBody>
      </p:sp>
      <p:sp>
        <p:nvSpPr>
          <p:cNvPr id="5" name="フッター プレースホルダー 4">
            <a:extLst>
              <a:ext uri="{FF2B5EF4-FFF2-40B4-BE49-F238E27FC236}">
                <a16:creationId xmlns:a16="http://schemas.microsoft.com/office/drawing/2014/main" id="{C6138D9E-68FE-28B0-F81D-D9F0A040D702}"/>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pic>
        <p:nvPicPr>
          <p:cNvPr id="6" name="図 5">
            <a:extLst>
              <a:ext uri="{FF2B5EF4-FFF2-40B4-BE49-F238E27FC236}">
                <a16:creationId xmlns:a16="http://schemas.microsoft.com/office/drawing/2014/main" id="{1EB46BD2-38EF-2BD3-3D85-4CD28F2E94AB}"/>
              </a:ext>
            </a:extLst>
          </p:cNvPr>
          <p:cNvPicPr>
            <a:picLocks noChangeAspect="1"/>
          </p:cNvPicPr>
          <p:nvPr/>
        </p:nvPicPr>
        <p:blipFill>
          <a:blip r:embed="rId5"/>
          <a:stretch>
            <a:fillRect/>
          </a:stretch>
        </p:blipFill>
        <p:spPr>
          <a:xfrm>
            <a:off x="5183218" y="3826184"/>
            <a:ext cx="4242282" cy="2269376"/>
          </a:xfrm>
          <a:prstGeom prst="rect">
            <a:avLst/>
          </a:prstGeom>
        </p:spPr>
      </p:pic>
      <p:sp>
        <p:nvSpPr>
          <p:cNvPr id="7" name="テキスト ボックス 6">
            <a:extLst>
              <a:ext uri="{FF2B5EF4-FFF2-40B4-BE49-F238E27FC236}">
                <a16:creationId xmlns:a16="http://schemas.microsoft.com/office/drawing/2014/main" id="{AC29046E-B42F-A045-74F4-A87B25FD5B6B}"/>
              </a:ext>
            </a:extLst>
          </p:cNvPr>
          <p:cNvSpPr txBox="1"/>
          <p:nvPr/>
        </p:nvSpPr>
        <p:spPr bwMode="gray">
          <a:xfrm>
            <a:off x="8381945" y="3664378"/>
            <a:ext cx="870431" cy="153888"/>
          </a:xfrm>
          <a:prstGeom prst="rect">
            <a:avLst/>
          </a:prstGeom>
          <a:noFill/>
        </p:spPr>
        <p:txBody>
          <a:bodyPr wrap="non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dirty="0">
                <a:solidFill>
                  <a:prstClr val="black"/>
                </a:solidFill>
                <a:latin typeface="+mn-lt"/>
                <a:cs typeface="+mn-cs"/>
              </a:rPr>
              <a:t>※</a:t>
            </a:r>
            <a:r>
              <a:rPr kumimoji="1" lang="ja-JP" altLang="en-US" sz="1000" b="0" i="0" u="none" strike="noStrike" kern="1200" cap="none" spc="0" normalizeH="0" baseline="0" noProof="0" dirty="0">
                <a:ln>
                  <a:noFill/>
                </a:ln>
                <a:solidFill>
                  <a:prstClr val="black"/>
                </a:solidFill>
                <a:effectLst/>
                <a:uLnTx/>
                <a:uFillTx/>
                <a:latin typeface="+mn-lt"/>
                <a:ea typeface="+mn-ea"/>
                <a:cs typeface="+mn-cs"/>
              </a:rPr>
              <a:t>フェーズ</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1-1</a:t>
            </a:r>
            <a:r>
              <a:rPr kumimoji="1" lang="ja-JP" altLang="en-US" sz="1000" b="0" i="0" u="none" strike="noStrike" kern="1200" cap="none" spc="0" normalizeH="0" baseline="0" noProof="0" dirty="0">
                <a:ln>
                  <a:noFill/>
                </a:ln>
                <a:solidFill>
                  <a:prstClr val="black"/>
                </a:solidFill>
                <a:effectLst/>
                <a:uLnTx/>
                <a:uFillTx/>
                <a:latin typeface="+mn-lt"/>
                <a:ea typeface="+mn-ea"/>
                <a:cs typeface="+mn-cs"/>
              </a:rPr>
              <a:t>を例</a:t>
            </a:r>
          </a:p>
        </p:txBody>
      </p:sp>
      <p:sp>
        <p:nvSpPr>
          <p:cNvPr id="75" name="吹き出し: 円形 74">
            <a:extLst>
              <a:ext uri="{FF2B5EF4-FFF2-40B4-BE49-F238E27FC236}">
                <a16:creationId xmlns:a16="http://schemas.microsoft.com/office/drawing/2014/main" id="{29A62A7D-5957-4B60-1DFD-C7D61B038C9E}"/>
              </a:ext>
            </a:extLst>
          </p:cNvPr>
          <p:cNvSpPr/>
          <p:nvPr/>
        </p:nvSpPr>
        <p:spPr bwMode="gray">
          <a:xfrm>
            <a:off x="6377691" y="4660260"/>
            <a:ext cx="2004254" cy="848071"/>
          </a:xfrm>
          <a:prstGeom prst="wedgeEllipseCallout">
            <a:avLst>
              <a:gd name="adj1" fmla="val 31628"/>
              <a:gd name="adj2" fmla="val -65986"/>
            </a:avLst>
          </a:prstGeom>
          <a:solidFill>
            <a:schemeClr val="accent6">
              <a:lumMod val="20000"/>
              <a:lumOff val="8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indent="-171450" defTabSz="990564" fontAlgn="auto">
              <a:spcBef>
                <a:spcPts val="0"/>
              </a:spcBef>
              <a:spcAft>
                <a:spcPts val="0"/>
              </a:spcAft>
              <a:buSzPct val="100000"/>
              <a:buFont typeface="Wingdings" panose="05000000000000000000" pitchFamily="2" charset="2"/>
              <a:buChar char="ü"/>
            </a:pPr>
            <a:r>
              <a:rPr kumimoji="1" lang="ja-JP" altLang="en-US" sz="1200" dirty="0">
                <a:solidFill>
                  <a:prstClr val="black"/>
                </a:solidFill>
              </a:rPr>
              <a:t>「チェック方法・根拠資料」に記載された資料が用意できるかどうかを確認</a:t>
            </a:r>
          </a:p>
        </p:txBody>
      </p:sp>
      <p:sp>
        <p:nvSpPr>
          <p:cNvPr id="76" name="吹き出し: 円形 75">
            <a:extLst>
              <a:ext uri="{FF2B5EF4-FFF2-40B4-BE49-F238E27FC236}">
                <a16:creationId xmlns:a16="http://schemas.microsoft.com/office/drawing/2014/main" id="{9F51DFD6-F169-CEC2-BFAA-F6C91813D9A6}"/>
              </a:ext>
            </a:extLst>
          </p:cNvPr>
          <p:cNvSpPr/>
          <p:nvPr/>
        </p:nvSpPr>
        <p:spPr bwMode="gray">
          <a:xfrm>
            <a:off x="7431430" y="5508331"/>
            <a:ext cx="1907136" cy="799441"/>
          </a:xfrm>
          <a:prstGeom prst="wedgeEllipseCallout">
            <a:avLst>
              <a:gd name="adj1" fmla="val 29111"/>
              <a:gd name="adj2" fmla="val -160475"/>
            </a:avLst>
          </a:prstGeom>
          <a:solidFill>
            <a:schemeClr val="accent6">
              <a:lumMod val="20000"/>
              <a:lumOff val="8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indent="-171450" defTabSz="990564" fontAlgn="auto">
              <a:spcBef>
                <a:spcPts val="0"/>
              </a:spcBef>
              <a:spcAft>
                <a:spcPts val="0"/>
              </a:spcAft>
              <a:buSzPct val="100000"/>
              <a:buFont typeface="Wingdings" panose="05000000000000000000" pitchFamily="2" charset="2"/>
              <a:buChar char="ü"/>
            </a:pPr>
            <a:r>
              <a:rPr kumimoji="1" lang="ja-JP" altLang="en-US" sz="1200" dirty="0">
                <a:solidFill>
                  <a:prstClr val="black"/>
                </a:solidFill>
              </a:rPr>
              <a:t>より客観的な評価を行うため、</a:t>
            </a:r>
            <a:br>
              <a:rPr kumimoji="1" lang="en-US" altLang="ja-JP" sz="1200" dirty="0">
                <a:solidFill>
                  <a:prstClr val="black"/>
                </a:solidFill>
              </a:rPr>
            </a:br>
            <a:r>
              <a:rPr kumimoji="1" lang="ja-JP" altLang="en-US" sz="1200" dirty="0">
                <a:solidFill>
                  <a:prstClr val="black"/>
                </a:solidFill>
              </a:rPr>
              <a:t>資料が用意できる場合に「○」を入力</a:t>
            </a:r>
          </a:p>
        </p:txBody>
      </p:sp>
    </p:spTree>
    <p:extLst>
      <p:ext uri="{BB962C8B-B14F-4D97-AF65-F5344CB8AC3E}">
        <p14:creationId xmlns:p14="http://schemas.microsoft.com/office/powerpoint/2010/main" val="157175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7B368D30-10CA-4766-94CD-91B693357420}"/>
              </a:ext>
            </a:extLst>
          </p:cNvPr>
          <p:cNvGraphicFramePr>
            <a:graphicFrameLocks noChangeAspect="1"/>
          </p:cNvGraphicFramePr>
          <p:nvPr>
            <p:custDataLst>
              <p:tags r:id="rId1"/>
            </p:custDataLst>
            <p:extLst>
              <p:ext uri="{D42A27DB-BD31-4B8C-83A1-F6EECF244321}">
                <p14:modId xmlns:p14="http://schemas.microsoft.com/office/powerpoint/2010/main" val="32436392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10" name="think-cell data - do not delete" hidden="1">
                        <a:extLst>
                          <a:ext uri="{FF2B5EF4-FFF2-40B4-BE49-F238E27FC236}">
                            <a16:creationId xmlns:a16="http://schemas.microsoft.com/office/drawing/2014/main" id="{7B368D30-10CA-4766-94CD-91B6933574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フッター プレースホルダー 1">
            <a:extLst>
              <a:ext uri="{FF2B5EF4-FFF2-40B4-BE49-F238E27FC236}">
                <a16:creationId xmlns:a16="http://schemas.microsoft.com/office/drawing/2014/main" id="{4407D237-BF0D-5597-A41F-CDE7B65FA9C8}"/>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3" name="スライド番号プレースホルダー 2">
            <a:extLst>
              <a:ext uri="{FF2B5EF4-FFF2-40B4-BE49-F238E27FC236}">
                <a16:creationId xmlns:a16="http://schemas.microsoft.com/office/drawing/2014/main" id="{3FC6ED1E-ACDA-4EC5-C111-4F907E62FFF5}"/>
              </a:ext>
            </a:extLst>
          </p:cNvPr>
          <p:cNvSpPr>
            <a:spLocks noGrp="1"/>
          </p:cNvSpPr>
          <p:nvPr>
            <p:ph type="sldNum" sz="quarter" idx="11"/>
          </p:nvPr>
        </p:nvSpPr>
        <p:spPr/>
        <p:txBody>
          <a:bodyPr/>
          <a:lstStyle/>
          <a:p>
            <a:fld id="{AA5FCFE5-FE56-4EF1-80A8-07776887C2A1}" type="slidenum">
              <a:rPr lang="ja-JP" altLang="en-US" smtClean="0"/>
              <a:pPr/>
              <a:t>7</a:t>
            </a:fld>
            <a:endParaRPr lang="ja-JP" altLang="en-US" dirty="0"/>
          </a:p>
        </p:txBody>
      </p:sp>
      <p:sp>
        <p:nvSpPr>
          <p:cNvPr id="4" name="テキスト プレースホルダー 3">
            <a:extLst>
              <a:ext uri="{FF2B5EF4-FFF2-40B4-BE49-F238E27FC236}">
                <a16:creationId xmlns:a16="http://schemas.microsoft.com/office/drawing/2014/main" id="{F56F4268-1380-9A47-61E2-CA18ABAD37B8}"/>
              </a:ext>
            </a:extLst>
          </p:cNvPr>
          <p:cNvSpPr>
            <a:spLocks noGrp="1"/>
          </p:cNvSpPr>
          <p:nvPr>
            <p:ph type="body" sz="quarter" idx="15"/>
          </p:nvPr>
        </p:nvSpPr>
        <p:spPr/>
        <p:txBody>
          <a:bodyPr/>
          <a:lstStyle/>
          <a:p>
            <a:r>
              <a:rPr kumimoji="1" lang="ja-JP" altLang="en-US" dirty="0"/>
              <a:t>チェックリストの活用方法（その</a:t>
            </a:r>
            <a:r>
              <a:rPr kumimoji="1" lang="en-US" altLang="ja-JP" dirty="0"/>
              <a:t>1</a:t>
            </a:r>
            <a:r>
              <a:rPr kumimoji="1" lang="ja-JP" altLang="en-US" dirty="0"/>
              <a:t>）</a:t>
            </a:r>
          </a:p>
        </p:txBody>
      </p:sp>
      <p:sp>
        <p:nvSpPr>
          <p:cNvPr id="5" name="タイトル 4">
            <a:extLst>
              <a:ext uri="{FF2B5EF4-FFF2-40B4-BE49-F238E27FC236}">
                <a16:creationId xmlns:a16="http://schemas.microsoft.com/office/drawing/2014/main" id="{CBD9A623-BC02-43F1-DE26-8BF1318875AF}"/>
              </a:ext>
            </a:extLst>
          </p:cNvPr>
          <p:cNvSpPr>
            <a:spLocks noGrp="1"/>
          </p:cNvSpPr>
          <p:nvPr>
            <p:ph type="title"/>
          </p:nvPr>
        </p:nvSpPr>
        <p:spPr/>
        <p:txBody>
          <a:bodyPr vert="horz"/>
          <a:lstStyle/>
          <a:p>
            <a:r>
              <a:rPr kumimoji="1" lang="ja-JP" altLang="en-US" dirty="0"/>
              <a:t>チェックリストによる自己評価結果については、別紙様式を活用し、</a:t>
            </a:r>
            <a:br>
              <a:rPr kumimoji="1" lang="en-US" altLang="ja-JP" dirty="0"/>
            </a:br>
            <a:r>
              <a:rPr kumimoji="1" lang="ja-JP" altLang="en-US" dirty="0"/>
              <a:t>地域の関係者で評価結果を客観的に振り返る機会を設けます</a:t>
            </a:r>
          </a:p>
        </p:txBody>
      </p:sp>
      <p:sp>
        <p:nvSpPr>
          <p:cNvPr id="12" name="テキスト ボックス 11">
            <a:extLst>
              <a:ext uri="{FF2B5EF4-FFF2-40B4-BE49-F238E27FC236}">
                <a16:creationId xmlns:a16="http://schemas.microsoft.com/office/drawing/2014/main" id="{BB917E63-DB01-1D13-7F7E-D7472A8E7B2C}"/>
              </a:ext>
            </a:extLst>
          </p:cNvPr>
          <p:cNvSpPr txBox="1"/>
          <p:nvPr/>
        </p:nvSpPr>
        <p:spPr bwMode="gray">
          <a:xfrm>
            <a:off x="597600" y="3022933"/>
            <a:ext cx="4068414" cy="2769989"/>
          </a:xfrm>
          <a:prstGeom prst="rect">
            <a:avLst/>
          </a:prstGeom>
          <a:noFill/>
        </p:spPr>
        <p:txBody>
          <a:bodyPr wrap="square" lIns="0" tIns="0" rIns="0" bIns="0" rtlCol="0" anchor="t">
            <a:spAutoFit/>
          </a:bodyPr>
          <a:lstStyle/>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solidFill>
                  <a:prstClr val="black"/>
                </a:solidFill>
                <a:latin typeface="+mn-lt"/>
                <a:cs typeface="+mn-cs"/>
              </a:rPr>
              <a:t>チェックリストによるチェックにて、陥りやすい主な問題は</a:t>
            </a:r>
            <a:br>
              <a:rPr kumimoji="1" lang="en-US" altLang="ja-JP" sz="1200" dirty="0">
                <a:solidFill>
                  <a:prstClr val="black"/>
                </a:solidFill>
                <a:latin typeface="+mn-lt"/>
                <a:cs typeface="+mn-cs"/>
              </a:rPr>
            </a:br>
            <a:r>
              <a:rPr kumimoji="1" lang="ja-JP" altLang="en-US" sz="1200" dirty="0">
                <a:solidFill>
                  <a:prstClr val="black"/>
                </a:solidFill>
                <a:latin typeface="+mn-lt"/>
                <a:cs typeface="+mn-cs"/>
              </a:rPr>
              <a:t>次の</a:t>
            </a:r>
            <a:r>
              <a:rPr kumimoji="1" lang="en-US" altLang="ja-JP" sz="1200" dirty="0">
                <a:solidFill>
                  <a:prstClr val="black"/>
                </a:solidFill>
                <a:latin typeface="+mn-lt"/>
                <a:cs typeface="+mn-cs"/>
              </a:rPr>
              <a:t>2</a:t>
            </a:r>
            <a:r>
              <a:rPr kumimoji="1" lang="ja-JP" altLang="en-US" sz="1200" dirty="0">
                <a:solidFill>
                  <a:prstClr val="black"/>
                </a:solidFill>
                <a:latin typeface="+mn-lt"/>
                <a:cs typeface="+mn-cs"/>
              </a:rPr>
              <a:t>点です。</a:t>
            </a:r>
            <a:endParaRPr kumimoji="1" lang="en-US" altLang="ja-JP" sz="1200" dirty="0">
              <a:solidFill>
                <a:prstClr val="black"/>
              </a:solidFill>
              <a:latin typeface="+mn-lt"/>
              <a:cs typeface="+mn-cs"/>
            </a:endParaRPr>
          </a:p>
          <a:p>
            <a:pPr marL="657860" lvl="1" indent="-228600" defTabSz="990564" fontAlgn="auto">
              <a:spcBef>
                <a:spcPts val="0"/>
              </a:spcBef>
              <a:spcAft>
                <a:spcPts val="0"/>
              </a:spcAft>
              <a:buSzPct val="100000"/>
              <a:buFont typeface="+mj-ea"/>
              <a:buAutoNum type="circleNumDbPlain"/>
            </a:pPr>
            <a:r>
              <a:rPr kumimoji="1" lang="ja-JP" altLang="en-US" sz="1200" dirty="0">
                <a:solidFill>
                  <a:schemeClr val="accent3"/>
                </a:solidFill>
                <a:latin typeface="+mn-lt"/>
                <a:cs typeface="+mn-cs"/>
              </a:rPr>
              <a:t>チェックしたまま次のアクションを整理しないこと</a:t>
            </a:r>
            <a:endParaRPr lang="en-US" altLang="ja-JP" sz="1200" dirty="0">
              <a:solidFill>
                <a:schemeClr val="accent3"/>
              </a:solidFill>
              <a:latin typeface="+mn-lt"/>
              <a:cs typeface="Calibri Light"/>
            </a:endParaRPr>
          </a:p>
          <a:p>
            <a:pPr marL="657860" lvl="1" indent="-228600" defTabSz="990564" fontAlgn="auto">
              <a:spcBef>
                <a:spcPts val="0"/>
              </a:spcBef>
              <a:spcAft>
                <a:spcPts val="0"/>
              </a:spcAft>
              <a:buSzPct val="100000"/>
              <a:buFont typeface="+mj-ea"/>
              <a:buAutoNum type="circleNumDbPlain"/>
            </a:pPr>
            <a:r>
              <a:rPr kumimoji="1" lang="ja-JP" altLang="en-US" sz="1200" dirty="0">
                <a:solidFill>
                  <a:schemeClr val="accent3"/>
                </a:solidFill>
                <a:latin typeface="+mn-lt"/>
                <a:cs typeface="+mn-cs"/>
              </a:rPr>
              <a:t>自己評価結果が客観的ではなく、</a:t>
            </a:r>
            <a:br>
              <a:rPr kumimoji="1" lang="en-US" altLang="ja-JP" sz="1200" dirty="0">
                <a:solidFill>
                  <a:schemeClr val="accent3"/>
                </a:solidFill>
                <a:latin typeface="+mn-lt"/>
                <a:cs typeface="+mn-cs"/>
              </a:rPr>
            </a:br>
            <a:r>
              <a:rPr kumimoji="1" lang="ja-JP" altLang="en-US" sz="1200" dirty="0">
                <a:solidFill>
                  <a:schemeClr val="accent3"/>
                </a:solidFill>
                <a:latin typeface="+mn-lt"/>
                <a:cs typeface="+mn-cs"/>
              </a:rPr>
              <a:t>地域内で合意できないこと</a:t>
            </a:r>
            <a:endParaRPr lang="en-US" altLang="ja-JP" sz="1200" dirty="0">
              <a:solidFill>
                <a:schemeClr val="accent3"/>
              </a:solidFill>
              <a:latin typeface="+mn-lt"/>
              <a:cs typeface="Calibri Light"/>
            </a:endParaRPr>
          </a:p>
          <a:p>
            <a:pPr marL="171450" marR="0" indent="-171450" algn="l" defTabSz="990564" rtl="0" eaLnBrk="1" fontAlgn="auto" latinLnBrk="0" hangingPunct="1">
              <a:lnSpc>
                <a:spcPct val="100000"/>
              </a:lnSpc>
              <a:spcBef>
                <a:spcPts val="0"/>
              </a:spcBef>
              <a:spcAft>
                <a:spcPts val="0"/>
              </a:spcAft>
              <a:buClrTx/>
              <a:buSzPct val="100000"/>
              <a:buFont typeface="Wingdings" panose="05000000000000000000" pitchFamily="2" charset="2"/>
              <a:buChar char="ü"/>
              <a:tabLst/>
            </a:pPr>
            <a:endParaRPr kumimoji="1" lang="en-US" altLang="ja-JP" sz="1200" dirty="0">
              <a:solidFill>
                <a:prstClr val="black"/>
              </a:solidFill>
              <a:latin typeface="+mn-lt"/>
              <a:cs typeface="+mn-cs"/>
            </a:endParaRPr>
          </a:p>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latin typeface="+mn-lt"/>
                <a:cs typeface="+mn-cs"/>
              </a:rPr>
              <a:t>上記の問題を解消するため、</a:t>
            </a:r>
            <a:br>
              <a:rPr kumimoji="1" lang="en-US" altLang="ja-JP" sz="1200" dirty="0">
                <a:latin typeface="+mn-lt"/>
                <a:cs typeface="+mn-cs"/>
              </a:rPr>
            </a:br>
            <a:r>
              <a:rPr kumimoji="1" lang="ja-JP" altLang="en-US" sz="1200" u="sng" dirty="0">
                <a:solidFill>
                  <a:schemeClr val="accent3"/>
                </a:solidFill>
                <a:latin typeface="+mn-lt"/>
                <a:cs typeface="+mn-cs"/>
              </a:rPr>
              <a:t>自己評価結果を基に次の行動を整理</a:t>
            </a:r>
            <a:r>
              <a:rPr kumimoji="1" lang="ja-JP" altLang="en-US" sz="1200" dirty="0">
                <a:latin typeface="+mn-lt"/>
                <a:cs typeface="+mn-cs"/>
              </a:rPr>
              <a:t>する、と同時に、</a:t>
            </a:r>
            <a:br>
              <a:rPr kumimoji="1" lang="en-US" altLang="ja-JP" sz="1200" dirty="0">
                <a:latin typeface="+mn-lt"/>
                <a:cs typeface="+mn-cs"/>
              </a:rPr>
            </a:br>
            <a:r>
              <a:rPr kumimoji="1" lang="ja-JP" altLang="en-US" sz="1200" u="sng" dirty="0">
                <a:solidFill>
                  <a:schemeClr val="accent3"/>
                </a:solidFill>
                <a:latin typeface="+mn-lt"/>
                <a:cs typeface="+mn-cs"/>
              </a:rPr>
              <a:t>自己評価結果について複数人による目線合わせを行い、</a:t>
            </a:r>
            <a:br>
              <a:rPr kumimoji="1" lang="en-US" altLang="ja-JP" sz="1200" u="sng" dirty="0">
                <a:solidFill>
                  <a:schemeClr val="accent3"/>
                </a:solidFill>
                <a:latin typeface="+mn-lt"/>
                <a:cs typeface="+mn-cs"/>
              </a:rPr>
            </a:br>
            <a:r>
              <a:rPr kumimoji="1" lang="ja-JP" altLang="en-US" sz="1200" u="sng" dirty="0">
                <a:solidFill>
                  <a:schemeClr val="accent3"/>
                </a:solidFill>
                <a:latin typeface="+mn-lt"/>
                <a:cs typeface="+mn-cs"/>
              </a:rPr>
              <a:t>地域内で合意</a:t>
            </a:r>
            <a:r>
              <a:rPr kumimoji="1" lang="ja-JP" altLang="en-US" sz="1200" dirty="0">
                <a:latin typeface="+mn-lt"/>
                <a:cs typeface="+mn-cs"/>
              </a:rPr>
              <a:t>を得るようにしましょう</a:t>
            </a:r>
            <a:endParaRPr kumimoji="1" lang="en-US" altLang="ja-JP" sz="1200" dirty="0">
              <a:latin typeface="+mn-lt"/>
              <a:cs typeface="+mn-cs"/>
            </a:endParaRPr>
          </a:p>
          <a:p>
            <a:pPr marL="171450" marR="0" indent="-171450" algn="l" defTabSz="990564" rtl="0" eaLnBrk="1" fontAlgn="auto" latinLnBrk="0" hangingPunct="1">
              <a:lnSpc>
                <a:spcPct val="100000"/>
              </a:lnSpc>
              <a:spcBef>
                <a:spcPts val="0"/>
              </a:spcBef>
              <a:spcAft>
                <a:spcPts val="0"/>
              </a:spcAft>
              <a:buClrTx/>
              <a:buSzPct val="100000"/>
              <a:buFont typeface="Wingdings" panose="05000000000000000000" pitchFamily="2" charset="2"/>
              <a:buChar char="ü"/>
              <a:tabLst/>
            </a:pPr>
            <a:endParaRPr kumimoji="1" lang="en-US" altLang="ja-JP" sz="1200" b="0" i="0" strike="noStrike" kern="1200" cap="none" spc="0" normalizeH="0" baseline="0" noProof="0" dirty="0">
              <a:ln>
                <a:noFill/>
              </a:ln>
              <a:effectLst/>
              <a:uLnTx/>
              <a:uFillTx/>
              <a:latin typeface="+mn-lt"/>
              <a:ea typeface="+mn-ea"/>
              <a:cs typeface="+mn-cs"/>
            </a:endParaRPr>
          </a:p>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latin typeface="+mn-lt"/>
                <a:cs typeface="+mn-cs"/>
              </a:rPr>
              <a:t>年</a:t>
            </a:r>
            <a:r>
              <a:rPr kumimoji="1" lang="en-US" altLang="ja-JP" sz="1200" dirty="0">
                <a:latin typeface="+mn-lt"/>
                <a:cs typeface="+mn-cs"/>
              </a:rPr>
              <a:t>2</a:t>
            </a:r>
            <a:r>
              <a:rPr kumimoji="1" lang="ja-JP" altLang="en-US" sz="1200" dirty="0">
                <a:latin typeface="+mn-lt"/>
                <a:cs typeface="+mn-cs"/>
              </a:rPr>
              <a:t>回の頻度でチェックリストによる評価を行い、</a:t>
            </a:r>
            <a:br>
              <a:rPr kumimoji="1" lang="en-US" altLang="ja-JP" sz="1200" dirty="0">
                <a:latin typeface="+mn-lt"/>
                <a:cs typeface="+mn-cs"/>
              </a:rPr>
            </a:br>
            <a:r>
              <a:rPr kumimoji="1" lang="ja-JP" altLang="en-US" sz="1200" dirty="0">
                <a:latin typeface="+mn-lt"/>
                <a:cs typeface="+mn-cs"/>
              </a:rPr>
              <a:t>次期に向けたアクションプランを整理します</a:t>
            </a:r>
            <a:br>
              <a:rPr kumimoji="1" lang="en-US" altLang="ja-JP" sz="1200" dirty="0">
                <a:latin typeface="+mn-lt"/>
                <a:cs typeface="+mn-cs"/>
              </a:rPr>
            </a:br>
            <a:r>
              <a:rPr kumimoji="1" lang="ja-JP" altLang="en-US" sz="1200" dirty="0">
                <a:latin typeface="+mn-lt"/>
                <a:cs typeface="+mn-cs"/>
              </a:rPr>
              <a:t>（</a:t>
            </a:r>
            <a:r>
              <a:rPr kumimoji="1" lang="ja-JP" altLang="en-US" sz="1200" u="sng" dirty="0">
                <a:solidFill>
                  <a:schemeClr val="accent3"/>
                </a:solidFill>
                <a:latin typeface="+mn-lt"/>
                <a:cs typeface="+mn-cs"/>
              </a:rPr>
              <a:t>整理するアクションプランは優先されるものを</a:t>
            </a:r>
            <a:br>
              <a:rPr kumimoji="1" lang="en-US" altLang="ja-JP" sz="1200" u="sng" dirty="0">
                <a:solidFill>
                  <a:schemeClr val="accent3"/>
                </a:solidFill>
                <a:latin typeface="+mn-lt"/>
                <a:cs typeface="+mn-cs"/>
              </a:rPr>
            </a:br>
            <a:r>
              <a:rPr kumimoji="1" lang="ja-JP" altLang="en-US" sz="1200" u="sng" dirty="0">
                <a:solidFill>
                  <a:schemeClr val="accent3"/>
                </a:solidFill>
                <a:latin typeface="+mn-lt"/>
                <a:cs typeface="+mn-cs"/>
              </a:rPr>
              <a:t>　最大</a:t>
            </a:r>
            <a:r>
              <a:rPr kumimoji="1" lang="en-US" altLang="ja-JP" sz="1200" u="sng" dirty="0">
                <a:solidFill>
                  <a:schemeClr val="accent3"/>
                </a:solidFill>
                <a:latin typeface="+mn-lt"/>
                <a:cs typeface="+mn-cs"/>
              </a:rPr>
              <a:t>3</a:t>
            </a:r>
            <a:r>
              <a:rPr kumimoji="1" lang="ja-JP" altLang="en-US" sz="1200" u="sng" dirty="0">
                <a:solidFill>
                  <a:schemeClr val="accent3"/>
                </a:solidFill>
                <a:latin typeface="+mn-lt"/>
                <a:cs typeface="+mn-cs"/>
              </a:rPr>
              <a:t>つまで</a:t>
            </a:r>
            <a:r>
              <a:rPr kumimoji="1" lang="ja-JP" altLang="en-US" sz="1200" dirty="0">
                <a:latin typeface="+mn-lt"/>
                <a:cs typeface="+mn-cs"/>
              </a:rPr>
              <a:t>をめどにまとめましょう）</a:t>
            </a:r>
            <a:endParaRPr kumimoji="1" lang="en-US" altLang="ja-JP" sz="1200" dirty="0">
              <a:latin typeface="+mn-lt"/>
              <a:cs typeface="+mn-cs"/>
            </a:endParaRPr>
          </a:p>
        </p:txBody>
      </p:sp>
      <p:cxnSp>
        <p:nvCxnSpPr>
          <p:cNvPr id="13" name="直線コネクタ 12">
            <a:extLst>
              <a:ext uri="{FF2B5EF4-FFF2-40B4-BE49-F238E27FC236}">
                <a16:creationId xmlns:a16="http://schemas.microsoft.com/office/drawing/2014/main" id="{6ADA101D-FAFD-D4DA-7142-BBB3077E8676}"/>
              </a:ext>
            </a:extLst>
          </p:cNvPr>
          <p:cNvCxnSpPr>
            <a:cxnSpLocks/>
          </p:cNvCxnSpPr>
          <p:nvPr/>
        </p:nvCxnSpPr>
        <p:spPr bwMode="gray">
          <a:xfrm>
            <a:off x="5324386" y="2711291"/>
            <a:ext cx="40684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B20C06C5-D3E8-D239-FC34-C5CEDEE12FDC}"/>
              </a:ext>
            </a:extLst>
          </p:cNvPr>
          <p:cNvSpPr txBox="1"/>
          <p:nvPr/>
        </p:nvSpPr>
        <p:spPr bwMode="gray">
          <a:xfrm>
            <a:off x="6307311" y="2614856"/>
            <a:ext cx="2102564" cy="184666"/>
          </a:xfrm>
          <a:prstGeom prst="rect">
            <a:avLst/>
          </a:prstGeom>
          <a:solidFill>
            <a:schemeClr val="bg1"/>
          </a:solidFill>
        </p:spPr>
        <p:txBody>
          <a:bodyPr wrap="non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dirty="0">
                <a:solidFill>
                  <a:prstClr val="black"/>
                </a:solidFill>
                <a:latin typeface="+mn-lt"/>
                <a:cs typeface="+mn-cs"/>
              </a:rPr>
              <a:t>チェック結果の振り返りシート</a:t>
            </a: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5" name="テキスト ボックス 14">
            <a:extLst>
              <a:ext uri="{FF2B5EF4-FFF2-40B4-BE49-F238E27FC236}">
                <a16:creationId xmlns:a16="http://schemas.microsoft.com/office/drawing/2014/main" id="{695A648A-DC1D-D57A-26D5-C00213BD97CD}"/>
              </a:ext>
            </a:extLst>
          </p:cNvPr>
          <p:cNvSpPr txBox="1"/>
          <p:nvPr/>
        </p:nvSpPr>
        <p:spPr bwMode="gray">
          <a:xfrm>
            <a:off x="5324386" y="2963335"/>
            <a:ext cx="4068414" cy="553998"/>
          </a:xfrm>
          <a:prstGeom prst="rect">
            <a:avLst/>
          </a:prstGeom>
          <a:noFill/>
        </p:spPr>
        <p:txBody>
          <a:bodyPr wrap="square" lIns="0" tIns="0" rIns="0" bIns="0" rtlCol="0">
            <a:spAutoFit/>
          </a:bodyPr>
          <a:lstStyle/>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solidFill>
                  <a:prstClr val="black"/>
                </a:solidFill>
                <a:latin typeface="+mn-lt"/>
                <a:cs typeface="+mn-cs"/>
              </a:rPr>
              <a:t>当期の活動について、チェックリストによるチェック結果を「振り返りシート」を活用して整理し、チェックした地域の関係者を中心に協議し、次期に向けた行動について整理します</a:t>
            </a:r>
          </a:p>
        </p:txBody>
      </p:sp>
      <p:pic>
        <p:nvPicPr>
          <p:cNvPr id="6" name="図 5">
            <a:extLst>
              <a:ext uri="{FF2B5EF4-FFF2-40B4-BE49-F238E27FC236}">
                <a16:creationId xmlns:a16="http://schemas.microsoft.com/office/drawing/2014/main" id="{4AD70C12-0E4A-CFAF-562E-1D60C00374AE}"/>
              </a:ext>
            </a:extLst>
          </p:cNvPr>
          <p:cNvPicPr>
            <a:picLocks noChangeAspect="1"/>
          </p:cNvPicPr>
          <p:nvPr/>
        </p:nvPicPr>
        <p:blipFill>
          <a:blip r:embed="rId5"/>
          <a:stretch>
            <a:fillRect/>
          </a:stretch>
        </p:blipFill>
        <p:spPr>
          <a:xfrm>
            <a:off x="5144768" y="3634746"/>
            <a:ext cx="4351060" cy="2530857"/>
          </a:xfrm>
          <a:prstGeom prst="rect">
            <a:avLst/>
          </a:prstGeom>
          <a:ln w="9525" cap="flat" cmpd="sng" algn="ctr">
            <a:solidFill>
              <a:schemeClr val="bg2"/>
            </a:solidFill>
            <a:prstDash val="solid"/>
            <a:round/>
            <a:headEnd type="none" w="med" len="med"/>
            <a:tailEnd type="none" w="med" len="med"/>
          </a:ln>
        </p:spPr>
      </p:pic>
      <p:sp>
        <p:nvSpPr>
          <p:cNvPr id="7" name="吹き出し: 円形 6">
            <a:extLst>
              <a:ext uri="{FF2B5EF4-FFF2-40B4-BE49-F238E27FC236}">
                <a16:creationId xmlns:a16="http://schemas.microsoft.com/office/drawing/2014/main" id="{4D6ADF70-A292-9FBD-3A16-1A2CF066EECF}"/>
              </a:ext>
            </a:extLst>
          </p:cNvPr>
          <p:cNvSpPr/>
          <p:nvPr/>
        </p:nvSpPr>
        <p:spPr bwMode="gray">
          <a:xfrm>
            <a:off x="7320298" y="4178802"/>
            <a:ext cx="2197200" cy="922421"/>
          </a:xfrm>
          <a:prstGeom prst="wedgeEllipseCallout">
            <a:avLst>
              <a:gd name="adj1" fmla="val -35070"/>
              <a:gd name="adj2" fmla="val 61630"/>
            </a:avLst>
          </a:prstGeom>
          <a:solidFill>
            <a:schemeClr val="accent6">
              <a:lumMod val="20000"/>
              <a:lumOff val="8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チェック結果については、</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dirty="0">
                <a:solidFill>
                  <a:prstClr val="black"/>
                </a:solidFill>
                <a:latin typeface="+mn-lt"/>
                <a:cs typeface="+mn-cs"/>
              </a:rPr>
              <a:t>地域の関係者が</a:t>
            </a:r>
            <a:r>
              <a:rPr kumimoji="1" lang="ja-JP" altLang="en-US" sz="1200" b="0" i="0" u="none" strike="noStrike" kern="1200" cap="none" spc="0" normalizeH="0" baseline="0" noProof="0" dirty="0">
                <a:ln>
                  <a:noFill/>
                </a:ln>
                <a:solidFill>
                  <a:prstClr val="black"/>
                </a:solidFill>
                <a:effectLst/>
                <a:uLnTx/>
                <a:uFillTx/>
                <a:latin typeface="+mn-lt"/>
                <a:ea typeface="+mn-ea"/>
                <a:cs typeface="+mn-cs"/>
              </a:rPr>
              <a:t>協議し、より客観的な内容とする</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8" name="吹き出し: 円形 7">
            <a:extLst>
              <a:ext uri="{FF2B5EF4-FFF2-40B4-BE49-F238E27FC236}">
                <a16:creationId xmlns:a16="http://schemas.microsoft.com/office/drawing/2014/main" id="{A20AE352-55EA-D72C-8977-ED6579BC10B8}"/>
              </a:ext>
            </a:extLst>
          </p:cNvPr>
          <p:cNvSpPr/>
          <p:nvPr/>
        </p:nvSpPr>
        <p:spPr bwMode="gray">
          <a:xfrm>
            <a:off x="6421203" y="5503779"/>
            <a:ext cx="2197200" cy="922421"/>
          </a:xfrm>
          <a:prstGeom prst="wedgeEllipseCallout">
            <a:avLst>
              <a:gd name="adj1" fmla="val 36846"/>
              <a:gd name="adj2" fmla="val -59240"/>
            </a:avLst>
          </a:prstGeom>
          <a:solidFill>
            <a:schemeClr val="accent6">
              <a:lumMod val="20000"/>
              <a:lumOff val="8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チェック結果を基に、</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次期に向けたアクションを整理し、地域の関係者で合意する</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6" name="テキスト ボックス 15">
            <a:extLst>
              <a:ext uri="{FF2B5EF4-FFF2-40B4-BE49-F238E27FC236}">
                <a16:creationId xmlns:a16="http://schemas.microsoft.com/office/drawing/2014/main" id="{DA4713AD-FBB0-812B-94AC-6847132B27C5}"/>
              </a:ext>
            </a:extLst>
          </p:cNvPr>
          <p:cNvSpPr txBox="1"/>
          <p:nvPr/>
        </p:nvSpPr>
        <p:spPr bwMode="gray">
          <a:xfrm>
            <a:off x="416748" y="1499295"/>
            <a:ext cx="9072504" cy="839391"/>
          </a:xfrm>
          <a:prstGeom prst="rect">
            <a:avLst/>
          </a:prstGeom>
          <a:solidFill>
            <a:schemeClr val="accent1">
              <a:lumMod val="20000"/>
              <a:lumOff val="80000"/>
            </a:schemeClr>
          </a:solidFill>
        </p:spPr>
        <p:txBody>
          <a:bodyPr wrap="square" lIns="72000" tIns="72000" rIns="72000" bIns="72000" rtlCol="0">
            <a:noAutofit/>
          </a:bodyPr>
          <a:lstStyle>
            <a:defPPr>
              <a:defRPr lang="en-US"/>
            </a:defPPr>
            <a:lvl1pPr marL="171450" marR="0" indent="-171450" defTabSz="990564" eaLnBrk="1" fontAlgn="auto" latinLnBrk="0" hangingPunct="1">
              <a:lnSpc>
                <a:spcPct val="100000"/>
              </a:lnSpc>
              <a:spcBef>
                <a:spcPts val="0"/>
              </a:spcBef>
              <a:spcAft>
                <a:spcPts val="600"/>
              </a:spcAft>
              <a:buClrTx/>
              <a:buSzPct val="100000"/>
              <a:buFont typeface="Wingdings" panose="05000000000000000000" pitchFamily="2" charset="2"/>
              <a:buChar char="ü"/>
              <a:tabLst/>
              <a:defRPr kumimoji="1" sz="1400">
                <a:solidFill>
                  <a:prstClr val="black"/>
                </a:solidFill>
                <a:latin typeface="+mn-lt"/>
                <a:cs typeface="+mn-cs"/>
              </a:defRPr>
            </a:lvl1pPr>
          </a:lstStyle>
          <a:p>
            <a:r>
              <a:rPr lang="ja-JP" altLang="en-US" dirty="0"/>
              <a:t>チェックリストの自己評価結果をより有効に活用するためには、その評価結果を地域の関係者と共有することが重要です</a:t>
            </a:r>
            <a:endParaRPr lang="en-US" altLang="ja-JP" dirty="0"/>
          </a:p>
          <a:p>
            <a:r>
              <a:rPr lang="ja-JP" altLang="en-US" dirty="0"/>
              <a:t>自己評価結果を基に、「チェック結果の振り返りシート」を作成し、地域の関係者で地域の活動が抱える課題を洗い出し、</a:t>
            </a:r>
            <a:br>
              <a:rPr lang="en-US" altLang="ja-JP" dirty="0"/>
            </a:br>
            <a:r>
              <a:rPr lang="ja-JP" altLang="en-US" dirty="0"/>
              <a:t>次期に向けたアクションを協議し、共有してください</a:t>
            </a:r>
          </a:p>
        </p:txBody>
      </p:sp>
      <p:cxnSp>
        <p:nvCxnSpPr>
          <p:cNvPr id="19" name="直線コネクタ 18">
            <a:extLst>
              <a:ext uri="{FF2B5EF4-FFF2-40B4-BE49-F238E27FC236}">
                <a16:creationId xmlns:a16="http://schemas.microsoft.com/office/drawing/2014/main" id="{8B6D48FA-8D73-4229-1860-B6E0701270E7}"/>
              </a:ext>
            </a:extLst>
          </p:cNvPr>
          <p:cNvCxnSpPr>
            <a:cxnSpLocks/>
          </p:cNvCxnSpPr>
          <p:nvPr/>
        </p:nvCxnSpPr>
        <p:spPr bwMode="gray">
          <a:xfrm>
            <a:off x="597600" y="2711291"/>
            <a:ext cx="40684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A16FE111-936C-B2C7-39EA-FACC43B07056}"/>
              </a:ext>
            </a:extLst>
          </p:cNvPr>
          <p:cNvSpPr txBox="1"/>
          <p:nvPr/>
        </p:nvSpPr>
        <p:spPr bwMode="gray">
          <a:xfrm>
            <a:off x="1469970" y="2618373"/>
            <a:ext cx="2323682" cy="184666"/>
          </a:xfrm>
          <a:prstGeom prst="rect">
            <a:avLst/>
          </a:prstGeom>
          <a:solidFill>
            <a:schemeClr val="bg1"/>
          </a:solidFill>
        </p:spPr>
        <p:txBody>
          <a:bodyPr wrap="non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dirty="0">
                <a:solidFill>
                  <a:prstClr val="black"/>
                </a:solidFill>
                <a:latin typeface="+mn-lt"/>
                <a:cs typeface="+mn-cs"/>
              </a:rPr>
              <a:t>自己評価結果の有効な使い方</a:t>
            </a: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21" name="矢印: 五方向 20">
            <a:extLst>
              <a:ext uri="{FF2B5EF4-FFF2-40B4-BE49-F238E27FC236}">
                <a16:creationId xmlns:a16="http://schemas.microsoft.com/office/drawing/2014/main" id="{7E2DE7A1-B9C3-8D32-2950-158AA7E414B4}"/>
              </a:ext>
            </a:extLst>
          </p:cNvPr>
          <p:cNvSpPr/>
          <p:nvPr/>
        </p:nvSpPr>
        <p:spPr bwMode="gray">
          <a:xfrm>
            <a:off x="2120317" y="5845007"/>
            <a:ext cx="2650420" cy="186992"/>
          </a:xfrm>
          <a:prstGeom prst="homePlate">
            <a:avLst/>
          </a:prstGeom>
          <a:solidFill>
            <a:srgbClr val="A0DCFF"/>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0" i="0" u="none" strike="noStrike" kern="1200" cap="none" spc="0" normalizeH="0" baseline="0" noProof="0" dirty="0">
                <a:ln>
                  <a:noFill/>
                </a:ln>
                <a:solidFill>
                  <a:prstClr val="black"/>
                </a:solidFill>
                <a:effectLst/>
                <a:uLnTx/>
                <a:uFillTx/>
                <a:latin typeface="+mn-lt"/>
                <a:ea typeface="+mn-ea"/>
                <a:cs typeface="+mn-cs"/>
              </a:rPr>
              <a:t>年間を通じたチェックリストの使い方は次ページ参照</a:t>
            </a:r>
          </a:p>
        </p:txBody>
      </p:sp>
    </p:spTree>
    <p:extLst>
      <p:ext uri="{BB962C8B-B14F-4D97-AF65-F5344CB8AC3E}">
        <p14:creationId xmlns:p14="http://schemas.microsoft.com/office/powerpoint/2010/main" val="573256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9D04B3FB-6D6A-1C00-60A9-395435B21D9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34" name="think-cell data - do not delete" hidden="1">
                        <a:extLst>
                          <a:ext uri="{FF2B5EF4-FFF2-40B4-BE49-F238E27FC236}">
                            <a16:creationId xmlns:a16="http://schemas.microsoft.com/office/drawing/2014/main" id="{9D04B3FB-6D6A-1C00-60A9-395435B21D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テキスト プレースホルダー 2">
            <a:extLst>
              <a:ext uri="{FF2B5EF4-FFF2-40B4-BE49-F238E27FC236}">
                <a16:creationId xmlns:a16="http://schemas.microsoft.com/office/drawing/2014/main" id="{6315D439-5636-9C5D-E63A-F2C88D427CF9}"/>
              </a:ext>
            </a:extLst>
          </p:cNvPr>
          <p:cNvSpPr>
            <a:spLocks noGrp="1"/>
          </p:cNvSpPr>
          <p:nvPr>
            <p:ph type="body" sz="quarter" idx="15"/>
          </p:nvPr>
        </p:nvSpPr>
        <p:spPr/>
        <p:txBody>
          <a:bodyPr/>
          <a:lstStyle/>
          <a:p>
            <a:r>
              <a:rPr kumimoji="1" lang="ja-JP" altLang="en-US" dirty="0"/>
              <a:t>チェックリストの活用方法（その</a:t>
            </a:r>
            <a:r>
              <a:rPr kumimoji="1" lang="en-US" altLang="ja-JP" dirty="0"/>
              <a:t>2</a:t>
            </a:r>
            <a:r>
              <a:rPr kumimoji="1" lang="ja-JP" altLang="en-US" dirty="0"/>
              <a:t>）</a:t>
            </a:r>
          </a:p>
        </p:txBody>
      </p:sp>
      <p:sp>
        <p:nvSpPr>
          <p:cNvPr id="4" name="タイトル 3">
            <a:extLst>
              <a:ext uri="{FF2B5EF4-FFF2-40B4-BE49-F238E27FC236}">
                <a16:creationId xmlns:a16="http://schemas.microsoft.com/office/drawing/2014/main" id="{0FB19066-79BD-3025-A9CB-94461E889898}"/>
              </a:ext>
            </a:extLst>
          </p:cNvPr>
          <p:cNvSpPr>
            <a:spLocks noGrp="1"/>
          </p:cNvSpPr>
          <p:nvPr>
            <p:ph type="title"/>
          </p:nvPr>
        </p:nvSpPr>
        <p:spPr/>
        <p:txBody>
          <a:bodyPr vert="horz"/>
          <a:lstStyle/>
          <a:p>
            <a:r>
              <a:rPr kumimoji="1" lang="ja-JP" altLang="en-US" dirty="0"/>
              <a:t>チェックリストによる自己評価は半期ごとに行い、採点結果が</a:t>
            </a:r>
            <a:r>
              <a:rPr kumimoji="1" lang="en-US" altLang="ja-JP" dirty="0"/>
              <a:t>6</a:t>
            </a:r>
            <a:r>
              <a:rPr kumimoji="1" lang="ja-JP" altLang="en-US" dirty="0"/>
              <a:t>割以上の場合は次フェーズに進み、</a:t>
            </a:r>
            <a:r>
              <a:rPr kumimoji="1" lang="en-US" altLang="ja-JP" dirty="0"/>
              <a:t>6</a:t>
            </a:r>
            <a:r>
              <a:rPr kumimoji="1" lang="ja-JP" altLang="en-US" dirty="0"/>
              <a:t>割に満たない場合は、未着手の取組みを重点課題として取り組みます</a:t>
            </a:r>
          </a:p>
        </p:txBody>
      </p:sp>
      <p:sp>
        <p:nvSpPr>
          <p:cNvPr id="12" name="矢印: 五方向 11">
            <a:extLst>
              <a:ext uri="{FF2B5EF4-FFF2-40B4-BE49-F238E27FC236}">
                <a16:creationId xmlns:a16="http://schemas.microsoft.com/office/drawing/2014/main" id="{5E0D0E9E-72EF-5CF2-5222-82F061ED93E5}"/>
              </a:ext>
            </a:extLst>
          </p:cNvPr>
          <p:cNvSpPr/>
          <p:nvPr/>
        </p:nvSpPr>
        <p:spPr bwMode="gray">
          <a:xfrm>
            <a:off x="664189" y="3826877"/>
            <a:ext cx="3002850" cy="195695"/>
          </a:xfrm>
          <a:prstGeom prst="homePlate">
            <a:avLst/>
          </a:prstGeom>
          <a:solidFill>
            <a:schemeClr val="tx2"/>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schemeClr val="bg1"/>
                </a:solidFill>
                <a:effectLst/>
                <a:uLnTx/>
                <a:uFillTx/>
                <a:latin typeface="+mn-lt"/>
                <a:ea typeface="+mn-ea"/>
                <a:cs typeface="+mn-cs"/>
              </a:rPr>
              <a:t>取組</a:t>
            </a:r>
            <a:r>
              <a:rPr kumimoji="1" lang="en-US" altLang="ja-JP" sz="1200" b="0" i="0" u="none" strike="noStrike" kern="1200" cap="none" spc="0" normalizeH="0" baseline="0" noProof="0" dirty="0">
                <a:ln>
                  <a:noFill/>
                </a:ln>
                <a:solidFill>
                  <a:schemeClr val="bg1"/>
                </a:solidFill>
                <a:effectLst/>
                <a:uLnTx/>
                <a:uFillTx/>
                <a:latin typeface="+mn-lt"/>
                <a:ea typeface="+mn-ea"/>
                <a:cs typeface="+mn-cs"/>
              </a:rPr>
              <a:t>1</a:t>
            </a:r>
            <a:r>
              <a:rPr kumimoji="1" lang="ja-JP" altLang="en-US" sz="1200" b="0" i="0" u="none" strike="noStrike" kern="1200" cap="none" spc="0" normalizeH="0" baseline="0" noProof="0" dirty="0">
                <a:ln>
                  <a:noFill/>
                </a:ln>
                <a:solidFill>
                  <a:schemeClr val="bg1"/>
                </a:solidFill>
                <a:effectLst/>
                <a:uLnTx/>
                <a:uFillTx/>
                <a:latin typeface="+mn-lt"/>
                <a:ea typeface="+mn-ea"/>
                <a:cs typeface="+mn-cs"/>
              </a:rPr>
              <a:t>年目</a:t>
            </a:r>
          </a:p>
        </p:txBody>
      </p:sp>
      <p:sp>
        <p:nvSpPr>
          <p:cNvPr id="13" name="矢印: 五方向 12">
            <a:extLst>
              <a:ext uri="{FF2B5EF4-FFF2-40B4-BE49-F238E27FC236}">
                <a16:creationId xmlns:a16="http://schemas.microsoft.com/office/drawing/2014/main" id="{6589B485-002A-6CBA-DFBB-51DE245C3265}"/>
              </a:ext>
            </a:extLst>
          </p:cNvPr>
          <p:cNvSpPr/>
          <p:nvPr/>
        </p:nvSpPr>
        <p:spPr bwMode="gray">
          <a:xfrm>
            <a:off x="3735089" y="3826877"/>
            <a:ext cx="956801" cy="195695"/>
          </a:xfrm>
          <a:prstGeom prst="homePlate">
            <a:avLst/>
          </a:prstGeom>
          <a:solidFill>
            <a:schemeClr val="tx2"/>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0" i="0" u="none" strike="noStrike" kern="1200" cap="none" spc="0" normalizeH="0" baseline="0" noProof="0" dirty="0">
                <a:ln>
                  <a:noFill/>
                </a:ln>
                <a:solidFill>
                  <a:schemeClr val="bg1"/>
                </a:solidFill>
                <a:effectLst/>
                <a:uLnTx/>
                <a:uFillTx/>
                <a:latin typeface="+mn-lt"/>
                <a:ea typeface="+mn-ea"/>
                <a:cs typeface="+mn-cs"/>
              </a:rPr>
              <a:t>2</a:t>
            </a:r>
            <a:r>
              <a:rPr kumimoji="1" lang="ja-JP" altLang="en-US" sz="1200" dirty="0">
                <a:solidFill>
                  <a:schemeClr val="bg1"/>
                </a:solidFill>
                <a:latin typeface="+mn-lt"/>
                <a:cs typeface="+mn-cs"/>
              </a:rPr>
              <a:t>年</a:t>
            </a:r>
            <a:r>
              <a:rPr kumimoji="1" lang="ja-JP" altLang="en-US" sz="1200" b="0" i="0" u="none" strike="noStrike" kern="1200" cap="none" spc="0" normalizeH="0" baseline="0" noProof="0" dirty="0">
                <a:ln>
                  <a:noFill/>
                </a:ln>
                <a:solidFill>
                  <a:schemeClr val="bg1"/>
                </a:solidFill>
                <a:effectLst/>
                <a:uLnTx/>
                <a:uFillTx/>
                <a:latin typeface="+mn-lt"/>
                <a:ea typeface="+mn-ea"/>
                <a:cs typeface="+mn-cs"/>
              </a:rPr>
              <a:t>目</a:t>
            </a:r>
          </a:p>
        </p:txBody>
      </p:sp>
      <p:sp>
        <p:nvSpPr>
          <p:cNvPr id="14" name="二等辺三角形 13">
            <a:extLst>
              <a:ext uri="{FF2B5EF4-FFF2-40B4-BE49-F238E27FC236}">
                <a16:creationId xmlns:a16="http://schemas.microsoft.com/office/drawing/2014/main" id="{EA8E8A4F-05BA-FC4D-846E-54481763EE0D}"/>
              </a:ext>
            </a:extLst>
          </p:cNvPr>
          <p:cNvSpPr/>
          <p:nvPr/>
        </p:nvSpPr>
        <p:spPr bwMode="gray">
          <a:xfrm flipV="1">
            <a:off x="770532" y="4247937"/>
            <a:ext cx="220365" cy="115566"/>
          </a:xfrm>
          <a:prstGeom prst="triangle">
            <a:avLst/>
          </a:prstGeom>
          <a:solidFill>
            <a:schemeClr val="accent2"/>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5" name="二等辺三角形 14">
            <a:extLst>
              <a:ext uri="{FF2B5EF4-FFF2-40B4-BE49-F238E27FC236}">
                <a16:creationId xmlns:a16="http://schemas.microsoft.com/office/drawing/2014/main" id="{B7988C4E-4991-8252-547A-195540E55AB7}"/>
              </a:ext>
            </a:extLst>
          </p:cNvPr>
          <p:cNvSpPr/>
          <p:nvPr/>
        </p:nvSpPr>
        <p:spPr bwMode="gray">
          <a:xfrm flipV="1">
            <a:off x="2180707" y="4247937"/>
            <a:ext cx="220365" cy="115566"/>
          </a:xfrm>
          <a:prstGeom prst="triangle">
            <a:avLst/>
          </a:prstGeom>
          <a:solidFill>
            <a:schemeClr val="accent3"/>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6" name="二等辺三角形 15">
            <a:extLst>
              <a:ext uri="{FF2B5EF4-FFF2-40B4-BE49-F238E27FC236}">
                <a16:creationId xmlns:a16="http://schemas.microsoft.com/office/drawing/2014/main" id="{2DED4CE5-AAF5-8AFC-B107-0E23203E6CC4}"/>
              </a:ext>
            </a:extLst>
          </p:cNvPr>
          <p:cNvSpPr/>
          <p:nvPr/>
        </p:nvSpPr>
        <p:spPr bwMode="gray">
          <a:xfrm flipV="1">
            <a:off x="3590882" y="4240498"/>
            <a:ext cx="220365" cy="115566"/>
          </a:xfrm>
          <a:prstGeom prst="triangle">
            <a:avLst/>
          </a:prstGeom>
          <a:solidFill>
            <a:schemeClr val="accent3"/>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7" name="テキスト ボックス 16">
            <a:extLst>
              <a:ext uri="{FF2B5EF4-FFF2-40B4-BE49-F238E27FC236}">
                <a16:creationId xmlns:a16="http://schemas.microsoft.com/office/drawing/2014/main" id="{ED52DA56-6FA4-C5C4-2748-FFFF10B5D3BB}"/>
              </a:ext>
            </a:extLst>
          </p:cNvPr>
          <p:cNvSpPr txBox="1"/>
          <p:nvPr/>
        </p:nvSpPr>
        <p:spPr bwMode="gray">
          <a:xfrm>
            <a:off x="756799" y="4050398"/>
            <a:ext cx="282129" cy="169277"/>
          </a:xfrm>
          <a:prstGeom prst="rect">
            <a:avLst/>
          </a:prstGeom>
          <a:noFill/>
        </p:spPr>
        <p:txBody>
          <a:bodyPr wrap="non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dirty="0">
                <a:solidFill>
                  <a:prstClr val="black"/>
                </a:solidFill>
                <a:latin typeface="+mn-lt"/>
                <a:cs typeface="+mn-cs"/>
              </a:rPr>
              <a:t>期首</a:t>
            </a:r>
            <a:endParaRPr kumimoji="1" lang="ja-JP" alt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18" name="テキスト ボックス 17">
            <a:extLst>
              <a:ext uri="{FF2B5EF4-FFF2-40B4-BE49-F238E27FC236}">
                <a16:creationId xmlns:a16="http://schemas.microsoft.com/office/drawing/2014/main" id="{0C36AF14-6CC4-FF68-2566-09873D88569C}"/>
              </a:ext>
            </a:extLst>
          </p:cNvPr>
          <p:cNvSpPr txBox="1"/>
          <p:nvPr/>
        </p:nvSpPr>
        <p:spPr bwMode="gray">
          <a:xfrm>
            <a:off x="2145313" y="4050398"/>
            <a:ext cx="282129" cy="169277"/>
          </a:xfrm>
          <a:prstGeom prst="rect">
            <a:avLst/>
          </a:prstGeom>
          <a:noFill/>
        </p:spPr>
        <p:txBody>
          <a:bodyPr wrap="non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期</a:t>
            </a:r>
            <a:r>
              <a:rPr kumimoji="1" lang="ja-JP" altLang="en-US" sz="1100" dirty="0">
                <a:solidFill>
                  <a:prstClr val="black"/>
                </a:solidFill>
                <a:latin typeface="+mn-lt"/>
                <a:cs typeface="+mn-cs"/>
              </a:rPr>
              <a:t>中</a:t>
            </a:r>
            <a:endParaRPr kumimoji="1" lang="ja-JP" alt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19" name="テキスト ボックス 18">
            <a:extLst>
              <a:ext uri="{FF2B5EF4-FFF2-40B4-BE49-F238E27FC236}">
                <a16:creationId xmlns:a16="http://schemas.microsoft.com/office/drawing/2014/main" id="{04DA6A3F-32EF-E323-C738-3593334BFA12}"/>
              </a:ext>
            </a:extLst>
          </p:cNvPr>
          <p:cNvSpPr txBox="1"/>
          <p:nvPr/>
        </p:nvSpPr>
        <p:spPr bwMode="gray">
          <a:xfrm>
            <a:off x="3376722" y="4050398"/>
            <a:ext cx="705321" cy="169277"/>
          </a:xfrm>
          <a:prstGeom prst="rect">
            <a:avLst/>
          </a:prstGeom>
          <a:noFill/>
        </p:spPr>
        <p:txBody>
          <a:bodyPr wrap="non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期末／期首</a:t>
            </a:r>
          </a:p>
        </p:txBody>
      </p:sp>
      <p:sp>
        <p:nvSpPr>
          <p:cNvPr id="20" name="正方形/長方形 19">
            <a:extLst>
              <a:ext uri="{FF2B5EF4-FFF2-40B4-BE49-F238E27FC236}">
                <a16:creationId xmlns:a16="http://schemas.microsoft.com/office/drawing/2014/main" id="{7D3F1FCE-FE71-734D-2CEF-A0F25C6ED9DA}"/>
              </a:ext>
            </a:extLst>
          </p:cNvPr>
          <p:cNvSpPr/>
          <p:nvPr/>
        </p:nvSpPr>
        <p:spPr bwMode="gray">
          <a:xfrm>
            <a:off x="456271" y="4411256"/>
            <a:ext cx="849411" cy="521363"/>
          </a:xfrm>
          <a:prstGeom prst="rect">
            <a:avLst/>
          </a:prstGeom>
          <a:solidFill>
            <a:schemeClr val="accent2"/>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dirty="0">
                <a:solidFill>
                  <a:schemeClr val="bg1"/>
                </a:solidFill>
                <a:latin typeface="+mn-lt"/>
                <a:cs typeface="+mn-cs"/>
              </a:rPr>
              <a:t>フェーズ</a:t>
            </a:r>
            <a:r>
              <a:rPr kumimoji="1" lang="en-US" altLang="ja-JP" sz="1000" b="0" i="0" u="none" strike="noStrike" kern="1200" cap="none" spc="0" normalizeH="0" baseline="0" noProof="0" dirty="0">
                <a:ln>
                  <a:noFill/>
                </a:ln>
                <a:solidFill>
                  <a:schemeClr val="bg1"/>
                </a:solidFill>
                <a:effectLst/>
                <a:uLnTx/>
                <a:uFillTx/>
                <a:latin typeface="+mn-lt"/>
                <a:ea typeface="+mn-ea"/>
                <a:cs typeface="+mn-cs"/>
              </a:rPr>
              <a:t>1-1</a:t>
            </a:r>
            <a:r>
              <a:rPr kumimoji="1" lang="ja-JP" altLang="en-US" sz="1000" b="0" i="0" u="none" strike="noStrike" kern="1200" cap="none" spc="0" normalizeH="0" baseline="0" noProof="0" dirty="0">
                <a:ln>
                  <a:noFill/>
                </a:ln>
                <a:solidFill>
                  <a:schemeClr val="bg1"/>
                </a:solidFill>
                <a:effectLst/>
                <a:uLnTx/>
                <a:uFillTx/>
                <a:latin typeface="+mn-lt"/>
                <a:ea typeface="+mn-ea"/>
                <a:cs typeface="+mn-cs"/>
              </a:rPr>
              <a:t>のチェックリストを</a:t>
            </a:r>
            <a:br>
              <a:rPr kumimoji="1" lang="en-US" altLang="ja-JP" sz="1000" b="0" i="0" u="none" strike="noStrike" kern="1200" cap="none" spc="0" normalizeH="0" baseline="0" noProof="0" dirty="0">
                <a:ln>
                  <a:noFill/>
                </a:ln>
                <a:solidFill>
                  <a:schemeClr val="bg1"/>
                </a:solidFill>
                <a:effectLst/>
                <a:uLnTx/>
                <a:uFillTx/>
                <a:latin typeface="+mn-lt"/>
                <a:ea typeface="+mn-ea"/>
                <a:cs typeface="+mn-cs"/>
              </a:rPr>
            </a:br>
            <a:r>
              <a:rPr kumimoji="1" lang="ja-JP" altLang="en-US" sz="1000" b="0" i="0" u="none" strike="noStrike" kern="1200" cap="none" spc="0" normalizeH="0" baseline="0" noProof="0" dirty="0">
                <a:ln>
                  <a:noFill/>
                </a:ln>
                <a:solidFill>
                  <a:schemeClr val="bg1"/>
                </a:solidFill>
                <a:effectLst/>
                <a:uLnTx/>
                <a:uFillTx/>
                <a:latin typeface="+mn-lt"/>
                <a:ea typeface="+mn-ea"/>
                <a:cs typeface="+mn-cs"/>
              </a:rPr>
              <a:t>用いた自己評価</a:t>
            </a:r>
          </a:p>
        </p:txBody>
      </p:sp>
      <p:sp>
        <p:nvSpPr>
          <p:cNvPr id="21" name="正方形/長方形 20">
            <a:extLst>
              <a:ext uri="{FF2B5EF4-FFF2-40B4-BE49-F238E27FC236}">
                <a16:creationId xmlns:a16="http://schemas.microsoft.com/office/drawing/2014/main" id="{7C22FBD8-AC86-5999-8617-9C399A9B4B1A}"/>
              </a:ext>
            </a:extLst>
          </p:cNvPr>
          <p:cNvSpPr/>
          <p:nvPr/>
        </p:nvSpPr>
        <p:spPr bwMode="gray">
          <a:xfrm>
            <a:off x="1846921" y="4411256"/>
            <a:ext cx="849411" cy="521363"/>
          </a:xfrm>
          <a:prstGeom prst="rect">
            <a:avLst/>
          </a:prstGeom>
          <a:solidFill>
            <a:schemeClr val="accent3"/>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dirty="0">
                <a:solidFill>
                  <a:schemeClr val="bg1"/>
                </a:solidFill>
                <a:latin typeface="+mn-lt"/>
                <a:cs typeface="+mn-cs"/>
              </a:rPr>
              <a:t>フェーズ</a:t>
            </a:r>
            <a:r>
              <a:rPr kumimoji="1" lang="en-US" altLang="ja-JP" sz="1000" b="0" i="0" u="none" strike="noStrike" kern="1200" cap="none" spc="0" normalizeH="0" baseline="0" noProof="0" dirty="0">
                <a:ln>
                  <a:noFill/>
                </a:ln>
                <a:solidFill>
                  <a:schemeClr val="bg1"/>
                </a:solidFill>
                <a:effectLst/>
                <a:uLnTx/>
                <a:uFillTx/>
                <a:latin typeface="+mn-lt"/>
                <a:ea typeface="+mn-ea"/>
                <a:cs typeface="+mn-cs"/>
              </a:rPr>
              <a:t>1-2</a:t>
            </a:r>
            <a:r>
              <a:rPr kumimoji="1" lang="ja-JP" altLang="en-US" sz="1000" b="0" i="0" u="none" strike="noStrike" kern="1200" cap="none" spc="0" normalizeH="0" baseline="0" noProof="0" dirty="0">
                <a:ln>
                  <a:noFill/>
                </a:ln>
                <a:solidFill>
                  <a:schemeClr val="bg1"/>
                </a:solidFill>
                <a:effectLst/>
                <a:uLnTx/>
                <a:uFillTx/>
                <a:latin typeface="+mn-lt"/>
                <a:ea typeface="+mn-ea"/>
                <a:cs typeface="+mn-cs"/>
              </a:rPr>
              <a:t>のチェックリストを</a:t>
            </a:r>
            <a:br>
              <a:rPr kumimoji="1" lang="en-US" altLang="ja-JP" sz="1000" b="0" i="0" u="none" strike="noStrike" kern="1200" cap="none" spc="0" normalizeH="0" baseline="0" noProof="0" dirty="0">
                <a:ln>
                  <a:noFill/>
                </a:ln>
                <a:solidFill>
                  <a:schemeClr val="bg1"/>
                </a:solidFill>
                <a:effectLst/>
                <a:uLnTx/>
                <a:uFillTx/>
                <a:latin typeface="+mn-lt"/>
                <a:ea typeface="+mn-ea"/>
                <a:cs typeface="+mn-cs"/>
              </a:rPr>
            </a:br>
            <a:r>
              <a:rPr kumimoji="1" lang="ja-JP" altLang="en-US" sz="1000" b="0" i="0" u="none" strike="noStrike" kern="1200" cap="none" spc="0" normalizeH="0" baseline="0" noProof="0" dirty="0">
                <a:ln>
                  <a:noFill/>
                </a:ln>
                <a:solidFill>
                  <a:schemeClr val="bg1"/>
                </a:solidFill>
                <a:effectLst/>
                <a:uLnTx/>
                <a:uFillTx/>
                <a:latin typeface="+mn-lt"/>
                <a:ea typeface="+mn-ea"/>
                <a:cs typeface="+mn-cs"/>
              </a:rPr>
              <a:t>用いた自己評価</a:t>
            </a:r>
          </a:p>
        </p:txBody>
      </p:sp>
      <p:sp>
        <p:nvSpPr>
          <p:cNvPr id="22" name="正方形/長方形 21">
            <a:extLst>
              <a:ext uri="{FF2B5EF4-FFF2-40B4-BE49-F238E27FC236}">
                <a16:creationId xmlns:a16="http://schemas.microsoft.com/office/drawing/2014/main" id="{1AE3A83D-58A5-244D-0DD0-9A1A1C5AEB38}"/>
              </a:ext>
            </a:extLst>
          </p:cNvPr>
          <p:cNvSpPr/>
          <p:nvPr/>
        </p:nvSpPr>
        <p:spPr bwMode="gray">
          <a:xfrm>
            <a:off x="3285196" y="4406297"/>
            <a:ext cx="849411" cy="521363"/>
          </a:xfrm>
          <a:prstGeom prst="rect">
            <a:avLst/>
          </a:prstGeom>
          <a:solidFill>
            <a:schemeClr val="accent3"/>
          </a:solidFill>
          <a:ln w="12700" algn="ctr">
            <a:noFill/>
            <a:miter lim="800000"/>
            <a:headEnd/>
            <a:tailEnd/>
          </a:ln>
          <a:extLst>
            <a:ext uri="{91240B29-F687-4F45-9708-019B960494DF}">
              <a14:hiddenLine xmlns:a14="http://schemas.microsoft.com/office/drawing/2010/main" w="12700" algn="ctr">
                <a:solidFill>
                  <a:srgbClr val="BBBCBC"/>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dirty="0">
                <a:solidFill>
                  <a:schemeClr val="bg1"/>
                </a:solidFill>
                <a:latin typeface="+mn-lt"/>
                <a:cs typeface="+mn-cs"/>
              </a:rPr>
              <a:t>フェーズ</a:t>
            </a:r>
            <a:r>
              <a:rPr kumimoji="1" lang="en-US" altLang="ja-JP" sz="1000" b="0" i="0" u="none" strike="noStrike" kern="1200" cap="none" spc="0" normalizeH="0" baseline="0" noProof="0" dirty="0">
                <a:ln>
                  <a:noFill/>
                </a:ln>
                <a:solidFill>
                  <a:schemeClr val="bg1"/>
                </a:solidFill>
                <a:effectLst/>
                <a:uLnTx/>
                <a:uFillTx/>
                <a:latin typeface="+mn-lt"/>
                <a:ea typeface="+mn-ea"/>
                <a:cs typeface="+mn-cs"/>
              </a:rPr>
              <a:t>1-2</a:t>
            </a:r>
            <a:r>
              <a:rPr kumimoji="1" lang="ja-JP" altLang="en-US" sz="1000" b="0" i="0" u="none" strike="noStrike" kern="1200" cap="none" spc="0" normalizeH="0" baseline="0" noProof="0" dirty="0">
                <a:ln>
                  <a:noFill/>
                </a:ln>
                <a:solidFill>
                  <a:schemeClr val="bg1"/>
                </a:solidFill>
                <a:effectLst/>
                <a:uLnTx/>
                <a:uFillTx/>
                <a:latin typeface="+mn-lt"/>
                <a:ea typeface="+mn-ea"/>
                <a:cs typeface="+mn-cs"/>
              </a:rPr>
              <a:t>のチェックリストを</a:t>
            </a:r>
            <a:br>
              <a:rPr kumimoji="1" lang="en-US" altLang="ja-JP" sz="1000" b="0" i="0" u="none" strike="noStrike" kern="1200" cap="none" spc="0" normalizeH="0" baseline="0" noProof="0" dirty="0">
                <a:ln>
                  <a:noFill/>
                </a:ln>
                <a:solidFill>
                  <a:schemeClr val="bg1"/>
                </a:solidFill>
                <a:effectLst/>
                <a:uLnTx/>
                <a:uFillTx/>
                <a:latin typeface="+mn-lt"/>
                <a:ea typeface="+mn-ea"/>
                <a:cs typeface="+mn-cs"/>
              </a:rPr>
            </a:br>
            <a:r>
              <a:rPr kumimoji="1" lang="ja-JP" altLang="en-US" sz="1000" b="0" i="0" u="none" strike="noStrike" kern="1200" cap="none" spc="0" normalizeH="0" baseline="0" noProof="0" dirty="0">
                <a:ln>
                  <a:noFill/>
                </a:ln>
                <a:solidFill>
                  <a:schemeClr val="bg1"/>
                </a:solidFill>
                <a:effectLst/>
                <a:uLnTx/>
                <a:uFillTx/>
                <a:latin typeface="+mn-lt"/>
                <a:ea typeface="+mn-ea"/>
                <a:cs typeface="+mn-cs"/>
              </a:rPr>
              <a:t>用いた自己評価</a:t>
            </a:r>
          </a:p>
        </p:txBody>
      </p:sp>
      <p:sp>
        <p:nvSpPr>
          <p:cNvPr id="31" name="正方形/長方形 30">
            <a:extLst>
              <a:ext uri="{FF2B5EF4-FFF2-40B4-BE49-F238E27FC236}">
                <a16:creationId xmlns:a16="http://schemas.microsoft.com/office/drawing/2014/main" id="{C1BFC7BB-46E7-6657-F23C-3765437C3699}"/>
              </a:ext>
            </a:extLst>
          </p:cNvPr>
          <p:cNvSpPr/>
          <p:nvPr/>
        </p:nvSpPr>
        <p:spPr bwMode="gray">
          <a:xfrm>
            <a:off x="442756" y="5143692"/>
            <a:ext cx="849411" cy="629896"/>
          </a:xfrm>
          <a:prstGeom prst="rect">
            <a:avLst/>
          </a:prstGeom>
          <a:solidFill>
            <a:schemeClr val="accent6">
              <a:lumMod val="20000"/>
              <a:lumOff val="8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チェックリストで〇がつかない</a:t>
            </a:r>
            <a:br>
              <a:rPr kumimoji="1" lang="en-US" altLang="ja-JP" sz="1000" b="1" i="0" u="none" strike="noStrike" kern="1200" cap="none" spc="0" normalizeH="0" baseline="0" noProof="0" dirty="0">
                <a:ln>
                  <a:noFill/>
                </a:ln>
                <a:solidFill>
                  <a:schemeClr val="accent6"/>
                </a:solidFill>
                <a:effectLst/>
                <a:uLnTx/>
                <a:uFillTx/>
                <a:latin typeface="+mn-lt"/>
                <a:ea typeface="+mn-ea"/>
                <a:cs typeface="+mn-cs"/>
              </a:rPr>
            </a:b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項目を中心に、</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改善のアクション</a:t>
            </a:r>
            <a:endParaRPr kumimoji="1" lang="en-US" altLang="ja-JP" sz="1000" b="1" i="0" u="none" strike="noStrike" kern="1200" cap="none" spc="0" normalizeH="0" baseline="0" noProof="0" dirty="0">
              <a:ln>
                <a:noFill/>
              </a:ln>
              <a:solidFill>
                <a:schemeClr val="accent6"/>
              </a:solidFill>
              <a:effectLst/>
              <a:uLnTx/>
              <a:uFillTx/>
              <a:latin typeface="+mn-lt"/>
              <a:ea typeface="+mn-ea"/>
              <a:cs typeface="+mn-cs"/>
            </a:endParaRPr>
          </a:p>
        </p:txBody>
      </p:sp>
      <p:cxnSp>
        <p:nvCxnSpPr>
          <p:cNvPr id="45" name="直線コネクタ 44">
            <a:extLst>
              <a:ext uri="{FF2B5EF4-FFF2-40B4-BE49-F238E27FC236}">
                <a16:creationId xmlns:a16="http://schemas.microsoft.com/office/drawing/2014/main" id="{B63A46DC-BB89-8929-20DF-FAAD50E36C2B}"/>
              </a:ext>
            </a:extLst>
          </p:cNvPr>
          <p:cNvCxnSpPr>
            <a:cxnSpLocks/>
          </p:cNvCxnSpPr>
          <p:nvPr/>
        </p:nvCxnSpPr>
        <p:spPr bwMode="gray">
          <a:xfrm>
            <a:off x="582843" y="2605935"/>
            <a:ext cx="40684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AE92B6D9-AC36-5003-5F17-272BC43E3A76}"/>
              </a:ext>
            </a:extLst>
          </p:cNvPr>
          <p:cNvSpPr txBox="1"/>
          <p:nvPr/>
        </p:nvSpPr>
        <p:spPr bwMode="gray">
          <a:xfrm>
            <a:off x="1532117" y="2513602"/>
            <a:ext cx="2169867" cy="184666"/>
          </a:xfrm>
          <a:prstGeom prst="rect">
            <a:avLst/>
          </a:prstGeom>
          <a:solidFill>
            <a:schemeClr val="bg1"/>
          </a:solidFill>
        </p:spPr>
        <p:txBody>
          <a:bodyPr wrap="none" lIns="0" tIns="0" rIns="0" bIns="0" rtlCol="0">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チェックリストの運用イメージ</a:t>
            </a:r>
          </a:p>
        </p:txBody>
      </p:sp>
      <p:sp>
        <p:nvSpPr>
          <p:cNvPr id="47" name="テキスト ボックス 46">
            <a:extLst>
              <a:ext uri="{FF2B5EF4-FFF2-40B4-BE49-F238E27FC236}">
                <a16:creationId xmlns:a16="http://schemas.microsoft.com/office/drawing/2014/main" id="{7E662125-F937-2A5D-220C-A25F76A22CFC}"/>
              </a:ext>
            </a:extLst>
          </p:cNvPr>
          <p:cNvSpPr txBox="1"/>
          <p:nvPr/>
        </p:nvSpPr>
        <p:spPr bwMode="gray">
          <a:xfrm>
            <a:off x="416748" y="1499295"/>
            <a:ext cx="9072504" cy="839391"/>
          </a:xfrm>
          <a:prstGeom prst="rect">
            <a:avLst/>
          </a:prstGeom>
          <a:solidFill>
            <a:schemeClr val="accent1">
              <a:lumMod val="20000"/>
              <a:lumOff val="80000"/>
            </a:schemeClr>
          </a:solidFill>
        </p:spPr>
        <p:txBody>
          <a:bodyPr wrap="square" lIns="72000" tIns="72000" rIns="72000" bIns="72000" rtlCol="0">
            <a:noAutofit/>
          </a:bodyPr>
          <a:lstStyle>
            <a:defPPr>
              <a:defRPr lang="en-US"/>
            </a:defPPr>
            <a:lvl1pPr marL="171450" marR="0" indent="-171450" defTabSz="990564" eaLnBrk="1" fontAlgn="auto" latinLnBrk="0" hangingPunct="1">
              <a:lnSpc>
                <a:spcPct val="100000"/>
              </a:lnSpc>
              <a:spcBef>
                <a:spcPts val="0"/>
              </a:spcBef>
              <a:spcAft>
                <a:spcPts val="600"/>
              </a:spcAft>
              <a:buClrTx/>
              <a:buSzPct val="100000"/>
              <a:buFont typeface="Wingdings" panose="05000000000000000000" pitchFamily="2" charset="2"/>
              <a:buChar char="ü"/>
              <a:tabLst/>
              <a:defRPr kumimoji="1" sz="1400">
                <a:solidFill>
                  <a:prstClr val="black"/>
                </a:solidFill>
                <a:latin typeface="+mn-lt"/>
                <a:cs typeface="+mn-cs"/>
              </a:defRPr>
            </a:lvl1pPr>
          </a:lstStyle>
          <a:p>
            <a:r>
              <a:rPr lang="ja-JP" altLang="en-US" dirty="0"/>
              <a:t>チェックリストは「林業イノベーション」の創出に向けた、地域の取組みの立ち位置を把握することが目的です</a:t>
            </a:r>
            <a:endParaRPr lang="en-US" altLang="ja-JP" dirty="0"/>
          </a:p>
          <a:p>
            <a:r>
              <a:rPr lang="ja-JP" altLang="en-US" dirty="0"/>
              <a:t>フェーズ</a:t>
            </a:r>
            <a:r>
              <a:rPr lang="en-US" altLang="ja-JP" dirty="0"/>
              <a:t>1-1</a:t>
            </a:r>
            <a:r>
              <a:rPr lang="ja-JP" altLang="en-US" dirty="0"/>
              <a:t>をスタートとして、半期ごとにチェックリストによる自己評価を行い、「〇」がつかない項目があれば、</a:t>
            </a:r>
            <a:br>
              <a:rPr lang="en-US" altLang="ja-JP" dirty="0"/>
            </a:br>
            <a:r>
              <a:rPr lang="ja-JP" altLang="en-US" dirty="0"/>
              <a:t>それらの達成を次期のアクションアイテムとして活動してください</a:t>
            </a:r>
          </a:p>
        </p:txBody>
      </p:sp>
      <p:cxnSp>
        <p:nvCxnSpPr>
          <p:cNvPr id="7" name="直線コネクタ 6">
            <a:extLst>
              <a:ext uri="{FF2B5EF4-FFF2-40B4-BE49-F238E27FC236}">
                <a16:creationId xmlns:a16="http://schemas.microsoft.com/office/drawing/2014/main" id="{CD18DB1E-A341-AA77-4A95-4999FDD7F1DB}"/>
              </a:ext>
            </a:extLst>
          </p:cNvPr>
          <p:cNvCxnSpPr>
            <a:cxnSpLocks/>
          </p:cNvCxnSpPr>
          <p:nvPr/>
        </p:nvCxnSpPr>
        <p:spPr bwMode="gray">
          <a:xfrm>
            <a:off x="5278007" y="2622068"/>
            <a:ext cx="40684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79867411-1A85-482A-B001-D5B45FCE64F8}"/>
              </a:ext>
            </a:extLst>
          </p:cNvPr>
          <p:cNvSpPr txBox="1"/>
          <p:nvPr/>
        </p:nvSpPr>
        <p:spPr bwMode="gray">
          <a:xfrm>
            <a:off x="5853610" y="2513602"/>
            <a:ext cx="2917209" cy="184666"/>
          </a:xfrm>
          <a:prstGeom prst="rect">
            <a:avLst/>
          </a:prstGeom>
          <a:solidFill>
            <a:schemeClr val="bg1"/>
          </a:solidFill>
        </p:spPr>
        <p:txBody>
          <a:bodyPr wrap="none" lIns="0" tIns="0" rIns="0" bIns="0" rtlCol="0">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チェックリストに基づいた取組みのイメージ</a:t>
            </a:r>
            <a:endParaRPr kumimoji="1" lang="en-US" altLang="ja-JP"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23" name="四角形: 角を丸くする 22">
            <a:extLst>
              <a:ext uri="{FF2B5EF4-FFF2-40B4-BE49-F238E27FC236}">
                <a16:creationId xmlns:a16="http://schemas.microsoft.com/office/drawing/2014/main" id="{F4D69C80-6F4B-BC76-3BBD-25323910D6AF}"/>
              </a:ext>
            </a:extLst>
          </p:cNvPr>
          <p:cNvSpPr/>
          <p:nvPr/>
        </p:nvSpPr>
        <p:spPr bwMode="gray">
          <a:xfrm>
            <a:off x="5218494" y="3727327"/>
            <a:ext cx="2476070" cy="540737"/>
          </a:xfrm>
          <a:prstGeom prst="roundRect">
            <a:avLst/>
          </a:prstGeom>
          <a:solidFill>
            <a:schemeClr val="accent2">
              <a:lumMod val="20000"/>
              <a:lumOff val="80000"/>
            </a:schemeClr>
          </a:solidFill>
          <a:ln w="12700" cap="flat" cmpd="sng" algn="ctr">
            <a:noFill/>
            <a:prstDash val="solid"/>
            <a:miter lim="800000"/>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0" i="0" u="none" strike="noStrike" kern="1200" cap="none" spc="0" normalizeH="0" baseline="0" noProof="0" dirty="0">
                <a:ln>
                  <a:noFill/>
                </a:ln>
                <a:solidFill>
                  <a:prstClr val="black"/>
                </a:solidFill>
                <a:effectLst/>
                <a:uLnTx/>
                <a:uFillTx/>
                <a:latin typeface="+mn-lt"/>
                <a:ea typeface="+mn-ea"/>
                <a:cs typeface="+mn-cs"/>
              </a:rPr>
              <a:t>形式的な機関</a:t>
            </a:r>
            <a:r>
              <a:rPr kumimoji="1" lang="en-US" altLang="ja-JP" sz="1100" b="0" i="0" u="none" strike="noStrike" kern="1200" cap="none" spc="0" normalizeH="0" baseline="0" noProof="0" dirty="0">
                <a:ln>
                  <a:noFill/>
                </a:ln>
                <a:solidFill>
                  <a:prstClr val="black"/>
                </a:solidFill>
                <a:effectLst/>
                <a:uLnTx/>
                <a:uFillTx/>
                <a:latin typeface="+mn-lt"/>
                <a:ea typeface="+mn-ea"/>
                <a:cs typeface="+mn-cs"/>
              </a:rPr>
              <a:t>】</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任意団体として発足・組織化</a:t>
            </a:r>
          </a:p>
        </p:txBody>
      </p:sp>
      <p:sp>
        <p:nvSpPr>
          <p:cNvPr id="26" name="四角形: 角を丸くする 25">
            <a:extLst>
              <a:ext uri="{FF2B5EF4-FFF2-40B4-BE49-F238E27FC236}">
                <a16:creationId xmlns:a16="http://schemas.microsoft.com/office/drawing/2014/main" id="{02957347-27F5-DF6F-19EC-5B2BF6D69DA0}"/>
              </a:ext>
            </a:extLst>
          </p:cNvPr>
          <p:cNvSpPr/>
          <p:nvPr/>
        </p:nvSpPr>
        <p:spPr bwMode="gray">
          <a:xfrm>
            <a:off x="5218494" y="3032078"/>
            <a:ext cx="2476070" cy="540737"/>
          </a:xfrm>
          <a:prstGeom prst="roundRect">
            <a:avLst/>
          </a:prstGeom>
          <a:solidFill>
            <a:schemeClr val="accent2">
              <a:lumMod val="20000"/>
              <a:lumOff val="80000"/>
            </a:schemeClr>
          </a:solidFill>
          <a:ln w="12700" cap="flat" cmpd="sng" algn="ctr">
            <a:noFill/>
            <a:prstDash val="solid"/>
            <a:miter lim="800000"/>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0" i="0" u="none" strike="noStrike" kern="1200" cap="none" spc="0" normalizeH="0" baseline="0" noProof="0" dirty="0">
                <a:ln>
                  <a:noFill/>
                </a:ln>
                <a:solidFill>
                  <a:prstClr val="black"/>
                </a:solidFill>
                <a:effectLst/>
                <a:uLnTx/>
                <a:uFillTx/>
                <a:latin typeface="+mn-lt"/>
                <a:ea typeface="+mn-ea"/>
                <a:cs typeface="+mn-cs"/>
              </a:rPr>
              <a:t>人材</a:t>
            </a:r>
            <a:r>
              <a:rPr kumimoji="1" lang="en-US" altLang="ja-JP" sz="110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0" i="0" u="none" strike="noStrike" kern="1200" cap="none" spc="0" normalizeH="0" baseline="0" noProof="0" dirty="0">
                <a:ln>
                  <a:noFill/>
                </a:ln>
                <a:solidFill>
                  <a:prstClr val="black"/>
                </a:solidFill>
                <a:effectLst/>
                <a:uLnTx/>
                <a:uFillTx/>
                <a:latin typeface="+mn-lt"/>
                <a:ea typeface="+mn-ea"/>
                <a:cs typeface="+mn-cs"/>
              </a:rPr>
              <a:t>根本要因や主要要因の</a:t>
            </a:r>
            <a:br>
              <a:rPr kumimoji="1" lang="en-US" altLang="ja-JP" sz="1100" b="0" i="0" u="none" strike="noStrike" kern="1200" cap="none" spc="0" normalizeH="0" baseline="0" noProof="0" dirty="0">
                <a:ln>
                  <a:noFill/>
                </a:ln>
                <a:solidFill>
                  <a:prstClr val="black"/>
                </a:solidFill>
                <a:effectLst/>
                <a:uLnTx/>
                <a:uFillTx/>
                <a:latin typeface="+mn-lt"/>
                <a:ea typeface="+mn-ea"/>
                <a:cs typeface="+mn-cs"/>
              </a:rPr>
            </a:br>
            <a:r>
              <a:rPr kumimoji="1" lang="ja-JP" altLang="en-US" sz="1100" b="0" i="0" u="none" strike="noStrike" kern="1200" cap="none" spc="0" normalizeH="0" baseline="0" noProof="0" dirty="0">
                <a:ln>
                  <a:noFill/>
                </a:ln>
                <a:solidFill>
                  <a:prstClr val="black"/>
                </a:solidFill>
                <a:effectLst/>
                <a:uLnTx/>
                <a:uFillTx/>
                <a:latin typeface="+mn-lt"/>
                <a:ea typeface="+mn-ea"/>
                <a:cs typeface="+mn-cs"/>
              </a:rPr>
              <a:t>探求が可能な人材が地域内に存在</a:t>
            </a:r>
          </a:p>
        </p:txBody>
      </p:sp>
      <p:sp>
        <p:nvSpPr>
          <p:cNvPr id="27" name="四角形: 角を丸くする 26">
            <a:extLst>
              <a:ext uri="{FF2B5EF4-FFF2-40B4-BE49-F238E27FC236}">
                <a16:creationId xmlns:a16="http://schemas.microsoft.com/office/drawing/2014/main" id="{0ECD8DAC-0B0B-7AFD-249B-1A905A1AD001}"/>
              </a:ext>
            </a:extLst>
          </p:cNvPr>
          <p:cNvSpPr/>
          <p:nvPr/>
        </p:nvSpPr>
        <p:spPr bwMode="gray">
          <a:xfrm>
            <a:off x="5218494" y="4422576"/>
            <a:ext cx="2476070" cy="540737"/>
          </a:xfrm>
          <a:prstGeom prst="roundRect">
            <a:avLst/>
          </a:prstGeom>
          <a:solidFill>
            <a:schemeClr val="accent2">
              <a:lumMod val="20000"/>
              <a:lumOff val="80000"/>
            </a:schemeClr>
          </a:solidFill>
          <a:ln w="12700" cap="flat" cmpd="sng" algn="ctr">
            <a:noFill/>
            <a:prstDash val="solid"/>
            <a:miter lim="800000"/>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0" i="0" u="none" strike="noStrike" kern="1200" cap="none" spc="0" normalizeH="0" baseline="0" noProof="0" dirty="0">
                <a:ln>
                  <a:noFill/>
                </a:ln>
                <a:solidFill>
                  <a:prstClr val="black"/>
                </a:solidFill>
                <a:effectLst/>
                <a:uLnTx/>
                <a:uFillTx/>
                <a:latin typeface="+mn-lt"/>
                <a:ea typeface="+mn-ea"/>
                <a:cs typeface="+mn-cs"/>
              </a:rPr>
              <a:t>知識①</a:t>
            </a:r>
            <a:r>
              <a:rPr kumimoji="1" lang="en-US" altLang="ja-JP" sz="110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0" i="0" u="none" strike="noStrike" kern="1200" cap="none" spc="0" normalizeH="0" baseline="0" noProof="0" dirty="0">
                <a:ln>
                  <a:noFill/>
                </a:ln>
                <a:solidFill>
                  <a:prstClr val="black"/>
                </a:solidFill>
                <a:effectLst/>
                <a:uLnTx/>
                <a:uFillTx/>
                <a:latin typeface="+mn-lt"/>
                <a:ea typeface="+mn-ea"/>
                <a:cs typeface="+mn-cs"/>
              </a:rPr>
              <a:t>地域内でのワークショップや</a:t>
            </a:r>
            <a:br>
              <a:rPr kumimoji="1" lang="en-US" altLang="ja-JP" sz="1100" b="0" i="0" u="none" strike="noStrike" kern="1200" cap="none" spc="0" normalizeH="0" baseline="0" noProof="0" dirty="0">
                <a:ln>
                  <a:noFill/>
                </a:ln>
                <a:solidFill>
                  <a:prstClr val="black"/>
                </a:solidFill>
                <a:effectLst/>
                <a:uLnTx/>
                <a:uFillTx/>
                <a:latin typeface="+mn-lt"/>
                <a:ea typeface="+mn-ea"/>
                <a:cs typeface="+mn-cs"/>
              </a:rPr>
            </a:br>
            <a:r>
              <a:rPr kumimoji="1" lang="ja-JP" altLang="en-US" sz="1100" b="0" i="0" u="none" strike="noStrike" kern="1200" cap="none" spc="0" normalizeH="0" baseline="0" noProof="0" dirty="0">
                <a:ln>
                  <a:noFill/>
                </a:ln>
                <a:solidFill>
                  <a:prstClr val="black"/>
                </a:solidFill>
                <a:effectLst/>
                <a:uLnTx/>
                <a:uFillTx/>
                <a:latin typeface="+mn-lt"/>
                <a:ea typeface="+mn-ea"/>
                <a:cs typeface="+mn-cs"/>
              </a:rPr>
              <a:t>先進地視察等を通じて、解決策検討に</a:t>
            </a:r>
            <a:br>
              <a:rPr kumimoji="1" lang="en-US" altLang="ja-JP" sz="1100" b="0" i="0" u="none" strike="noStrike" kern="1200" cap="none" spc="0" normalizeH="0" baseline="0" noProof="0" dirty="0">
                <a:ln>
                  <a:noFill/>
                </a:ln>
                <a:solidFill>
                  <a:prstClr val="black"/>
                </a:solidFill>
                <a:effectLst/>
                <a:uLnTx/>
                <a:uFillTx/>
                <a:latin typeface="+mn-lt"/>
                <a:ea typeface="+mn-ea"/>
                <a:cs typeface="+mn-cs"/>
              </a:rPr>
            </a:br>
            <a:r>
              <a:rPr kumimoji="1" lang="ja-JP" altLang="en-US" sz="1100" b="0" i="0" u="none" strike="noStrike" kern="1200" cap="none" spc="0" normalizeH="0" baseline="0" noProof="0" dirty="0">
                <a:ln>
                  <a:noFill/>
                </a:ln>
                <a:solidFill>
                  <a:prstClr val="black"/>
                </a:solidFill>
                <a:effectLst/>
                <a:uLnTx/>
                <a:uFillTx/>
                <a:latin typeface="+mn-lt"/>
                <a:ea typeface="+mn-ea"/>
                <a:cs typeface="+mn-cs"/>
              </a:rPr>
              <a:t>向けて情報を収集</a:t>
            </a:r>
          </a:p>
        </p:txBody>
      </p:sp>
      <p:sp>
        <p:nvSpPr>
          <p:cNvPr id="28" name="四角形: 角を丸くする 27">
            <a:extLst>
              <a:ext uri="{FF2B5EF4-FFF2-40B4-BE49-F238E27FC236}">
                <a16:creationId xmlns:a16="http://schemas.microsoft.com/office/drawing/2014/main" id="{C488B82D-925E-2979-EF44-C2EF1F05A9A3}"/>
              </a:ext>
            </a:extLst>
          </p:cNvPr>
          <p:cNvSpPr/>
          <p:nvPr/>
        </p:nvSpPr>
        <p:spPr bwMode="gray">
          <a:xfrm>
            <a:off x="5218494" y="5117827"/>
            <a:ext cx="2476070" cy="540737"/>
          </a:xfrm>
          <a:prstGeom prst="roundRect">
            <a:avLst/>
          </a:prstGeom>
          <a:solidFill>
            <a:schemeClr val="accent2">
              <a:lumMod val="20000"/>
              <a:lumOff val="80000"/>
            </a:schemeClr>
          </a:solidFill>
          <a:ln w="12700" cap="flat" cmpd="sng" algn="ctr">
            <a:noFill/>
            <a:prstDash val="solid"/>
            <a:miter lim="800000"/>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dirty="0">
                <a:solidFill>
                  <a:prstClr val="black"/>
                </a:solidFill>
                <a:latin typeface="+mn-lt"/>
                <a:cs typeface="+mn-cs"/>
              </a:rPr>
              <a:t>【</a:t>
            </a:r>
            <a:r>
              <a:rPr kumimoji="1" lang="ja-JP" altLang="en-US" sz="1100" dirty="0">
                <a:solidFill>
                  <a:prstClr val="black"/>
                </a:solidFill>
                <a:latin typeface="+mn-lt"/>
                <a:cs typeface="+mn-cs"/>
              </a:rPr>
              <a:t>知識②</a:t>
            </a:r>
            <a:r>
              <a:rPr kumimoji="1" lang="en-US" altLang="ja-JP" sz="1100" dirty="0">
                <a:solidFill>
                  <a:prstClr val="black"/>
                </a:solidFill>
                <a:latin typeface="+mn-lt"/>
                <a:cs typeface="+mn-cs"/>
              </a:rPr>
              <a:t>】</a:t>
            </a:r>
            <a:r>
              <a:rPr kumimoji="1" lang="ja-JP" altLang="en-US" sz="1100" b="0" i="0" u="none" strike="noStrike" kern="1200" cap="none" spc="0" normalizeH="0" baseline="0" noProof="0" dirty="0">
                <a:ln>
                  <a:noFill/>
                </a:ln>
                <a:solidFill>
                  <a:prstClr val="black"/>
                </a:solidFill>
                <a:effectLst/>
                <a:uLnTx/>
                <a:uFillTx/>
                <a:latin typeface="+mn-lt"/>
                <a:cs typeface="+mn-cs"/>
              </a:rPr>
              <a:t>地域が有する資源を前提として、解決策（新しい財／サービス）を科学的に仮説構築可能</a:t>
            </a:r>
          </a:p>
        </p:txBody>
      </p:sp>
      <p:cxnSp>
        <p:nvCxnSpPr>
          <p:cNvPr id="30" name="直線矢印コネクタ 29">
            <a:extLst>
              <a:ext uri="{FF2B5EF4-FFF2-40B4-BE49-F238E27FC236}">
                <a16:creationId xmlns:a16="http://schemas.microsoft.com/office/drawing/2014/main" id="{48114BCD-40DD-5E8D-A4B3-83B4B010BA0F}"/>
              </a:ext>
            </a:extLst>
          </p:cNvPr>
          <p:cNvCxnSpPr>
            <a:stCxn id="26" idx="2"/>
            <a:endCxn id="23" idx="0"/>
          </p:cNvCxnSpPr>
          <p:nvPr/>
        </p:nvCxnSpPr>
        <p:spPr bwMode="gray">
          <a:xfrm>
            <a:off x="6456529" y="3572815"/>
            <a:ext cx="0" cy="154512"/>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C050C694-2131-D75B-B0BC-B9E3ED0777EE}"/>
              </a:ext>
            </a:extLst>
          </p:cNvPr>
          <p:cNvCxnSpPr>
            <a:cxnSpLocks/>
            <a:stCxn id="23" idx="2"/>
            <a:endCxn id="27" idx="0"/>
          </p:cNvCxnSpPr>
          <p:nvPr/>
        </p:nvCxnSpPr>
        <p:spPr bwMode="gray">
          <a:xfrm>
            <a:off x="6456529" y="4268064"/>
            <a:ext cx="0" cy="154512"/>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F9D8A01F-2E74-DF9D-DF83-BA1F43721971}"/>
              </a:ext>
            </a:extLst>
          </p:cNvPr>
          <p:cNvCxnSpPr>
            <a:cxnSpLocks/>
            <a:stCxn id="27" idx="2"/>
            <a:endCxn id="28" idx="0"/>
          </p:cNvCxnSpPr>
          <p:nvPr/>
        </p:nvCxnSpPr>
        <p:spPr bwMode="gray">
          <a:xfrm>
            <a:off x="6456529" y="4963313"/>
            <a:ext cx="0" cy="154514"/>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3617A8F1-430F-7F86-1F85-F6A57DE60434}"/>
              </a:ext>
            </a:extLst>
          </p:cNvPr>
          <p:cNvSpPr txBox="1"/>
          <p:nvPr/>
        </p:nvSpPr>
        <p:spPr bwMode="gray">
          <a:xfrm>
            <a:off x="5708728" y="2821850"/>
            <a:ext cx="1465145" cy="184666"/>
          </a:xfrm>
          <a:prstGeom prst="rect">
            <a:avLst/>
          </a:prstGeom>
          <a:noFill/>
        </p:spPr>
        <p:txBody>
          <a:bodyPr wrap="non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フェーズ</a:t>
            </a:r>
            <a:r>
              <a:rPr kumimoji="1" lang="en-US" altLang="ja-JP" sz="1200" b="0" i="0" u="none" strike="noStrike" kern="1200" cap="none" spc="0" normalizeH="0" baseline="0" noProof="0" dirty="0">
                <a:ln>
                  <a:noFill/>
                </a:ln>
                <a:solidFill>
                  <a:prstClr val="black"/>
                </a:solidFill>
                <a:effectLst/>
                <a:uLnTx/>
                <a:uFillTx/>
                <a:latin typeface="+mn-lt"/>
                <a:ea typeface="+mn-ea"/>
                <a:cs typeface="+mn-cs"/>
              </a:rPr>
              <a:t>1-2</a:t>
            </a: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の行動例 </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※3</a:t>
            </a: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4" name="テキスト ボックス 43">
            <a:extLst>
              <a:ext uri="{FF2B5EF4-FFF2-40B4-BE49-F238E27FC236}">
                <a16:creationId xmlns:a16="http://schemas.microsoft.com/office/drawing/2014/main" id="{A875D0E4-74E4-2D66-D696-3050EFF2F853}"/>
              </a:ext>
            </a:extLst>
          </p:cNvPr>
          <p:cNvSpPr txBox="1"/>
          <p:nvPr/>
        </p:nvSpPr>
        <p:spPr bwMode="gray">
          <a:xfrm>
            <a:off x="7735823" y="3065098"/>
            <a:ext cx="1757838" cy="507831"/>
          </a:xfrm>
          <a:prstGeom prst="rect">
            <a:avLst/>
          </a:prstGeom>
          <a:noFill/>
        </p:spPr>
        <p:txBody>
          <a:bodyPr wrap="square" lIns="0" tIns="0" rIns="0" bIns="0" rtlCol="0">
            <a:spAutoFit/>
          </a:bodyPr>
          <a:lstStyle/>
          <a:p>
            <a:pPr marR="0" algn="l" defTabSz="990564" rtl="0" eaLnBrk="1" fontAlgn="auto" latinLnBrk="0" hangingPunct="1">
              <a:lnSpc>
                <a:spcPct val="100000"/>
              </a:lnSpc>
              <a:spcBef>
                <a:spcPts val="0"/>
              </a:spcBef>
              <a:spcAft>
                <a:spcPts val="0"/>
              </a:spcAft>
              <a:buClrTx/>
              <a:buSzPct val="100000"/>
              <a:tabLst/>
            </a:pP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まずは組織化の前に、</a:t>
            </a:r>
            <a:br>
              <a:rPr kumimoji="1" lang="en-US" altLang="ja-JP" sz="1100" b="0" i="0" u="none" strike="noStrike" kern="1200" cap="none" spc="0" normalizeH="0" baseline="0" noProof="0" dirty="0">
                <a:ln>
                  <a:noFill/>
                </a:ln>
                <a:solidFill>
                  <a:schemeClr val="accent4"/>
                </a:solidFill>
                <a:effectLst/>
                <a:uLnTx/>
                <a:uFillTx/>
                <a:latin typeface="+mn-lt"/>
                <a:ea typeface="+mn-ea"/>
                <a:cs typeface="+mn-cs"/>
              </a:rPr>
            </a:b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地域の関係者で課題の共有や、</a:t>
            </a:r>
            <a:br>
              <a:rPr kumimoji="1" lang="en-US" altLang="ja-JP" sz="1100" b="0" i="0" u="none" strike="noStrike" kern="1200" cap="none" spc="0" normalizeH="0" baseline="0" noProof="0" dirty="0">
                <a:ln>
                  <a:noFill/>
                </a:ln>
                <a:solidFill>
                  <a:schemeClr val="accent4"/>
                </a:solidFill>
                <a:effectLst/>
                <a:uLnTx/>
                <a:uFillTx/>
                <a:latin typeface="+mn-lt"/>
                <a:ea typeface="+mn-ea"/>
                <a:cs typeface="+mn-cs"/>
              </a:rPr>
            </a:b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主要要因について議論</a:t>
            </a:r>
          </a:p>
        </p:txBody>
      </p:sp>
      <p:sp>
        <p:nvSpPr>
          <p:cNvPr id="49" name="テキスト ボックス 48">
            <a:extLst>
              <a:ext uri="{FF2B5EF4-FFF2-40B4-BE49-F238E27FC236}">
                <a16:creationId xmlns:a16="http://schemas.microsoft.com/office/drawing/2014/main" id="{8AC5C809-4D63-E1B1-90C2-AFE71230A842}"/>
              </a:ext>
            </a:extLst>
          </p:cNvPr>
          <p:cNvSpPr txBox="1"/>
          <p:nvPr/>
        </p:nvSpPr>
        <p:spPr bwMode="gray">
          <a:xfrm>
            <a:off x="7743285" y="3823500"/>
            <a:ext cx="1757838" cy="338554"/>
          </a:xfrm>
          <a:prstGeom prst="rect">
            <a:avLst/>
          </a:prstGeom>
          <a:noFill/>
        </p:spPr>
        <p:txBody>
          <a:bodyPr wrap="square" lIns="0" tIns="0" rIns="0" bIns="0" rtlCol="0">
            <a:spAutoFit/>
          </a:bodyPr>
          <a:lstStyle/>
          <a:p>
            <a:pPr marR="0" algn="l" defTabSz="990564" rtl="0" eaLnBrk="1" fontAlgn="auto" latinLnBrk="0" hangingPunct="1">
              <a:lnSpc>
                <a:spcPct val="100000"/>
              </a:lnSpc>
              <a:spcBef>
                <a:spcPts val="0"/>
              </a:spcBef>
              <a:spcAft>
                <a:spcPts val="0"/>
              </a:spcAft>
              <a:buClrTx/>
              <a:buSzPct val="100000"/>
              <a:tabLst/>
            </a:pP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課題や問題意識を共有し、</a:t>
            </a:r>
            <a:br>
              <a:rPr kumimoji="1" lang="en-US" altLang="ja-JP" sz="1100" b="0" i="0" u="none" strike="noStrike" kern="1200" cap="none" spc="0" normalizeH="0" baseline="0" noProof="0" dirty="0">
                <a:ln>
                  <a:noFill/>
                </a:ln>
                <a:solidFill>
                  <a:schemeClr val="accent4"/>
                </a:solidFill>
                <a:effectLst/>
                <a:uLnTx/>
                <a:uFillTx/>
                <a:latin typeface="+mn-lt"/>
                <a:ea typeface="+mn-ea"/>
                <a:cs typeface="+mn-cs"/>
              </a:rPr>
            </a:b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グループを組成</a:t>
            </a:r>
          </a:p>
        </p:txBody>
      </p:sp>
      <p:sp>
        <p:nvSpPr>
          <p:cNvPr id="50" name="テキスト ボックス 49">
            <a:extLst>
              <a:ext uri="{FF2B5EF4-FFF2-40B4-BE49-F238E27FC236}">
                <a16:creationId xmlns:a16="http://schemas.microsoft.com/office/drawing/2014/main" id="{4DC3C4FA-D6E4-BBCE-52BB-9656E48EE24E}"/>
              </a:ext>
            </a:extLst>
          </p:cNvPr>
          <p:cNvSpPr txBox="1"/>
          <p:nvPr/>
        </p:nvSpPr>
        <p:spPr bwMode="gray">
          <a:xfrm>
            <a:off x="7743285" y="4431608"/>
            <a:ext cx="1757838" cy="507831"/>
          </a:xfrm>
          <a:prstGeom prst="rect">
            <a:avLst/>
          </a:prstGeom>
          <a:noFill/>
        </p:spPr>
        <p:txBody>
          <a:bodyPr wrap="square" lIns="0" tIns="0" rIns="0" bIns="0" rtlCol="0">
            <a:spAutoFit/>
          </a:bodyPr>
          <a:lstStyle/>
          <a:p>
            <a:pPr marR="0" algn="l" defTabSz="990564" rtl="0" eaLnBrk="1" fontAlgn="auto" latinLnBrk="0" hangingPunct="1">
              <a:lnSpc>
                <a:spcPct val="100000"/>
              </a:lnSpc>
              <a:spcBef>
                <a:spcPts val="0"/>
              </a:spcBef>
              <a:spcAft>
                <a:spcPts val="0"/>
              </a:spcAft>
              <a:buClrTx/>
              <a:buSzPct val="100000"/>
              <a:tabLst/>
            </a:pP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更に、参加者を拡大し、</a:t>
            </a:r>
            <a:br>
              <a:rPr kumimoji="1" lang="en-US" altLang="ja-JP" sz="1100" b="0" i="0" u="none" strike="noStrike" kern="1200" cap="none" spc="0" normalizeH="0" baseline="0" noProof="0" dirty="0">
                <a:ln>
                  <a:noFill/>
                </a:ln>
                <a:solidFill>
                  <a:schemeClr val="accent4"/>
                </a:solidFill>
                <a:effectLst/>
                <a:uLnTx/>
                <a:uFillTx/>
                <a:latin typeface="+mn-lt"/>
                <a:ea typeface="+mn-ea"/>
                <a:cs typeface="+mn-cs"/>
              </a:rPr>
            </a:b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会合等において、</a:t>
            </a:r>
            <a:br>
              <a:rPr kumimoji="1" lang="en-US" altLang="ja-JP" sz="1100" b="0" i="0" u="none" strike="noStrike" kern="1200" cap="none" spc="0" normalizeH="0" baseline="0" noProof="0" dirty="0">
                <a:ln>
                  <a:noFill/>
                </a:ln>
                <a:solidFill>
                  <a:schemeClr val="accent4"/>
                </a:solidFill>
                <a:effectLst/>
                <a:uLnTx/>
                <a:uFillTx/>
                <a:latin typeface="+mn-lt"/>
                <a:ea typeface="+mn-ea"/>
                <a:cs typeface="+mn-cs"/>
              </a:rPr>
            </a:b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課題の深堀など、分析を実施</a:t>
            </a:r>
          </a:p>
        </p:txBody>
      </p:sp>
      <p:sp>
        <p:nvSpPr>
          <p:cNvPr id="51" name="テキスト ボックス 50">
            <a:extLst>
              <a:ext uri="{FF2B5EF4-FFF2-40B4-BE49-F238E27FC236}">
                <a16:creationId xmlns:a16="http://schemas.microsoft.com/office/drawing/2014/main" id="{58776FC9-671B-4C19-F7A4-7A6D95D9E84F}"/>
              </a:ext>
            </a:extLst>
          </p:cNvPr>
          <p:cNvSpPr txBox="1"/>
          <p:nvPr/>
        </p:nvSpPr>
        <p:spPr bwMode="gray">
          <a:xfrm>
            <a:off x="7752810" y="5150283"/>
            <a:ext cx="1757838" cy="477054"/>
          </a:xfrm>
          <a:prstGeom prst="rect">
            <a:avLst/>
          </a:prstGeom>
          <a:noFill/>
        </p:spPr>
        <p:txBody>
          <a:bodyPr wrap="square" lIns="0" tIns="0" rIns="0" bIns="0" rtlCol="0">
            <a:spAutoFit/>
          </a:bodyPr>
          <a:lstStyle/>
          <a:p>
            <a:pPr marR="0" algn="l" defTabSz="990564" rtl="0" eaLnBrk="1" fontAlgn="auto" latinLnBrk="0" hangingPunct="1">
              <a:lnSpc>
                <a:spcPct val="100000"/>
              </a:lnSpc>
              <a:spcBef>
                <a:spcPts val="0"/>
              </a:spcBef>
              <a:spcAft>
                <a:spcPts val="0"/>
              </a:spcAft>
              <a:buClrTx/>
              <a:buSzPct val="100000"/>
              <a:tabLst/>
            </a:pP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課題解決に向けて、</a:t>
            </a:r>
            <a:br>
              <a:rPr kumimoji="1" lang="en-US" altLang="ja-JP" sz="1100" b="0" i="0" u="none" strike="noStrike" kern="1200" cap="none" spc="0" normalizeH="0" baseline="0" noProof="0" dirty="0">
                <a:ln>
                  <a:noFill/>
                </a:ln>
                <a:solidFill>
                  <a:schemeClr val="accent4"/>
                </a:solidFill>
                <a:effectLst/>
                <a:uLnTx/>
                <a:uFillTx/>
                <a:latin typeface="+mn-lt"/>
                <a:ea typeface="+mn-ea"/>
                <a:cs typeface="+mn-cs"/>
              </a:rPr>
            </a:br>
            <a:r>
              <a:rPr kumimoji="1" lang="ja-JP" altLang="en-US" sz="1100" b="0" i="0" u="none" strike="noStrike" kern="1200" cap="none" spc="0" normalizeH="0" baseline="0" noProof="0" dirty="0">
                <a:ln>
                  <a:noFill/>
                </a:ln>
                <a:solidFill>
                  <a:schemeClr val="accent4"/>
                </a:solidFill>
                <a:effectLst/>
                <a:uLnTx/>
                <a:uFillTx/>
                <a:latin typeface="+mn-lt"/>
                <a:ea typeface="+mn-ea"/>
                <a:cs typeface="+mn-cs"/>
              </a:rPr>
              <a:t>適用可能な技術について検討</a:t>
            </a:r>
            <a:endParaRPr kumimoji="1" lang="en-US" altLang="ja-JP" sz="1100" b="0" i="0" u="none" strike="noStrike" kern="1200" cap="none" spc="0" normalizeH="0" baseline="0" noProof="0" dirty="0">
              <a:ln>
                <a:noFill/>
              </a:ln>
              <a:solidFill>
                <a:schemeClr val="accent4"/>
              </a:solidFill>
              <a:effectLst/>
              <a:uLnTx/>
              <a:uFillTx/>
              <a:latin typeface="+mn-lt"/>
              <a:ea typeface="+mn-ea"/>
              <a:cs typeface="+mn-cs"/>
            </a:endParaRPr>
          </a:p>
          <a:p>
            <a:pPr marR="0" algn="l" defTabSz="990564" rtl="0" eaLnBrk="1" fontAlgn="auto" latinLnBrk="0" hangingPunct="1">
              <a:lnSpc>
                <a:spcPct val="100000"/>
              </a:lnSpc>
              <a:spcBef>
                <a:spcPts val="0"/>
              </a:spcBef>
              <a:spcAft>
                <a:spcPts val="0"/>
              </a:spcAft>
              <a:buClrTx/>
              <a:buSzPct val="100000"/>
              <a:tabLst/>
            </a:pPr>
            <a:r>
              <a:rPr kumimoji="1" lang="ja-JP" altLang="en-US" sz="900" dirty="0">
                <a:solidFill>
                  <a:schemeClr val="accent4"/>
                </a:solidFill>
                <a:latin typeface="+mn-lt"/>
                <a:cs typeface="+mn-cs"/>
              </a:rPr>
              <a:t>（必要に応じて有識者を交え議論）</a:t>
            </a:r>
            <a:endParaRPr kumimoji="1" lang="ja-JP" altLang="en-US" sz="900" b="0" i="0" u="none" strike="noStrike" kern="1200" cap="none" spc="0" normalizeH="0" baseline="0" noProof="0" dirty="0">
              <a:ln>
                <a:noFill/>
              </a:ln>
              <a:solidFill>
                <a:schemeClr val="accent4"/>
              </a:solidFill>
              <a:effectLst/>
              <a:uLnTx/>
              <a:uFillTx/>
              <a:latin typeface="+mn-lt"/>
              <a:ea typeface="+mn-ea"/>
              <a:cs typeface="+mn-cs"/>
            </a:endParaRPr>
          </a:p>
        </p:txBody>
      </p:sp>
      <p:sp>
        <p:nvSpPr>
          <p:cNvPr id="11" name="テキスト ボックス 10">
            <a:extLst>
              <a:ext uri="{FF2B5EF4-FFF2-40B4-BE49-F238E27FC236}">
                <a16:creationId xmlns:a16="http://schemas.microsoft.com/office/drawing/2014/main" id="{7C8AA69F-182A-E8FC-37D7-080D80CDA281}"/>
              </a:ext>
            </a:extLst>
          </p:cNvPr>
          <p:cNvSpPr txBox="1"/>
          <p:nvPr/>
        </p:nvSpPr>
        <p:spPr bwMode="gray">
          <a:xfrm>
            <a:off x="561546" y="5891843"/>
            <a:ext cx="4068414" cy="415498"/>
          </a:xfrm>
          <a:prstGeom prst="rect">
            <a:avLst/>
          </a:prstGeom>
          <a:noFill/>
        </p:spPr>
        <p:txBody>
          <a:bodyPr wrap="square" lIns="0" tIns="0" rIns="0" bIns="0" rtlCol="0">
            <a:spAutoFit/>
          </a:bodyPr>
          <a:lstStyle/>
          <a:p>
            <a:pPr marL="266700" marR="0" indent="-26670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b="0" i="0" u="none" strike="noStrike" kern="1200" cap="none" spc="0" normalizeH="0" baseline="0" noProof="0" dirty="0">
                <a:ln>
                  <a:noFill/>
                </a:ln>
                <a:solidFill>
                  <a:schemeClr val="tx2"/>
                </a:solidFill>
                <a:effectLst/>
                <a:uLnTx/>
                <a:uFillTx/>
                <a:latin typeface="+mn-lt"/>
                <a:ea typeface="+mn-ea"/>
                <a:cs typeface="+mn-cs"/>
              </a:rPr>
              <a:t>※1</a:t>
            </a:r>
            <a:r>
              <a:rPr kumimoji="1" lang="ja-JP" altLang="en-US" sz="900" b="0" i="0" u="none" strike="noStrike" kern="1200" cap="none" spc="0" normalizeH="0" baseline="0" noProof="0" dirty="0">
                <a:ln>
                  <a:noFill/>
                </a:ln>
                <a:solidFill>
                  <a:schemeClr val="tx2"/>
                </a:solidFill>
                <a:effectLst/>
                <a:uLnTx/>
                <a:uFillTx/>
                <a:latin typeface="+mn-lt"/>
                <a:ea typeface="+mn-ea"/>
                <a:cs typeface="+mn-cs"/>
              </a:rPr>
              <a:t>：地域によって取組の進捗度が異なることから、チェックリストの各フェーズと、取組み年数が一致する必要はありません</a:t>
            </a:r>
            <a:endParaRPr kumimoji="1" lang="en-US" altLang="ja-JP" sz="900" b="0" i="0" u="none" strike="noStrike" kern="1200" cap="none" spc="0" normalizeH="0" baseline="0" noProof="0" dirty="0">
              <a:ln>
                <a:noFill/>
              </a:ln>
              <a:solidFill>
                <a:schemeClr val="tx2"/>
              </a:solidFill>
              <a:effectLst/>
              <a:uLnTx/>
              <a:uFillTx/>
              <a:latin typeface="+mn-lt"/>
              <a:ea typeface="+mn-ea"/>
              <a:cs typeface="+mn-cs"/>
            </a:endParaRPr>
          </a:p>
          <a:p>
            <a:pPr marL="266700" marR="0" indent="-26670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dirty="0">
                <a:solidFill>
                  <a:schemeClr val="tx2"/>
                </a:solidFill>
                <a:latin typeface="+mn-lt"/>
                <a:cs typeface="+mn-cs"/>
              </a:rPr>
              <a:t>※2</a:t>
            </a:r>
            <a:r>
              <a:rPr kumimoji="1" lang="ja-JP" altLang="en-US" sz="900" dirty="0">
                <a:solidFill>
                  <a:schemeClr val="tx2"/>
                </a:solidFill>
                <a:latin typeface="+mn-lt"/>
                <a:cs typeface="+mn-cs"/>
              </a:rPr>
              <a:t>：採点結果が</a:t>
            </a:r>
            <a:r>
              <a:rPr kumimoji="1" lang="en-US" altLang="ja-JP" sz="900" dirty="0">
                <a:solidFill>
                  <a:schemeClr val="tx2"/>
                </a:solidFill>
                <a:latin typeface="+mn-lt"/>
                <a:cs typeface="+mn-cs"/>
              </a:rPr>
              <a:t>6</a:t>
            </a:r>
            <a:r>
              <a:rPr kumimoji="1" lang="ja-JP" altLang="en-US" sz="900" dirty="0">
                <a:solidFill>
                  <a:schemeClr val="tx2"/>
                </a:solidFill>
                <a:latin typeface="+mn-lt"/>
                <a:cs typeface="+mn-cs"/>
              </a:rPr>
              <a:t>割超の場合は、次フェーズのチェックリストを用いて取組みを評価します</a:t>
            </a:r>
            <a:endParaRPr kumimoji="1" lang="ja-JP" altLang="en-US" sz="900" b="0" i="0" u="none" strike="noStrike" kern="1200" cap="none" spc="0" normalizeH="0" baseline="0" noProof="0" dirty="0">
              <a:ln>
                <a:noFill/>
              </a:ln>
              <a:solidFill>
                <a:schemeClr val="tx2"/>
              </a:solidFill>
              <a:effectLst/>
              <a:uLnTx/>
              <a:uFillTx/>
              <a:latin typeface="+mn-lt"/>
              <a:ea typeface="+mn-ea"/>
              <a:cs typeface="+mn-cs"/>
            </a:endParaRPr>
          </a:p>
        </p:txBody>
      </p:sp>
      <p:sp>
        <p:nvSpPr>
          <p:cNvPr id="29" name="テキスト ボックス 28">
            <a:extLst>
              <a:ext uri="{FF2B5EF4-FFF2-40B4-BE49-F238E27FC236}">
                <a16:creationId xmlns:a16="http://schemas.microsoft.com/office/drawing/2014/main" id="{66F5C6CE-57F7-DC6B-666E-29FA78339E99}"/>
              </a:ext>
            </a:extLst>
          </p:cNvPr>
          <p:cNvSpPr txBox="1"/>
          <p:nvPr/>
        </p:nvSpPr>
        <p:spPr bwMode="gray">
          <a:xfrm>
            <a:off x="2709490" y="4423600"/>
            <a:ext cx="272624" cy="153888"/>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i="0" u="none" strike="noStrike" kern="1200" cap="none" spc="0" normalizeH="0" baseline="0" noProof="0" dirty="0">
                <a:ln>
                  <a:noFill/>
                </a:ln>
                <a:solidFill>
                  <a:schemeClr val="tx2"/>
                </a:solidFill>
                <a:effectLst/>
                <a:uLnTx/>
                <a:uFillTx/>
                <a:latin typeface="+mn-lt"/>
                <a:ea typeface="+mn-ea"/>
                <a:cs typeface="+mn-cs"/>
              </a:rPr>
              <a:t>※1</a:t>
            </a:r>
            <a:endParaRPr kumimoji="1" lang="ja-JP" altLang="en-US" sz="1000" i="0" u="none" strike="noStrike" kern="1200" cap="none" spc="0" normalizeH="0" baseline="0" noProof="0" dirty="0">
              <a:ln>
                <a:noFill/>
              </a:ln>
              <a:solidFill>
                <a:schemeClr val="tx2"/>
              </a:solidFill>
              <a:effectLst/>
              <a:uLnTx/>
              <a:uFillTx/>
              <a:latin typeface="+mn-lt"/>
              <a:ea typeface="+mn-ea"/>
              <a:cs typeface="+mn-cs"/>
            </a:endParaRPr>
          </a:p>
        </p:txBody>
      </p:sp>
      <p:sp>
        <p:nvSpPr>
          <p:cNvPr id="38" name="楕円 37">
            <a:extLst>
              <a:ext uri="{FF2B5EF4-FFF2-40B4-BE49-F238E27FC236}">
                <a16:creationId xmlns:a16="http://schemas.microsoft.com/office/drawing/2014/main" id="{3D5D50AC-91B0-91DF-BEFB-9C68EEF5C429}"/>
              </a:ext>
            </a:extLst>
          </p:cNvPr>
          <p:cNvSpPr/>
          <p:nvPr/>
        </p:nvSpPr>
        <p:spPr bwMode="gray">
          <a:xfrm>
            <a:off x="6826442" y="3537770"/>
            <a:ext cx="792937" cy="224602"/>
          </a:xfrm>
          <a:prstGeom prst="ellipse">
            <a:avLst/>
          </a:prstGeom>
          <a:solidFill>
            <a:schemeClr val="accent4"/>
          </a:solidFill>
          <a:ln w="12700" algn="ctr">
            <a:no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dirty="0">
                <a:solidFill>
                  <a:schemeClr val="bg1"/>
                </a:solidFill>
                <a:latin typeface="+mn-lt"/>
                <a:cs typeface="+mn-cs"/>
              </a:rPr>
              <a:t>約</a:t>
            </a:r>
            <a:r>
              <a:rPr kumimoji="1" lang="en-US" altLang="ja-JP" sz="900" dirty="0">
                <a:solidFill>
                  <a:schemeClr val="bg1"/>
                </a:solidFill>
                <a:latin typeface="+mn-lt"/>
                <a:cs typeface="+mn-cs"/>
              </a:rPr>
              <a:t>3</a:t>
            </a:r>
            <a:r>
              <a:rPr kumimoji="1" lang="ja-JP" altLang="en-US" sz="900" dirty="0">
                <a:solidFill>
                  <a:schemeClr val="bg1"/>
                </a:solidFill>
                <a:latin typeface="+mn-lt"/>
                <a:cs typeface="+mn-cs"/>
              </a:rPr>
              <a:t>～</a:t>
            </a:r>
            <a:r>
              <a:rPr kumimoji="1" lang="en-US" altLang="ja-JP" sz="900" dirty="0">
                <a:solidFill>
                  <a:schemeClr val="bg1"/>
                </a:solidFill>
                <a:latin typeface="+mn-lt"/>
                <a:cs typeface="+mn-cs"/>
              </a:rPr>
              <a:t>6</a:t>
            </a:r>
            <a:r>
              <a:rPr kumimoji="1" lang="ja-JP" altLang="en-US" sz="900" dirty="0">
                <a:solidFill>
                  <a:schemeClr val="bg1"/>
                </a:solidFill>
                <a:latin typeface="+mn-lt"/>
                <a:cs typeface="+mn-cs"/>
              </a:rPr>
              <a:t>か月</a:t>
            </a:r>
            <a:r>
              <a:rPr kumimoji="1" lang="en-US" altLang="ja-JP" sz="700" b="0" i="0" u="none" strike="noStrike" kern="1200" cap="none" spc="0" normalizeH="0" baseline="0" noProof="0" dirty="0">
                <a:ln>
                  <a:noFill/>
                </a:ln>
                <a:solidFill>
                  <a:schemeClr val="bg1"/>
                </a:solidFill>
                <a:effectLst/>
                <a:uLnTx/>
                <a:uFillTx/>
                <a:latin typeface="+mn-lt"/>
                <a:ea typeface="+mn-ea"/>
                <a:cs typeface="+mn-cs"/>
              </a:rPr>
              <a:t>※4</a:t>
            </a:r>
            <a:endParaRPr kumimoji="1" lang="ja-JP" altLang="en-US" sz="900" b="0" i="0" u="none" strike="noStrike" kern="1200" cap="none" spc="0" normalizeH="0" baseline="0" noProof="0" dirty="0">
              <a:ln>
                <a:noFill/>
              </a:ln>
              <a:solidFill>
                <a:schemeClr val="bg1"/>
              </a:solidFill>
              <a:effectLst/>
              <a:uLnTx/>
              <a:uFillTx/>
              <a:latin typeface="+mn-lt"/>
              <a:ea typeface="+mn-ea"/>
              <a:cs typeface="+mn-cs"/>
            </a:endParaRPr>
          </a:p>
        </p:txBody>
      </p:sp>
      <p:sp>
        <p:nvSpPr>
          <p:cNvPr id="48" name="楕円 47">
            <a:extLst>
              <a:ext uri="{FF2B5EF4-FFF2-40B4-BE49-F238E27FC236}">
                <a16:creationId xmlns:a16="http://schemas.microsoft.com/office/drawing/2014/main" id="{4F854080-E905-0AEE-0400-C5E83AABB9A9}"/>
              </a:ext>
            </a:extLst>
          </p:cNvPr>
          <p:cNvSpPr/>
          <p:nvPr/>
        </p:nvSpPr>
        <p:spPr bwMode="gray">
          <a:xfrm>
            <a:off x="6826442" y="4233019"/>
            <a:ext cx="792937" cy="224602"/>
          </a:xfrm>
          <a:prstGeom prst="ellipse">
            <a:avLst/>
          </a:prstGeom>
          <a:solidFill>
            <a:schemeClr val="accent4"/>
          </a:solidFill>
          <a:ln w="12700" algn="ctr">
            <a:no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dirty="0">
                <a:solidFill>
                  <a:schemeClr val="bg1"/>
                </a:solidFill>
                <a:latin typeface="+mn-lt"/>
                <a:cs typeface="+mn-cs"/>
              </a:rPr>
              <a:t>約</a:t>
            </a:r>
            <a:r>
              <a:rPr kumimoji="1" lang="en-US" altLang="ja-JP" sz="900" dirty="0">
                <a:solidFill>
                  <a:schemeClr val="bg1"/>
                </a:solidFill>
                <a:latin typeface="+mn-lt"/>
                <a:cs typeface="+mn-cs"/>
              </a:rPr>
              <a:t>3</a:t>
            </a:r>
            <a:r>
              <a:rPr kumimoji="1" lang="ja-JP" altLang="en-US" sz="900" dirty="0">
                <a:solidFill>
                  <a:schemeClr val="bg1"/>
                </a:solidFill>
                <a:latin typeface="+mn-lt"/>
                <a:cs typeface="+mn-cs"/>
              </a:rPr>
              <a:t>～</a:t>
            </a:r>
            <a:r>
              <a:rPr kumimoji="1" lang="en-US" altLang="ja-JP" sz="900" dirty="0">
                <a:solidFill>
                  <a:schemeClr val="bg1"/>
                </a:solidFill>
                <a:latin typeface="+mn-lt"/>
                <a:cs typeface="+mn-cs"/>
              </a:rPr>
              <a:t>6</a:t>
            </a:r>
            <a:r>
              <a:rPr kumimoji="1" lang="ja-JP" altLang="en-US" sz="900" dirty="0">
                <a:solidFill>
                  <a:schemeClr val="bg1"/>
                </a:solidFill>
                <a:latin typeface="+mn-lt"/>
                <a:cs typeface="+mn-cs"/>
              </a:rPr>
              <a:t>か月</a:t>
            </a:r>
            <a:r>
              <a:rPr kumimoji="1" lang="en-US" altLang="ja-JP" sz="700" b="0" i="0" u="none" strike="noStrike" kern="1200" cap="none" spc="0" normalizeH="0" baseline="0" noProof="0" dirty="0">
                <a:ln>
                  <a:noFill/>
                </a:ln>
                <a:solidFill>
                  <a:schemeClr val="bg1"/>
                </a:solidFill>
                <a:effectLst/>
                <a:uLnTx/>
                <a:uFillTx/>
                <a:latin typeface="+mn-lt"/>
                <a:ea typeface="+mn-ea"/>
                <a:cs typeface="+mn-cs"/>
              </a:rPr>
              <a:t>※4</a:t>
            </a:r>
            <a:endParaRPr kumimoji="1" lang="ja-JP" altLang="en-US" sz="900" b="0" i="0" u="none" strike="noStrike" kern="1200" cap="none" spc="0" normalizeH="0" baseline="0" noProof="0" dirty="0">
              <a:ln>
                <a:noFill/>
              </a:ln>
              <a:solidFill>
                <a:schemeClr val="bg1"/>
              </a:solidFill>
              <a:effectLst/>
              <a:uLnTx/>
              <a:uFillTx/>
              <a:latin typeface="+mn-lt"/>
              <a:ea typeface="+mn-ea"/>
              <a:cs typeface="+mn-cs"/>
            </a:endParaRPr>
          </a:p>
        </p:txBody>
      </p:sp>
      <p:sp>
        <p:nvSpPr>
          <p:cNvPr id="52" name="楕円 51">
            <a:extLst>
              <a:ext uri="{FF2B5EF4-FFF2-40B4-BE49-F238E27FC236}">
                <a16:creationId xmlns:a16="http://schemas.microsoft.com/office/drawing/2014/main" id="{F1C35568-2E69-281C-D477-353F1EAE88F2}"/>
              </a:ext>
            </a:extLst>
          </p:cNvPr>
          <p:cNvSpPr/>
          <p:nvPr/>
        </p:nvSpPr>
        <p:spPr bwMode="gray">
          <a:xfrm>
            <a:off x="6826442" y="4928268"/>
            <a:ext cx="792937" cy="224602"/>
          </a:xfrm>
          <a:prstGeom prst="ellipse">
            <a:avLst/>
          </a:prstGeom>
          <a:solidFill>
            <a:schemeClr val="accent4"/>
          </a:solidFill>
          <a:ln w="12700" algn="ctr">
            <a:no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dirty="0">
                <a:solidFill>
                  <a:schemeClr val="bg1"/>
                </a:solidFill>
                <a:latin typeface="+mn-lt"/>
                <a:cs typeface="+mn-cs"/>
              </a:rPr>
              <a:t>約</a:t>
            </a:r>
            <a:r>
              <a:rPr kumimoji="1" lang="en-US" altLang="ja-JP" sz="900" dirty="0">
                <a:solidFill>
                  <a:schemeClr val="bg1"/>
                </a:solidFill>
                <a:latin typeface="+mn-lt"/>
                <a:cs typeface="+mn-cs"/>
              </a:rPr>
              <a:t>3</a:t>
            </a:r>
            <a:r>
              <a:rPr kumimoji="1" lang="ja-JP" altLang="en-US" sz="900" dirty="0">
                <a:solidFill>
                  <a:schemeClr val="bg1"/>
                </a:solidFill>
                <a:latin typeface="+mn-lt"/>
                <a:cs typeface="+mn-cs"/>
              </a:rPr>
              <a:t>～</a:t>
            </a:r>
            <a:r>
              <a:rPr kumimoji="1" lang="en-US" altLang="ja-JP" sz="900" dirty="0">
                <a:solidFill>
                  <a:schemeClr val="bg1"/>
                </a:solidFill>
                <a:latin typeface="+mn-lt"/>
                <a:cs typeface="+mn-cs"/>
              </a:rPr>
              <a:t>6</a:t>
            </a:r>
            <a:r>
              <a:rPr kumimoji="1" lang="ja-JP" altLang="en-US" sz="900" dirty="0">
                <a:solidFill>
                  <a:schemeClr val="bg1"/>
                </a:solidFill>
                <a:latin typeface="+mn-lt"/>
                <a:cs typeface="+mn-cs"/>
              </a:rPr>
              <a:t>か月</a:t>
            </a:r>
            <a:r>
              <a:rPr kumimoji="1" lang="en-US" altLang="ja-JP" sz="700" b="0" i="0" u="none" strike="noStrike" kern="1200" cap="none" spc="0" normalizeH="0" baseline="0" noProof="0" dirty="0">
                <a:ln>
                  <a:noFill/>
                </a:ln>
                <a:solidFill>
                  <a:schemeClr val="bg1"/>
                </a:solidFill>
                <a:effectLst/>
                <a:uLnTx/>
                <a:uFillTx/>
                <a:latin typeface="+mn-lt"/>
                <a:ea typeface="+mn-ea"/>
                <a:cs typeface="+mn-cs"/>
              </a:rPr>
              <a:t>※4</a:t>
            </a:r>
            <a:endParaRPr kumimoji="1" lang="ja-JP" altLang="en-US" sz="900" b="0" i="0" u="none" strike="noStrike" kern="1200" cap="none" spc="0" normalizeH="0" baseline="0" noProof="0" dirty="0">
              <a:ln>
                <a:noFill/>
              </a:ln>
              <a:solidFill>
                <a:schemeClr val="bg1"/>
              </a:solidFill>
              <a:effectLst/>
              <a:uLnTx/>
              <a:uFillTx/>
              <a:latin typeface="+mn-lt"/>
              <a:ea typeface="+mn-ea"/>
              <a:cs typeface="+mn-cs"/>
            </a:endParaRPr>
          </a:p>
        </p:txBody>
      </p:sp>
      <p:sp>
        <p:nvSpPr>
          <p:cNvPr id="53" name="テキスト ボックス 52">
            <a:extLst>
              <a:ext uri="{FF2B5EF4-FFF2-40B4-BE49-F238E27FC236}">
                <a16:creationId xmlns:a16="http://schemas.microsoft.com/office/drawing/2014/main" id="{AB35F430-C795-67AD-E8AE-574B309F3FF6}"/>
              </a:ext>
            </a:extLst>
          </p:cNvPr>
          <p:cNvSpPr txBox="1"/>
          <p:nvPr/>
        </p:nvSpPr>
        <p:spPr bwMode="gray">
          <a:xfrm>
            <a:off x="5278007" y="5891843"/>
            <a:ext cx="4068414" cy="553998"/>
          </a:xfrm>
          <a:prstGeom prst="rect">
            <a:avLst/>
          </a:prstGeom>
          <a:noFill/>
        </p:spPr>
        <p:txBody>
          <a:bodyPr wrap="square" lIns="0" tIns="0" rIns="0" bIns="0" rtlCol="0">
            <a:spAutoFit/>
          </a:bodyPr>
          <a:lstStyle>
            <a:defPPr>
              <a:defRPr lang="en-US"/>
            </a:defPPr>
            <a:lvl1pPr marL="266700" marR="0" indent="-26670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kumimoji="1" sz="900" b="0" i="0" u="none" strike="noStrike" cap="none" spc="0" normalizeH="0" baseline="0">
                <a:ln>
                  <a:noFill/>
                </a:ln>
                <a:solidFill>
                  <a:schemeClr val="tx2"/>
                </a:solidFill>
                <a:effectLst/>
                <a:uLnTx/>
                <a:uFillTx/>
                <a:latin typeface="+mn-lt"/>
                <a:cs typeface="+mn-cs"/>
              </a:defRPr>
            </a:lvl1pPr>
          </a:lstStyle>
          <a:p>
            <a:r>
              <a:rPr lang="en-US" altLang="ja-JP" dirty="0"/>
              <a:t>※3</a:t>
            </a:r>
            <a:r>
              <a:rPr lang="ja-JP" altLang="en-US" dirty="0"/>
              <a:t>：地域において取組みの進捗状況は異なると考えられるため、上記の順に従って、</a:t>
            </a:r>
            <a:br>
              <a:rPr lang="en-US" altLang="ja-JP" dirty="0"/>
            </a:br>
            <a:r>
              <a:rPr lang="ja-JP" altLang="en-US" dirty="0"/>
              <a:t>取組を進める必要はありません（上記の例はあくまでイメージです）</a:t>
            </a:r>
            <a:endParaRPr lang="en-US" altLang="ja-JP" dirty="0"/>
          </a:p>
          <a:p>
            <a:r>
              <a:rPr lang="en-US" altLang="ja-JP" dirty="0"/>
              <a:t>※4</a:t>
            </a:r>
            <a:r>
              <a:rPr lang="ja-JP" altLang="en-US" dirty="0"/>
              <a:t>：各アクションの達成には、地域によって異なりますが、</a:t>
            </a:r>
            <a:br>
              <a:rPr lang="en-US" altLang="ja-JP" dirty="0"/>
            </a:br>
            <a:r>
              <a:rPr lang="ja-JP" altLang="en-US" dirty="0"/>
              <a:t>目安として</a:t>
            </a:r>
            <a:r>
              <a:rPr lang="en-US" altLang="ja-JP" dirty="0"/>
              <a:t>3</a:t>
            </a:r>
            <a:r>
              <a:rPr lang="ja-JP" altLang="en-US" dirty="0"/>
              <a:t>～</a:t>
            </a:r>
            <a:r>
              <a:rPr lang="en-US" altLang="ja-JP" dirty="0"/>
              <a:t>6</a:t>
            </a:r>
            <a:r>
              <a:rPr lang="ja-JP" altLang="en-US" dirty="0"/>
              <a:t>か月要することを想定しています</a:t>
            </a:r>
          </a:p>
        </p:txBody>
      </p:sp>
      <p:sp>
        <p:nvSpPr>
          <p:cNvPr id="54" name="スライド番号プレースホルダー 53">
            <a:extLst>
              <a:ext uri="{FF2B5EF4-FFF2-40B4-BE49-F238E27FC236}">
                <a16:creationId xmlns:a16="http://schemas.microsoft.com/office/drawing/2014/main" id="{0762E69A-37A7-DDD9-851B-64169D9A005C}"/>
              </a:ext>
            </a:extLst>
          </p:cNvPr>
          <p:cNvSpPr>
            <a:spLocks noGrp="1"/>
          </p:cNvSpPr>
          <p:nvPr>
            <p:ph type="sldNum" sz="quarter" idx="11"/>
          </p:nvPr>
        </p:nvSpPr>
        <p:spPr/>
        <p:txBody>
          <a:bodyPr/>
          <a:lstStyle/>
          <a:p>
            <a:fld id="{AA5FCFE5-FE56-4EF1-80A8-07776887C2A1}" type="slidenum">
              <a:rPr lang="ja-JP" altLang="en-US" smtClean="0"/>
              <a:pPr/>
              <a:t>8</a:t>
            </a:fld>
            <a:endParaRPr lang="ja-JP" altLang="en-US" dirty="0"/>
          </a:p>
        </p:txBody>
      </p:sp>
      <p:sp>
        <p:nvSpPr>
          <p:cNvPr id="2" name="フッター プレースホルダー 1">
            <a:extLst>
              <a:ext uri="{FF2B5EF4-FFF2-40B4-BE49-F238E27FC236}">
                <a16:creationId xmlns:a16="http://schemas.microsoft.com/office/drawing/2014/main" id="{A0D4407D-CD6E-EEFB-C495-631EA2CEC204}"/>
              </a:ext>
            </a:extLst>
          </p:cNvPr>
          <p:cNvSpPr>
            <a:spLocks noGrp="1"/>
          </p:cNvSpPr>
          <p:nvPr>
            <p:ph type="ftr" sz="quarter" idx="10"/>
          </p:nvPr>
        </p:nvSpPr>
        <p:spPr/>
        <p:txBody>
          <a:bodyPr/>
          <a:lstStyle/>
          <a:p>
            <a:r>
              <a:rPr lang="ja-JP" altLang="en-US" dirty="0"/>
              <a:t>林業イノベーション創出に向けた地域のエコシステム形成チェックリスト（令和５年度林業イノベーションハブ構築事業）</a:t>
            </a:r>
            <a:endParaRPr lang="en-GB" altLang="en-GB" dirty="0"/>
          </a:p>
        </p:txBody>
      </p:sp>
      <p:sp>
        <p:nvSpPr>
          <p:cNvPr id="5" name="正方形/長方形 4">
            <a:extLst>
              <a:ext uri="{FF2B5EF4-FFF2-40B4-BE49-F238E27FC236}">
                <a16:creationId xmlns:a16="http://schemas.microsoft.com/office/drawing/2014/main" id="{B3C1393A-BF90-ED53-AB7B-A45191624FF0}"/>
              </a:ext>
            </a:extLst>
          </p:cNvPr>
          <p:cNvSpPr/>
          <p:nvPr/>
        </p:nvSpPr>
        <p:spPr bwMode="gray">
          <a:xfrm>
            <a:off x="11337529" y="7166849"/>
            <a:ext cx="1404736" cy="153406"/>
          </a:xfrm>
          <a:prstGeom prst="rect">
            <a:avLst/>
          </a:prstGeom>
          <a:solidFill>
            <a:schemeClr val="accent6"/>
          </a:solidFill>
          <a:ln w="12700" algn="ctr">
            <a:no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dirty="0">
                <a:solidFill>
                  <a:schemeClr val="bg1"/>
                </a:solidFill>
                <a:latin typeface="+mn-lt"/>
                <a:cs typeface="+mn-cs"/>
              </a:rPr>
              <a:t>振り返りシートの作成</a:t>
            </a:r>
            <a:endParaRPr kumimoji="1" lang="ja-JP" altLang="en-US" sz="900" b="0" i="0" u="none" strike="noStrike" kern="1200" cap="none" spc="0" normalizeH="0" baseline="0" noProof="0" dirty="0">
              <a:ln>
                <a:noFill/>
              </a:ln>
              <a:solidFill>
                <a:schemeClr val="bg1"/>
              </a:solidFill>
              <a:effectLst/>
              <a:uLnTx/>
              <a:uFillTx/>
              <a:latin typeface="+mn-lt"/>
              <a:ea typeface="+mn-ea"/>
              <a:cs typeface="+mn-cs"/>
            </a:endParaRPr>
          </a:p>
        </p:txBody>
      </p:sp>
      <p:sp>
        <p:nvSpPr>
          <p:cNvPr id="56" name="二等辺三角形 55">
            <a:extLst>
              <a:ext uri="{FF2B5EF4-FFF2-40B4-BE49-F238E27FC236}">
                <a16:creationId xmlns:a16="http://schemas.microsoft.com/office/drawing/2014/main" id="{347FBCA8-ECAA-208B-FFBF-F7F9823B7DD5}"/>
              </a:ext>
            </a:extLst>
          </p:cNvPr>
          <p:cNvSpPr/>
          <p:nvPr/>
        </p:nvSpPr>
        <p:spPr bwMode="gray">
          <a:xfrm flipV="1">
            <a:off x="770532" y="4980372"/>
            <a:ext cx="220365" cy="115566"/>
          </a:xfrm>
          <a:prstGeom prst="triangle">
            <a:avLst/>
          </a:prstGeom>
          <a:solidFill>
            <a:schemeClr val="accent6"/>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57" name="二等辺三角形 56">
            <a:extLst>
              <a:ext uri="{FF2B5EF4-FFF2-40B4-BE49-F238E27FC236}">
                <a16:creationId xmlns:a16="http://schemas.microsoft.com/office/drawing/2014/main" id="{CD84F2BA-0E27-0396-E8BC-CA102AED6DF2}"/>
              </a:ext>
            </a:extLst>
          </p:cNvPr>
          <p:cNvSpPr/>
          <p:nvPr/>
        </p:nvSpPr>
        <p:spPr bwMode="gray">
          <a:xfrm flipV="1">
            <a:off x="2180707" y="4980372"/>
            <a:ext cx="220365" cy="115566"/>
          </a:xfrm>
          <a:prstGeom prst="triangle">
            <a:avLst/>
          </a:prstGeom>
          <a:solidFill>
            <a:schemeClr val="accent6"/>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58" name="二等辺三角形 57">
            <a:extLst>
              <a:ext uri="{FF2B5EF4-FFF2-40B4-BE49-F238E27FC236}">
                <a16:creationId xmlns:a16="http://schemas.microsoft.com/office/drawing/2014/main" id="{842D5876-29D4-8A48-4E0F-1D10B7E645A8}"/>
              </a:ext>
            </a:extLst>
          </p:cNvPr>
          <p:cNvSpPr/>
          <p:nvPr/>
        </p:nvSpPr>
        <p:spPr bwMode="gray">
          <a:xfrm flipV="1">
            <a:off x="3590882" y="4977893"/>
            <a:ext cx="220365" cy="115566"/>
          </a:xfrm>
          <a:prstGeom prst="triangle">
            <a:avLst/>
          </a:prstGeom>
          <a:solidFill>
            <a:schemeClr val="accent6"/>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76" name="正方形/長方形 75">
            <a:extLst>
              <a:ext uri="{FF2B5EF4-FFF2-40B4-BE49-F238E27FC236}">
                <a16:creationId xmlns:a16="http://schemas.microsoft.com/office/drawing/2014/main" id="{6A96F8DD-196A-951B-23AE-B05B43EC1F08}"/>
              </a:ext>
            </a:extLst>
          </p:cNvPr>
          <p:cNvSpPr/>
          <p:nvPr/>
        </p:nvSpPr>
        <p:spPr bwMode="gray">
          <a:xfrm>
            <a:off x="1852456" y="5143692"/>
            <a:ext cx="849411" cy="629896"/>
          </a:xfrm>
          <a:prstGeom prst="rect">
            <a:avLst/>
          </a:prstGeom>
          <a:solidFill>
            <a:schemeClr val="accent6">
              <a:lumMod val="20000"/>
              <a:lumOff val="8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チェックリストで〇がつかない</a:t>
            </a:r>
            <a:br>
              <a:rPr kumimoji="1" lang="en-US" altLang="ja-JP" sz="1000" b="1" i="0" u="none" strike="noStrike" kern="1200" cap="none" spc="0" normalizeH="0" baseline="0" noProof="0" dirty="0">
                <a:ln>
                  <a:noFill/>
                </a:ln>
                <a:solidFill>
                  <a:schemeClr val="accent6"/>
                </a:solidFill>
                <a:effectLst/>
                <a:uLnTx/>
                <a:uFillTx/>
                <a:latin typeface="+mn-lt"/>
                <a:ea typeface="+mn-ea"/>
                <a:cs typeface="+mn-cs"/>
              </a:rPr>
            </a:b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項目を中心に、</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改善のアクション</a:t>
            </a:r>
            <a:endParaRPr kumimoji="1" lang="en-US" altLang="ja-JP" sz="1000" b="1" i="0" u="none" strike="noStrike" kern="1200" cap="none" spc="0" normalizeH="0" baseline="0" noProof="0" dirty="0">
              <a:ln>
                <a:noFill/>
              </a:ln>
              <a:solidFill>
                <a:schemeClr val="accent6"/>
              </a:solidFill>
              <a:effectLst/>
              <a:uLnTx/>
              <a:uFillTx/>
              <a:latin typeface="+mn-lt"/>
              <a:ea typeface="+mn-ea"/>
              <a:cs typeface="+mn-cs"/>
            </a:endParaRPr>
          </a:p>
        </p:txBody>
      </p:sp>
      <p:sp>
        <p:nvSpPr>
          <p:cNvPr id="77" name="正方形/長方形 76">
            <a:extLst>
              <a:ext uri="{FF2B5EF4-FFF2-40B4-BE49-F238E27FC236}">
                <a16:creationId xmlns:a16="http://schemas.microsoft.com/office/drawing/2014/main" id="{A974C60C-0E4D-8754-47AA-614830E71355}"/>
              </a:ext>
            </a:extLst>
          </p:cNvPr>
          <p:cNvSpPr/>
          <p:nvPr/>
        </p:nvSpPr>
        <p:spPr bwMode="gray">
          <a:xfrm>
            <a:off x="3262156" y="5143692"/>
            <a:ext cx="849411" cy="629896"/>
          </a:xfrm>
          <a:prstGeom prst="rect">
            <a:avLst/>
          </a:prstGeom>
          <a:solidFill>
            <a:schemeClr val="accent6">
              <a:lumMod val="20000"/>
              <a:lumOff val="8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チェックリストで〇がつかない</a:t>
            </a:r>
            <a:br>
              <a:rPr kumimoji="1" lang="en-US" altLang="ja-JP" sz="1000" b="1" i="0" u="none" strike="noStrike" kern="1200" cap="none" spc="0" normalizeH="0" baseline="0" noProof="0" dirty="0">
                <a:ln>
                  <a:noFill/>
                </a:ln>
                <a:solidFill>
                  <a:schemeClr val="accent6"/>
                </a:solidFill>
                <a:effectLst/>
                <a:uLnTx/>
                <a:uFillTx/>
                <a:latin typeface="+mn-lt"/>
                <a:ea typeface="+mn-ea"/>
                <a:cs typeface="+mn-cs"/>
              </a:rPr>
            </a:b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項目を中心に、</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00" b="1" i="0" u="none" strike="noStrike" kern="1200" cap="none" spc="0" normalizeH="0" baseline="0" noProof="0" dirty="0">
                <a:ln>
                  <a:noFill/>
                </a:ln>
                <a:solidFill>
                  <a:schemeClr val="accent6"/>
                </a:solidFill>
                <a:effectLst/>
                <a:uLnTx/>
                <a:uFillTx/>
                <a:latin typeface="+mn-lt"/>
                <a:ea typeface="+mn-ea"/>
                <a:cs typeface="+mn-cs"/>
              </a:rPr>
              <a:t>改善のアクション</a:t>
            </a:r>
            <a:endParaRPr kumimoji="1" lang="en-US" altLang="ja-JP" sz="1000" b="1" i="0" u="none" strike="noStrike" kern="1200" cap="none" spc="0" normalizeH="0" baseline="0" noProof="0" dirty="0">
              <a:ln>
                <a:noFill/>
              </a:ln>
              <a:solidFill>
                <a:schemeClr val="accent6"/>
              </a:solidFill>
              <a:effectLst/>
              <a:uLnTx/>
              <a:uFillTx/>
              <a:latin typeface="+mn-lt"/>
              <a:ea typeface="+mn-ea"/>
              <a:cs typeface="+mn-cs"/>
            </a:endParaRPr>
          </a:p>
        </p:txBody>
      </p:sp>
      <p:cxnSp>
        <p:nvCxnSpPr>
          <p:cNvPr id="79" name="コネクタ: カギ線 78">
            <a:extLst>
              <a:ext uri="{FF2B5EF4-FFF2-40B4-BE49-F238E27FC236}">
                <a16:creationId xmlns:a16="http://schemas.microsoft.com/office/drawing/2014/main" id="{91C496F5-7B69-24BC-5B10-75616CC77FE4}"/>
              </a:ext>
            </a:extLst>
          </p:cNvPr>
          <p:cNvCxnSpPr>
            <a:cxnSpLocks/>
            <a:stCxn id="31" idx="3"/>
            <a:endCxn id="21" idx="1"/>
          </p:cNvCxnSpPr>
          <p:nvPr/>
        </p:nvCxnSpPr>
        <p:spPr bwMode="gray">
          <a:xfrm flipV="1">
            <a:off x="1292167" y="4671938"/>
            <a:ext cx="554754" cy="786702"/>
          </a:xfrm>
          <a:prstGeom prst="bentConnector3">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80" name="コネクタ: カギ線 79">
            <a:extLst>
              <a:ext uri="{FF2B5EF4-FFF2-40B4-BE49-F238E27FC236}">
                <a16:creationId xmlns:a16="http://schemas.microsoft.com/office/drawing/2014/main" id="{DF3CF7D9-8F69-591F-7724-A2A8C4AE54B5}"/>
              </a:ext>
            </a:extLst>
          </p:cNvPr>
          <p:cNvCxnSpPr>
            <a:cxnSpLocks/>
            <a:stCxn id="76" idx="3"/>
            <a:endCxn id="22" idx="1"/>
          </p:cNvCxnSpPr>
          <p:nvPr/>
        </p:nvCxnSpPr>
        <p:spPr bwMode="gray">
          <a:xfrm flipV="1">
            <a:off x="2701867" y="4666979"/>
            <a:ext cx="583329" cy="791661"/>
          </a:xfrm>
          <a:prstGeom prst="bentConnector3">
            <a:avLst>
              <a:gd name="adj1" fmla="val 5000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86" name="コネクタ: カギ線 85">
            <a:extLst>
              <a:ext uri="{FF2B5EF4-FFF2-40B4-BE49-F238E27FC236}">
                <a16:creationId xmlns:a16="http://schemas.microsoft.com/office/drawing/2014/main" id="{A4921410-6577-F904-E302-D09925DBF320}"/>
              </a:ext>
            </a:extLst>
          </p:cNvPr>
          <p:cNvCxnSpPr>
            <a:cxnSpLocks/>
          </p:cNvCxnSpPr>
          <p:nvPr/>
        </p:nvCxnSpPr>
        <p:spPr bwMode="gray">
          <a:xfrm flipV="1">
            <a:off x="4108561" y="4688389"/>
            <a:ext cx="583329" cy="778978"/>
          </a:xfrm>
          <a:prstGeom prst="bentConnector3">
            <a:avLst>
              <a:gd name="adj1" fmla="val 5000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7" name="テキスト ボックス 86">
            <a:extLst>
              <a:ext uri="{FF2B5EF4-FFF2-40B4-BE49-F238E27FC236}">
                <a16:creationId xmlns:a16="http://schemas.microsoft.com/office/drawing/2014/main" id="{76AF6F5A-D16D-439F-CBBB-BF6B7BC76C85}"/>
              </a:ext>
            </a:extLst>
          </p:cNvPr>
          <p:cNvSpPr txBox="1"/>
          <p:nvPr/>
        </p:nvSpPr>
        <p:spPr bwMode="gray">
          <a:xfrm>
            <a:off x="580936" y="2829985"/>
            <a:ext cx="4068414" cy="923330"/>
          </a:xfrm>
          <a:prstGeom prst="rect">
            <a:avLst/>
          </a:prstGeom>
          <a:noFill/>
        </p:spPr>
        <p:txBody>
          <a:bodyPr wrap="square" lIns="0" tIns="0" rIns="0" bIns="0" rtlCol="0">
            <a:spAutoFit/>
          </a:bodyPr>
          <a:lstStyle/>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solidFill>
                  <a:prstClr val="black"/>
                </a:solidFill>
                <a:latin typeface="+mn-lt"/>
                <a:cs typeface="+mn-cs"/>
              </a:rPr>
              <a:t>半期を目安に、自己評価を行い、改善につなげます</a:t>
            </a:r>
            <a:endParaRPr kumimoji="1" lang="en-US" altLang="ja-JP" sz="1200" dirty="0">
              <a:solidFill>
                <a:prstClr val="black"/>
              </a:solidFill>
              <a:latin typeface="+mn-lt"/>
              <a:cs typeface="+mn-cs"/>
            </a:endParaRPr>
          </a:p>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solidFill>
                  <a:schemeClr val="accent6"/>
                </a:solidFill>
                <a:latin typeface="+mn-lt"/>
                <a:cs typeface="+mn-cs"/>
              </a:rPr>
              <a:t>採点結果が</a:t>
            </a:r>
            <a:r>
              <a:rPr kumimoji="1" lang="en-US" altLang="ja-JP" sz="1200" dirty="0">
                <a:solidFill>
                  <a:schemeClr val="accent6"/>
                </a:solidFill>
                <a:latin typeface="+mn-lt"/>
                <a:cs typeface="+mn-cs"/>
              </a:rPr>
              <a:t>6</a:t>
            </a:r>
            <a:r>
              <a:rPr kumimoji="1" lang="ja-JP" altLang="en-US" sz="1200" dirty="0">
                <a:solidFill>
                  <a:schemeClr val="accent6"/>
                </a:solidFill>
                <a:latin typeface="+mn-lt"/>
                <a:cs typeface="+mn-cs"/>
              </a:rPr>
              <a:t>割超の場合は、次フェーズのチェックリストによる</a:t>
            </a:r>
            <a:br>
              <a:rPr kumimoji="1" lang="en-US" altLang="ja-JP" sz="1200" dirty="0">
                <a:solidFill>
                  <a:schemeClr val="accent6"/>
                </a:solidFill>
                <a:latin typeface="+mn-lt"/>
                <a:cs typeface="+mn-cs"/>
              </a:rPr>
            </a:br>
            <a:r>
              <a:rPr kumimoji="1" lang="ja-JP" altLang="en-US" sz="1200" dirty="0">
                <a:solidFill>
                  <a:schemeClr val="accent6"/>
                </a:solidFill>
                <a:latin typeface="+mn-lt"/>
                <a:cs typeface="+mn-cs"/>
              </a:rPr>
              <a:t>自己評価に移ります</a:t>
            </a:r>
            <a:endParaRPr kumimoji="1" lang="en-US" altLang="ja-JP" sz="1200" dirty="0">
              <a:solidFill>
                <a:schemeClr val="accent6"/>
              </a:solidFill>
              <a:latin typeface="+mn-lt"/>
              <a:cs typeface="+mn-cs"/>
            </a:endParaRPr>
          </a:p>
          <a:p>
            <a:pPr marL="171450" marR="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200" dirty="0">
                <a:solidFill>
                  <a:schemeClr val="accent6"/>
                </a:solidFill>
                <a:latin typeface="+mn-lt"/>
                <a:cs typeface="+mn-cs"/>
              </a:rPr>
              <a:t>採点結果が</a:t>
            </a:r>
            <a:r>
              <a:rPr kumimoji="1" lang="en-US" altLang="ja-JP" sz="1200" dirty="0">
                <a:solidFill>
                  <a:schemeClr val="accent6"/>
                </a:solidFill>
                <a:latin typeface="+mn-lt"/>
                <a:cs typeface="+mn-cs"/>
              </a:rPr>
              <a:t>6</a:t>
            </a:r>
            <a:r>
              <a:rPr kumimoji="1" lang="ja-JP" altLang="en-US" sz="1200" dirty="0">
                <a:solidFill>
                  <a:schemeClr val="accent6"/>
                </a:solidFill>
                <a:latin typeface="+mn-lt"/>
                <a:cs typeface="+mn-cs"/>
              </a:rPr>
              <a:t>割未満の場合は、引き続き現在のフェーズで</a:t>
            </a:r>
            <a:br>
              <a:rPr kumimoji="1" lang="en-US" altLang="ja-JP" sz="1200" dirty="0">
                <a:solidFill>
                  <a:schemeClr val="accent6"/>
                </a:solidFill>
                <a:latin typeface="+mn-lt"/>
                <a:cs typeface="+mn-cs"/>
              </a:rPr>
            </a:br>
            <a:r>
              <a:rPr kumimoji="1" lang="ja-JP" altLang="en-US" sz="1200" dirty="0">
                <a:solidFill>
                  <a:schemeClr val="accent6"/>
                </a:solidFill>
                <a:latin typeface="+mn-lt"/>
                <a:cs typeface="+mn-cs"/>
              </a:rPr>
              <a:t>〇がつかない項目の解消を目指します</a:t>
            </a:r>
          </a:p>
        </p:txBody>
      </p:sp>
      <p:sp>
        <p:nvSpPr>
          <p:cNvPr id="88" name="テキスト ボックス 87">
            <a:extLst>
              <a:ext uri="{FF2B5EF4-FFF2-40B4-BE49-F238E27FC236}">
                <a16:creationId xmlns:a16="http://schemas.microsoft.com/office/drawing/2014/main" id="{AF2A60BE-3855-3DF6-BCEC-6F7B92FD4BE2}"/>
              </a:ext>
            </a:extLst>
          </p:cNvPr>
          <p:cNvSpPr txBox="1"/>
          <p:nvPr/>
        </p:nvSpPr>
        <p:spPr bwMode="gray">
          <a:xfrm>
            <a:off x="1446016" y="5488251"/>
            <a:ext cx="272624" cy="153888"/>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i="0" u="none" strike="noStrike" kern="1200" cap="none" spc="0" normalizeH="0" baseline="0" noProof="0" dirty="0">
                <a:ln>
                  <a:noFill/>
                </a:ln>
                <a:solidFill>
                  <a:schemeClr val="tx2"/>
                </a:solidFill>
                <a:effectLst/>
                <a:uLnTx/>
                <a:uFillTx/>
                <a:latin typeface="+mn-lt"/>
                <a:ea typeface="+mn-ea"/>
                <a:cs typeface="+mn-cs"/>
              </a:rPr>
              <a:t>※2</a:t>
            </a:r>
            <a:endParaRPr kumimoji="1" lang="ja-JP" altLang="en-US" sz="1000" i="0" u="none" strike="noStrike" kern="1200" cap="none" spc="0" normalizeH="0" baseline="0" noProof="0" dirty="0">
              <a:ln>
                <a:noFill/>
              </a:ln>
              <a:solidFill>
                <a:schemeClr val="tx2"/>
              </a:solidFill>
              <a:effectLst/>
              <a:uLnTx/>
              <a:uFillTx/>
              <a:latin typeface="+mn-lt"/>
              <a:ea typeface="+mn-ea"/>
              <a:cs typeface="+mn-cs"/>
            </a:endParaRPr>
          </a:p>
        </p:txBody>
      </p:sp>
    </p:spTree>
    <p:extLst>
      <p:ext uri="{BB962C8B-B14F-4D97-AF65-F5344CB8AC3E}">
        <p14:creationId xmlns:p14="http://schemas.microsoft.com/office/powerpoint/2010/main" val="1495352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BF2AA0AD-54E4-55DB-4FE2-1E3699178BED}"/>
              </a:ext>
            </a:extLst>
          </p:cNvPr>
          <p:cNvSpPr>
            <a:spLocks noGrp="1"/>
          </p:cNvSpPr>
          <p:nvPr>
            <p:ph type="body" sz="quarter" idx="10"/>
          </p:nvPr>
        </p:nvSpPr>
        <p:spPr>
          <a:xfrm>
            <a:off x="1029599" y="2232000"/>
            <a:ext cx="7632000" cy="432000"/>
          </a:xfrm>
        </p:spPr>
        <p:txBody>
          <a:bodyPr/>
          <a:lstStyle/>
          <a:p>
            <a:r>
              <a:rPr kumimoji="1" lang="en-US" altLang="ja-JP" dirty="0"/>
              <a:t>2.</a:t>
            </a:r>
            <a:r>
              <a:rPr kumimoji="1" lang="ja-JP" altLang="en-US" dirty="0"/>
              <a:t> チェックリスト</a:t>
            </a:r>
            <a:endParaRPr kumimoji="1" lang="en-US" altLang="ja-JP" dirty="0"/>
          </a:p>
        </p:txBody>
      </p:sp>
      <p:sp>
        <p:nvSpPr>
          <p:cNvPr id="3" name="スライド番号プレースホルダー 2">
            <a:extLst>
              <a:ext uri="{FF2B5EF4-FFF2-40B4-BE49-F238E27FC236}">
                <a16:creationId xmlns:a16="http://schemas.microsoft.com/office/drawing/2014/main" id="{25E32685-425B-9C70-754A-D5D338B195DC}"/>
              </a:ext>
            </a:extLst>
          </p:cNvPr>
          <p:cNvSpPr>
            <a:spLocks noGrp="1"/>
          </p:cNvSpPr>
          <p:nvPr>
            <p:ph type="sldNum" sz="quarter" idx="11"/>
          </p:nvPr>
        </p:nvSpPr>
        <p:spPr/>
        <p:txBody>
          <a:bodyPr/>
          <a:lstStyle/>
          <a:p>
            <a:fld id="{AA5FCFE5-FE56-4EF1-80A8-07776887C2A1}" type="slidenum">
              <a:rPr lang="ja-JP" altLang="en-US" smtClean="0"/>
              <a:pPr/>
              <a:t>9</a:t>
            </a:fld>
            <a:endParaRPr lang="ja-JP" altLang="en-US" dirty="0"/>
          </a:p>
        </p:txBody>
      </p:sp>
      <p:sp>
        <p:nvSpPr>
          <p:cNvPr id="5" name="フッター プレースホルダー 4">
            <a:extLst>
              <a:ext uri="{FF2B5EF4-FFF2-40B4-BE49-F238E27FC236}">
                <a16:creationId xmlns:a16="http://schemas.microsoft.com/office/drawing/2014/main" id="{1368ABF3-8895-7F66-B36A-50B019CB100E}"/>
              </a:ext>
            </a:extLst>
          </p:cNvPr>
          <p:cNvSpPr>
            <a:spLocks noGrp="1"/>
          </p:cNvSpPr>
          <p:nvPr>
            <p:ph type="ftr" sz="quarter" idx="12"/>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2125864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p:custDataLst>
              <p:tags r:id="rId2"/>
            </p:custDataLst>
            <p:extLst>
              <p:ext uri="{D42A27DB-BD31-4B8C-83A1-F6EECF244321}">
                <p14:modId xmlns:p14="http://schemas.microsoft.com/office/powerpoint/2010/main" val="567423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563" imgH="564" progId="TCLayout.ActiveDocument.1">
                  <p:embed/>
                </p:oleObj>
              </mc:Choice>
              <mc:Fallback>
                <p:oleObj name="think-cell スライド" r:id="rId6" imgW="563" imgH="564" progId="TCLayout.ActiveDocument.1">
                  <p:embed/>
                  <p:pic>
                    <p:nvPicPr>
                      <p:cNvPr id="6" name="オブジェクト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正方形/長方形 1" hidden="1">
            <a:extLst>
              <a:ext uri="{FF2B5EF4-FFF2-40B4-BE49-F238E27FC236}">
                <a16:creationId xmlns:a16="http://schemas.microsoft.com/office/drawing/2014/main" id="{684B3107-9E32-4748-9E20-6097E7762855}"/>
              </a:ext>
            </a:extLst>
          </p:cNvPr>
          <p:cNvSpPr/>
          <p:nvPr>
            <p:custDataLst>
              <p:tags r:id="rId3"/>
            </p:custDataLst>
          </p:nvPr>
        </p:nvSpPr>
        <p:spPr bwMode="gray">
          <a:xfrm>
            <a:off x="0" y="0"/>
            <a:ext cx="158750" cy="158750"/>
          </a:xfrm>
          <a:prstGeom prst="rect">
            <a:avLst/>
          </a:prstGeom>
          <a:solidFill>
            <a:srgbClr val="BBBCBC"/>
          </a:solidFill>
          <a:ln w="12700" algn="ctr">
            <a:solidFill>
              <a:srgbClr val="BBBCBC"/>
            </a:solid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endParaRPr kumimoji="1" lang="ja-JP" altLang="en-US" sz="2000" b="1" u="none" strike="noStrike" kern="1200" cap="none" spc="0" normalizeH="0" noProof="0" dirty="0">
              <a:ln>
                <a:noFill/>
              </a:ln>
              <a:solidFill>
                <a:prstClr val="black"/>
              </a:solidFill>
              <a:effectLst/>
              <a:uLnTx/>
              <a:uFillTx/>
              <a:latin typeface="Calibri" panose="020F0502020204030204" pitchFamily="34" charset="0"/>
              <a:ea typeface="Yu Gothic UI" panose="020B0500000000000000" pitchFamily="50" charset="-128"/>
              <a:cs typeface="+mj-cs"/>
              <a:sym typeface="Calibri" panose="020F0502020204030204" pitchFamily="34" charset="0"/>
            </a:endParaRPr>
          </a:p>
        </p:txBody>
      </p:sp>
      <p:sp>
        <p:nvSpPr>
          <p:cNvPr id="3" name="テキスト プレースホルダー 2"/>
          <p:cNvSpPr>
            <a:spLocks noGrp="1"/>
          </p:cNvSpPr>
          <p:nvPr>
            <p:ph type="body" sz="quarter" idx="15"/>
          </p:nvPr>
        </p:nvSpPr>
        <p:spPr bwMode="gray"/>
        <p:txBody>
          <a:bodyPr/>
          <a:lstStyle/>
          <a:p>
            <a:r>
              <a:rPr lang="ja-JP" altLang="en-US" dirty="0">
                <a:sym typeface="+mn-lt"/>
              </a:rPr>
              <a:t>エコシステム形成に向けた観点</a:t>
            </a:r>
            <a:endParaRPr lang="en-US" altLang="ja-JP" dirty="0">
              <a:sym typeface="+mn-lt"/>
            </a:endParaRPr>
          </a:p>
        </p:txBody>
      </p:sp>
      <p:sp>
        <p:nvSpPr>
          <p:cNvPr id="3934210" name="Rectangle 2"/>
          <p:cNvSpPr>
            <a:spLocks noGrp="1" noChangeArrowheads="1"/>
          </p:cNvSpPr>
          <p:nvPr>
            <p:ph type="title"/>
          </p:nvPr>
        </p:nvSpPr>
        <p:spPr bwMode="gray"/>
        <p:txBody>
          <a:bodyPr vert="horz"/>
          <a:lstStyle/>
          <a:p>
            <a:r>
              <a:rPr lang="ja-JP" altLang="en-US" dirty="0">
                <a:sym typeface="+mj-lt"/>
              </a:rPr>
              <a:t>林業イノベーションの創出に向けた「エコシステム形成」に向けて、</a:t>
            </a:r>
            <a:br>
              <a:rPr lang="en-US" altLang="ja-JP" dirty="0">
                <a:sym typeface="+mj-lt"/>
              </a:rPr>
            </a:br>
            <a:r>
              <a:rPr lang="ja-JP" altLang="en-US" dirty="0">
                <a:sym typeface="+mj-lt"/>
              </a:rPr>
              <a:t>本チェックリストでは、各フェーズについて</a:t>
            </a:r>
            <a:r>
              <a:rPr lang="en-US" altLang="ja-JP" dirty="0">
                <a:sym typeface="+mj-lt"/>
              </a:rPr>
              <a:t>5</a:t>
            </a:r>
            <a:r>
              <a:rPr lang="ja-JP" altLang="en-US" dirty="0">
                <a:sym typeface="+mj-lt"/>
              </a:rPr>
              <a:t>つの観点</a:t>
            </a:r>
            <a:r>
              <a:rPr lang="ja-JP" altLang="en-US" dirty="0"/>
              <a:t>にて</a:t>
            </a:r>
            <a:r>
              <a:rPr lang="ja-JP" altLang="en-US" dirty="0">
                <a:sym typeface="+mj-lt"/>
              </a:rPr>
              <a:t>確認をします</a:t>
            </a:r>
          </a:p>
        </p:txBody>
      </p:sp>
      <p:graphicFrame>
        <p:nvGraphicFramePr>
          <p:cNvPr id="9" name="Group 3"/>
          <p:cNvGraphicFramePr>
            <a:graphicFrameLocks/>
          </p:cNvGraphicFramePr>
          <p:nvPr>
            <p:extLst>
              <p:ext uri="{D42A27DB-BD31-4B8C-83A1-F6EECF244321}">
                <p14:modId xmlns:p14="http://schemas.microsoft.com/office/powerpoint/2010/main" val="3458910813"/>
              </p:ext>
            </p:extLst>
          </p:nvPr>
        </p:nvGraphicFramePr>
        <p:xfrm>
          <a:off x="417514" y="1804298"/>
          <a:ext cx="9071485" cy="3527607"/>
        </p:xfrm>
        <a:graphic>
          <a:graphicData uri="http://schemas.openxmlformats.org/drawingml/2006/table">
            <a:tbl>
              <a:tblPr/>
              <a:tblGrid>
                <a:gridCol w="1367324">
                  <a:extLst>
                    <a:ext uri="{9D8B030D-6E8A-4147-A177-3AD203B41FA5}">
                      <a16:colId xmlns:a16="http://schemas.microsoft.com/office/drawing/2014/main" val="20001"/>
                    </a:ext>
                  </a:extLst>
                </a:gridCol>
                <a:gridCol w="1413700">
                  <a:extLst>
                    <a:ext uri="{9D8B030D-6E8A-4147-A177-3AD203B41FA5}">
                      <a16:colId xmlns:a16="http://schemas.microsoft.com/office/drawing/2014/main" val="20002"/>
                    </a:ext>
                  </a:extLst>
                </a:gridCol>
                <a:gridCol w="6290461">
                  <a:extLst>
                    <a:ext uri="{9D8B030D-6E8A-4147-A177-3AD203B41FA5}">
                      <a16:colId xmlns:a16="http://schemas.microsoft.com/office/drawing/2014/main" val="20003"/>
                    </a:ext>
                  </a:extLst>
                </a:gridCol>
              </a:tblGrid>
              <a:tr h="258754">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1" i="0" u="none" strike="noStrike" cap="none" normalizeH="0" baseline="0" dirty="0">
                          <a:ln>
                            <a:noFill/>
                          </a:ln>
                          <a:solidFill>
                            <a:schemeClr val="bg1"/>
                          </a:solidFill>
                          <a:effectLst/>
                          <a:latin typeface="+mn-lt"/>
                          <a:ea typeface="+mn-ea"/>
                          <a:cs typeface="+mn-cs"/>
                          <a:sym typeface="+mn-lt"/>
                        </a:rPr>
                        <a:t>分類</a:t>
                      </a:r>
                      <a:endParaRPr kumimoji="0" lang="en-US" altLang="ja-JP" sz="1400" b="1"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1" i="0" u="none" strike="noStrike" cap="none" normalizeH="0" baseline="0" dirty="0">
                          <a:ln>
                            <a:noFill/>
                          </a:ln>
                          <a:solidFill>
                            <a:schemeClr val="bg1"/>
                          </a:solidFill>
                          <a:effectLst/>
                          <a:latin typeface="+mn-lt"/>
                          <a:ea typeface="+mn-ea"/>
                          <a:cs typeface="+mn-cs"/>
                          <a:sym typeface="+mn-lt"/>
                        </a:rPr>
                        <a:t>観点</a:t>
                      </a:r>
                      <a:endParaRPr kumimoji="0" lang="en-US" altLang="ja-JP" sz="1400" b="1"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1" i="0" u="none" strike="noStrike" cap="none" normalizeH="0" baseline="0" dirty="0">
                          <a:ln>
                            <a:noFill/>
                          </a:ln>
                          <a:solidFill>
                            <a:schemeClr val="bg1"/>
                          </a:solidFill>
                          <a:effectLst/>
                          <a:latin typeface="+mn-lt"/>
                          <a:ea typeface="+mn-ea"/>
                          <a:cs typeface="+mn-cs"/>
                          <a:sym typeface="+mn-lt"/>
                        </a:rPr>
                        <a:t>定義</a:t>
                      </a:r>
                      <a:endParaRPr kumimoji="0" lang="en-US" altLang="ja-JP" sz="1400" b="1"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extLst>
                  <a:ext uri="{0D108BD9-81ED-4DB2-BD59-A6C34878D82A}">
                    <a16:rowId xmlns:a16="http://schemas.microsoft.com/office/drawing/2014/main" val="10000"/>
                  </a:ext>
                </a:extLst>
              </a:tr>
              <a:tr h="680027">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defRPr/>
                      </a:pPr>
                      <a:r>
                        <a:rPr kumimoji="0" lang="ja-JP" altLang="en-US" sz="1400" b="0" i="0" u="none" strike="noStrike" cap="none" normalizeH="0" baseline="0" dirty="0">
                          <a:ln>
                            <a:noFill/>
                          </a:ln>
                          <a:solidFill>
                            <a:schemeClr val="bg1"/>
                          </a:solidFill>
                          <a:effectLst/>
                          <a:latin typeface="+mn-lt"/>
                          <a:ea typeface="+mn-ea"/>
                          <a:cs typeface="+mn-cs"/>
                          <a:sym typeface="+mn-lt"/>
                        </a:rPr>
                        <a:t>基本的属性</a:t>
                      </a:r>
                      <a:br>
                        <a:rPr kumimoji="0" lang="en-US" altLang="ja-JP" sz="1400" b="0" i="0" u="none" strike="noStrike" cap="none" normalizeH="0" baseline="0" dirty="0">
                          <a:ln>
                            <a:noFill/>
                          </a:ln>
                          <a:solidFill>
                            <a:schemeClr val="bg1"/>
                          </a:solidFill>
                          <a:effectLst/>
                          <a:latin typeface="+mn-lt"/>
                          <a:ea typeface="+mn-ea"/>
                          <a:cs typeface="+mn-cs"/>
                          <a:sym typeface="+mn-lt"/>
                        </a:rPr>
                      </a:br>
                      <a:r>
                        <a:rPr kumimoji="0" lang="ja-JP" altLang="en-US" sz="1400" b="0" i="0" u="none" strike="noStrike" cap="none" normalizeH="0" baseline="0" dirty="0">
                          <a:ln>
                            <a:noFill/>
                          </a:ln>
                          <a:solidFill>
                            <a:schemeClr val="bg1"/>
                          </a:solidFill>
                          <a:effectLst/>
                          <a:latin typeface="+mn-lt"/>
                          <a:ea typeface="+mn-ea"/>
                          <a:cs typeface="+mn-cs"/>
                          <a:sym typeface="+mn-lt"/>
                        </a:rPr>
                        <a:t>・背景</a:t>
                      </a:r>
                      <a:endParaRPr kumimoji="0" lang="en-US" altLang="ja-JP" sz="1400" b="0"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0" i="0" u="none" strike="noStrike" cap="none" normalizeH="0" baseline="0" dirty="0">
                          <a:ln>
                            <a:noFill/>
                          </a:ln>
                          <a:solidFill>
                            <a:schemeClr val="tx1"/>
                          </a:solidFill>
                          <a:effectLst/>
                          <a:latin typeface="+mn-lt"/>
                          <a:ea typeface="+mn-ea"/>
                          <a:cs typeface="+mn-cs"/>
                          <a:sym typeface="+mn-lt"/>
                        </a:rPr>
                        <a:t>形式的な機関</a:t>
                      </a:r>
                      <a:endParaRPr kumimoji="0" lang="en-US" altLang="ja-JP" sz="1400" b="0" i="0" u="none" strike="noStrike" cap="none" normalizeH="0" baseline="0" dirty="0">
                        <a:ln>
                          <a:noFill/>
                        </a:ln>
                        <a:solidFill>
                          <a:schemeClr val="tx1"/>
                        </a:solidFill>
                        <a:effectLst/>
                        <a:latin typeface="+mn-lt"/>
                        <a:ea typeface="+mn-ea"/>
                        <a:cs typeface="+mn-cs"/>
                        <a:sym typeface="+mn-lt"/>
                      </a:endParaRPr>
                    </a:p>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050" b="0" i="0" u="none" strike="noStrike" cap="none" normalizeH="0" baseline="0" dirty="0">
                          <a:ln>
                            <a:noFill/>
                          </a:ln>
                          <a:solidFill>
                            <a:schemeClr val="tx1"/>
                          </a:solidFill>
                          <a:effectLst/>
                          <a:latin typeface="+mn-lt"/>
                          <a:ea typeface="+mn-ea"/>
                          <a:cs typeface="+mn-cs"/>
                          <a:sym typeface="+mn-lt"/>
                        </a:rPr>
                        <a:t>（フォーマルな制度）</a:t>
                      </a:r>
                      <a:endParaRPr kumimoji="0" lang="en-US" altLang="ja-JP" sz="1050" b="0" i="0" u="none" strike="noStrike" cap="none" normalizeH="0" baseline="0" dirty="0">
                        <a:ln>
                          <a:noFill/>
                        </a:ln>
                        <a:solidFill>
                          <a:schemeClr val="tx1"/>
                        </a:solidFill>
                        <a:effectLst/>
                        <a:latin typeface="+mn-lt"/>
                        <a:ea typeface="+mn-ea"/>
                        <a:cs typeface="+mn-cs"/>
                        <a:sym typeface="+mn-lt"/>
                      </a:endParaRPr>
                    </a:p>
                  </a:txBody>
                  <a:tcPr marL="0" marR="0" marT="0" marB="0" anchor="ctr" horzOverflow="overflow">
                    <a:lnL>
                      <a:noFill/>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71450" marR="0" lvl="0" indent="-171450" algn="l" defTabSz="914400" rtl="0" eaLnBrk="1" fontAlgn="base" latinLnBrk="0" hangingPunct="1">
                        <a:lnSpc>
                          <a:spcPct val="100000"/>
                        </a:lnSpc>
                        <a:spcBef>
                          <a:spcPts val="0"/>
                        </a:spcBef>
                        <a:spcAft>
                          <a:spcPct val="0"/>
                        </a:spcAft>
                        <a:buClr>
                          <a:schemeClr val="tx1"/>
                        </a:buClr>
                        <a:buSzPct val="80000"/>
                        <a:buFont typeface="Arial" panose="020B0604020202020204" pitchFamily="34" charset="0"/>
                        <a:buChar char="•"/>
                        <a:tabLst/>
                      </a:pPr>
                      <a:r>
                        <a:rPr kumimoji="0" lang="ja-JP" altLang="en-US" sz="1400" b="0" i="0" u="none" strike="noStrike" cap="none" normalizeH="0" baseline="0" dirty="0">
                          <a:ln>
                            <a:noFill/>
                          </a:ln>
                          <a:solidFill>
                            <a:schemeClr val="tx2"/>
                          </a:solidFill>
                          <a:effectLst/>
                          <a:latin typeface="+mn-lt"/>
                          <a:ea typeface="+mn-ea"/>
                          <a:cs typeface="+mn-cs"/>
                          <a:sym typeface="+mn-lt"/>
                        </a:rPr>
                        <a:t>コアになる事業体が法人化されている</a:t>
                      </a:r>
                      <a:endParaRPr kumimoji="0" lang="en-US" altLang="ja-JP" sz="1400" b="0" i="0" u="none" strike="noStrike" cap="none" normalizeH="0" baseline="0" dirty="0">
                        <a:ln>
                          <a:noFill/>
                        </a:ln>
                        <a:solidFill>
                          <a:schemeClr val="tx2"/>
                        </a:solidFill>
                        <a:effectLst/>
                        <a:latin typeface="+mn-lt"/>
                        <a:ea typeface="+mn-ea"/>
                        <a:cs typeface="+mn-cs"/>
                        <a:sym typeface="+mn-lt"/>
                      </a:endParaRPr>
                    </a:p>
                    <a:p>
                      <a:pPr marL="171450" marR="0" lvl="0" indent="-171450" algn="l" defTabSz="914400" rtl="0" eaLnBrk="1" fontAlgn="base" latinLnBrk="0" hangingPunct="1">
                        <a:lnSpc>
                          <a:spcPct val="100000"/>
                        </a:lnSpc>
                        <a:spcBef>
                          <a:spcPts val="0"/>
                        </a:spcBef>
                        <a:spcAft>
                          <a:spcPct val="0"/>
                        </a:spcAft>
                        <a:buClr>
                          <a:schemeClr val="tx1"/>
                        </a:buClr>
                        <a:buSzPct val="80000"/>
                        <a:buFont typeface="Arial" panose="020B0604020202020204" pitchFamily="34" charset="0"/>
                        <a:buChar char="•"/>
                        <a:tabLst/>
                      </a:pPr>
                      <a:r>
                        <a:rPr kumimoji="0" lang="ja-JP" altLang="en-US" sz="1400" b="0" i="0" u="none" strike="noStrike" cap="none" normalizeH="0" baseline="0" dirty="0">
                          <a:ln>
                            <a:noFill/>
                          </a:ln>
                          <a:solidFill>
                            <a:schemeClr val="tx2"/>
                          </a:solidFill>
                          <a:effectLst/>
                          <a:latin typeface="+mn-lt"/>
                          <a:ea typeface="+mn-ea"/>
                          <a:cs typeface="+mn-cs"/>
                          <a:sym typeface="+mn-lt"/>
                        </a:rPr>
                        <a:t>ガバナンスについての各種規程が整備されている</a:t>
                      </a:r>
                      <a:endParaRPr kumimoji="0" lang="en-US" altLang="ja-JP" sz="1400" b="0" i="0" u="none" strike="noStrike" cap="none" normalizeH="0" baseline="0" dirty="0">
                        <a:ln>
                          <a:noFill/>
                        </a:ln>
                        <a:solidFill>
                          <a:schemeClr val="tx2"/>
                        </a:solidFill>
                        <a:effectLst/>
                        <a:latin typeface="+mn-lt"/>
                        <a:ea typeface="+mn-ea"/>
                        <a:cs typeface="+mn-cs"/>
                        <a:sym typeface="+mn-lt"/>
                      </a:endParaRPr>
                    </a:p>
                  </a:txBody>
                  <a:tcPr marL="45720" marR="45720" anchor="ctr" horzOverflow="overflow">
                    <a:lnL>
                      <a:noFill/>
                    </a:lnL>
                    <a:lnR cap="flat">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5695">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defRPr/>
                      </a:pPr>
                      <a:r>
                        <a:rPr kumimoji="0" lang="ja-JP" altLang="en-US" sz="1400" b="0" i="0" u="none" strike="noStrike" cap="none" normalizeH="0" baseline="0" dirty="0">
                          <a:ln>
                            <a:noFill/>
                          </a:ln>
                          <a:solidFill>
                            <a:schemeClr val="bg1"/>
                          </a:solidFill>
                          <a:effectLst/>
                          <a:latin typeface="+mn-lt"/>
                          <a:ea typeface="+mn-ea"/>
                          <a:cs typeface="+mn-cs"/>
                          <a:sym typeface="+mn-lt"/>
                        </a:rPr>
                        <a:t>必要な資源</a:t>
                      </a:r>
                      <a:endParaRPr kumimoji="0" lang="en-US" altLang="ja-JP" sz="1400" b="0"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0" i="0" u="none" strike="noStrike" cap="none" normalizeH="0" baseline="0" dirty="0">
                          <a:ln>
                            <a:noFill/>
                          </a:ln>
                          <a:solidFill>
                            <a:schemeClr val="tx1"/>
                          </a:solidFill>
                          <a:effectLst/>
                          <a:latin typeface="+mn-lt"/>
                          <a:ea typeface="+mn-ea"/>
                          <a:cs typeface="+mn-cs"/>
                          <a:sym typeface="+mn-lt"/>
                        </a:rPr>
                        <a:t>需要</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71450" marR="0" lvl="0" indent="-171450" algn="l" defTabSz="914400" rtl="0" eaLnBrk="1" fontAlgn="base" latinLnBrk="0" hangingPunct="1">
                        <a:lnSpc>
                          <a:spcPct val="100000"/>
                        </a:lnSpc>
                        <a:spcBef>
                          <a:spcPts val="0"/>
                        </a:spcBef>
                        <a:spcAft>
                          <a:spcPct val="0"/>
                        </a:spcAft>
                        <a:buClr>
                          <a:schemeClr val="tx1"/>
                        </a:buClr>
                        <a:buSzPct val="80000"/>
                        <a:buFont typeface="Arial" panose="020B0604020202020204" pitchFamily="34" charset="0"/>
                        <a:buChar char="•"/>
                        <a:tabLst/>
                      </a:pPr>
                      <a:r>
                        <a:rPr kumimoji="0" lang="ja-JP" altLang="en-US" sz="1400" b="0" i="0" u="none" strike="noStrike" cap="none" normalizeH="0" baseline="0" dirty="0">
                          <a:ln>
                            <a:noFill/>
                          </a:ln>
                          <a:solidFill>
                            <a:schemeClr val="tx2"/>
                          </a:solidFill>
                          <a:effectLst/>
                          <a:latin typeface="+mn-lt"/>
                          <a:ea typeface="+mn-ea"/>
                          <a:cs typeface="+mn-cs"/>
                          <a:sym typeface="+mn-lt"/>
                        </a:rPr>
                        <a:t>提供する財</a:t>
                      </a:r>
                      <a:r>
                        <a:rPr kumimoji="0" lang="en-US" altLang="ja-JP" sz="1400" b="0" i="0" u="none" strike="noStrike" cap="none" normalizeH="0" baseline="0" dirty="0">
                          <a:ln>
                            <a:noFill/>
                          </a:ln>
                          <a:solidFill>
                            <a:schemeClr val="tx2"/>
                          </a:solidFill>
                          <a:effectLst/>
                          <a:latin typeface="+mn-lt"/>
                          <a:ea typeface="+mn-ea"/>
                          <a:cs typeface="+mn-cs"/>
                          <a:sym typeface="+mn-lt"/>
                        </a:rPr>
                        <a:t>/</a:t>
                      </a:r>
                      <a:r>
                        <a:rPr kumimoji="0" lang="ja-JP" altLang="en-US" sz="1400" b="0" i="0" u="none" strike="noStrike" cap="none" normalizeH="0" baseline="0" dirty="0">
                          <a:ln>
                            <a:noFill/>
                          </a:ln>
                          <a:solidFill>
                            <a:schemeClr val="tx2"/>
                          </a:solidFill>
                          <a:effectLst/>
                          <a:latin typeface="+mn-lt"/>
                          <a:ea typeface="+mn-ea"/>
                          <a:cs typeface="+mn-cs"/>
                          <a:sym typeface="+mn-lt"/>
                        </a:rPr>
                        <a:t>サービスに対するマーケットが潜在的に存在する</a:t>
                      </a:r>
                      <a:endParaRPr kumimoji="0" lang="en-US" altLang="ja-JP" sz="1400" b="0" i="0" u="none" strike="noStrike" cap="none" normalizeH="0" baseline="0" dirty="0">
                        <a:ln>
                          <a:noFill/>
                        </a:ln>
                        <a:solidFill>
                          <a:schemeClr val="tx2"/>
                        </a:solidFill>
                        <a:effectLst/>
                        <a:latin typeface="+mn-lt"/>
                        <a:ea typeface="+mn-ea"/>
                        <a:cs typeface="+mn-cs"/>
                        <a:sym typeface="+mn-lt"/>
                      </a:endParaRPr>
                    </a:p>
                  </a:txBody>
                  <a:tcPr marL="45720" marR="4572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5695">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en-US" altLang="ja-JP" sz="1400" b="0"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0" i="0" u="none" strike="noStrike" cap="none" normalizeH="0" baseline="0" dirty="0">
                          <a:ln>
                            <a:noFill/>
                          </a:ln>
                          <a:solidFill>
                            <a:schemeClr val="tx1"/>
                          </a:solidFill>
                          <a:effectLst/>
                          <a:latin typeface="+mn-lt"/>
                          <a:ea typeface="+mn-ea"/>
                          <a:cs typeface="+mn-cs"/>
                          <a:sym typeface="+mn-lt"/>
                        </a:rPr>
                        <a:t>人材</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71450" marR="0" lvl="0" indent="-171450" algn="l" defTabSz="914400" rtl="0" eaLnBrk="1" fontAlgn="base" latinLnBrk="0" hangingPunct="1">
                        <a:lnSpc>
                          <a:spcPct val="100000"/>
                        </a:lnSpc>
                        <a:spcBef>
                          <a:spcPts val="0"/>
                        </a:spcBef>
                        <a:spcAft>
                          <a:spcPct val="0"/>
                        </a:spcAft>
                        <a:buClr>
                          <a:schemeClr val="tx1"/>
                        </a:buClr>
                        <a:buSzPct val="80000"/>
                        <a:buFont typeface="Arial" panose="020B0604020202020204" pitchFamily="34" charset="0"/>
                        <a:buChar char="•"/>
                        <a:tabLst/>
                      </a:pPr>
                      <a:r>
                        <a:rPr kumimoji="0" lang="ja-JP" altLang="en-US" sz="1400" b="0" i="0" u="none" strike="noStrike" cap="none" normalizeH="0" baseline="0" dirty="0">
                          <a:ln>
                            <a:noFill/>
                          </a:ln>
                          <a:solidFill>
                            <a:schemeClr val="tx1"/>
                          </a:solidFill>
                          <a:effectLst/>
                          <a:latin typeface="+mn-lt"/>
                          <a:ea typeface="+mn-ea"/>
                          <a:cs typeface="+mn-cs"/>
                          <a:sym typeface="+mn-lt"/>
                        </a:rPr>
                        <a:t>スキル、知識、経験を持った個人</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35695">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en-US" altLang="ja-JP" sz="1400" b="0"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0" i="0" u="none" strike="noStrike" cap="none" normalizeH="0" baseline="0" dirty="0">
                          <a:ln>
                            <a:noFill/>
                          </a:ln>
                          <a:solidFill>
                            <a:schemeClr val="tx1"/>
                          </a:solidFill>
                          <a:effectLst/>
                          <a:latin typeface="+mn-lt"/>
                          <a:ea typeface="+mn-ea"/>
                          <a:cs typeface="+mn-cs"/>
                          <a:sym typeface="+mn-lt"/>
                        </a:rPr>
                        <a:t>知識</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71450" marR="0" lvl="0" indent="-171450" algn="l" defTabSz="914400" rtl="0" eaLnBrk="1" fontAlgn="base" latinLnBrk="0" hangingPunct="1">
                        <a:lnSpc>
                          <a:spcPct val="100000"/>
                        </a:lnSpc>
                        <a:spcBef>
                          <a:spcPts val="0"/>
                        </a:spcBef>
                        <a:spcAft>
                          <a:spcPct val="0"/>
                        </a:spcAft>
                        <a:buClr>
                          <a:schemeClr val="tx1"/>
                        </a:buClr>
                        <a:buSzPct val="80000"/>
                        <a:buFont typeface="Arial" panose="020B0604020202020204" pitchFamily="34" charset="0"/>
                        <a:buChar char="•"/>
                        <a:tabLst/>
                      </a:pPr>
                      <a:r>
                        <a:rPr kumimoji="0" lang="ja-JP" altLang="en-US" sz="1400" b="0" i="0" u="none" strike="noStrike" cap="none" normalizeH="0" baseline="0" dirty="0">
                          <a:ln>
                            <a:noFill/>
                          </a:ln>
                          <a:solidFill>
                            <a:schemeClr val="tx1"/>
                          </a:solidFill>
                          <a:effectLst/>
                          <a:latin typeface="+mn-lt"/>
                          <a:ea typeface="+mn-ea"/>
                          <a:cs typeface="+mn-cs"/>
                          <a:sym typeface="+mn-lt"/>
                        </a:rPr>
                        <a:t>自然科学、社会科学に関する知識及び知識創造に向けた態度</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35695">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en-US" altLang="ja-JP" sz="1400" b="0" i="0" u="none" strike="noStrike" cap="none" normalizeH="0" baseline="0" dirty="0">
                        <a:ln>
                          <a:noFill/>
                        </a:ln>
                        <a:solidFill>
                          <a:schemeClr val="bg1"/>
                        </a:solidFill>
                        <a:effectLst/>
                        <a:latin typeface="+mn-lt"/>
                        <a:ea typeface="+mn-ea"/>
                        <a:cs typeface="+mn-cs"/>
                        <a:sym typeface="+mn-lt"/>
                      </a:endParaRPr>
                    </a:p>
                  </a:txBody>
                  <a:tcPr marL="45720" marR="4572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400" b="0" i="0" u="none" strike="noStrike" cap="none" normalizeH="0" baseline="0" dirty="0">
                          <a:ln>
                            <a:noFill/>
                          </a:ln>
                          <a:solidFill>
                            <a:schemeClr val="tx1"/>
                          </a:solidFill>
                          <a:effectLst/>
                          <a:latin typeface="+mn-lt"/>
                          <a:ea typeface="+mn-ea"/>
                          <a:cs typeface="+mn-cs"/>
                          <a:sym typeface="+mn-lt"/>
                        </a:rPr>
                        <a:t>資金</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71450" marR="0" lvl="0" indent="-171450" algn="l" defTabSz="914400" rtl="0" eaLnBrk="1" fontAlgn="base" latinLnBrk="0" hangingPunct="1">
                        <a:lnSpc>
                          <a:spcPct val="100000"/>
                        </a:lnSpc>
                        <a:spcBef>
                          <a:spcPts val="0"/>
                        </a:spcBef>
                        <a:spcAft>
                          <a:spcPct val="0"/>
                        </a:spcAft>
                        <a:buClr>
                          <a:schemeClr val="tx1"/>
                        </a:buClr>
                        <a:buSzPct val="80000"/>
                        <a:buFont typeface="Arial" panose="020B0604020202020204" pitchFamily="34" charset="0"/>
                        <a:buChar char="•"/>
                        <a:tabLst/>
                      </a:pPr>
                      <a:r>
                        <a:rPr kumimoji="0" lang="ja-JP" altLang="en-US" sz="1400" b="0" i="0" u="none" strike="noStrike" cap="none" normalizeH="0" baseline="0" dirty="0">
                          <a:ln>
                            <a:noFill/>
                          </a:ln>
                          <a:solidFill>
                            <a:schemeClr val="tx1"/>
                          </a:solidFill>
                          <a:effectLst/>
                          <a:latin typeface="+mn-lt"/>
                          <a:ea typeface="+mn-ea"/>
                          <a:cs typeface="+mn-cs"/>
                          <a:sym typeface="+mn-lt"/>
                        </a:rPr>
                        <a:t>スタートアップ活動に投資するための経済的手段の存在</a:t>
                      </a:r>
                      <a:endParaRPr kumimoji="0" lang="en-US" altLang="ja-JP" sz="1400" b="0" i="0" u="none" strike="noStrike" cap="none" normalizeH="0" baseline="0" dirty="0">
                        <a:ln>
                          <a:noFill/>
                        </a:ln>
                        <a:solidFill>
                          <a:schemeClr val="tx1"/>
                        </a:solidFill>
                        <a:effectLst/>
                        <a:latin typeface="+mn-lt"/>
                        <a:ea typeface="+mn-ea"/>
                        <a:cs typeface="+mn-cs"/>
                        <a:sym typeface="+mn-lt"/>
                      </a:endParaRPr>
                    </a:p>
                  </a:txBody>
                  <a:tcPr marL="45720" marR="4572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4" name="スライド番号プレースホルダー 3">
            <a:extLst>
              <a:ext uri="{FF2B5EF4-FFF2-40B4-BE49-F238E27FC236}">
                <a16:creationId xmlns:a16="http://schemas.microsoft.com/office/drawing/2014/main" id="{58F81984-43B7-4BDE-BDC7-52228F71C04D}"/>
              </a:ext>
            </a:extLst>
          </p:cNvPr>
          <p:cNvSpPr>
            <a:spLocks noGrp="1"/>
          </p:cNvSpPr>
          <p:nvPr>
            <p:ph type="sldNum" sz="quarter" idx="11"/>
          </p:nvPr>
        </p:nvSpPr>
        <p:spPr/>
        <p:txBody>
          <a:bodyPr/>
          <a:lstStyle/>
          <a:p>
            <a:fld id="{AA5FCFE5-FE56-4EF1-80A8-07776887C2A1}" type="slidenum">
              <a:rPr lang="ja-JP" altLang="en-US" smtClean="0"/>
              <a:pPr/>
              <a:t>10</a:t>
            </a:fld>
            <a:endParaRPr lang="ja-JP" altLang="en-US" dirty="0"/>
          </a:p>
        </p:txBody>
      </p:sp>
      <p:sp>
        <p:nvSpPr>
          <p:cNvPr id="8" name="テキスト ボックス 7">
            <a:extLst>
              <a:ext uri="{FF2B5EF4-FFF2-40B4-BE49-F238E27FC236}">
                <a16:creationId xmlns:a16="http://schemas.microsoft.com/office/drawing/2014/main" id="{21026964-9340-4FC1-AB81-08D41554D94A}"/>
              </a:ext>
            </a:extLst>
          </p:cNvPr>
          <p:cNvSpPr txBox="1"/>
          <p:nvPr/>
        </p:nvSpPr>
        <p:spPr bwMode="gray">
          <a:xfrm>
            <a:off x="432608" y="6001119"/>
            <a:ext cx="9072504" cy="153888"/>
          </a:xfrm>
          <a:prstGeom prst="rect">
            <a:avLst/>
          </a:prstGeom>
          <a:noFill/>
        </p:spPr>
        <p:txBody>
          <a:bodyPr wrap="none" lIns="0" tIns="0" rIns="0" bIns="0" rtlCol="0">
            <a:noAutofit/>
          </a:bodyPr>
          <a:lstStyle/>
          <a:p>
            <a:pPr marL="361950" marR="0" indent="-361950" algn="l" defTabSz="990564" rtl="0" eaLnBrk="1" fontAlgn="auto" latinLnBrk="0" hangingPunct="1">
              <a:lnSpc>
                <a:spcPct val="100000"/>
              </a:lnSpc>
              <a:spcBef>
                <a:spcPts val="0"/>
              </a:spcBef>
              <a:spcAft>
                <a:spcPts val="0"/>
              </a:spcAft>
              <a:buClrTx/>
              <a:buSzPct val="100000"/>
              <a:tabLst/>
            </a:pPr>
            <a:r>
              <a:rPr kumimoji="1" lang="ja-JP" altLang="en-US" sz="1000" b="0" i="0" u="none" strike="noStrike" kern="1200" cap="none" spc="0" normalizeH="0" baseline="0" noProof="0" dirty="0">
                <a:ln>
                  <a:noFill/>
                </a:ln>
                <a:solidFill>
                  <a:prstClr val="black"/>
                </a:solidFill>
                <a:effectLst/>
                <a:uLnTx/>
                <a:uFillTx/>
                <a:latin typeface="+mn-lt"/>
                <a:ea typeface="+mn-ea"/>
                <a:cs typeface="+mn-cs"/>
              </a:rPr>
              <a:t>出所：金間大介（</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2022</a:t>
            </a:r>
            <a:r>
              <a:rPr kumimoji="1" lang="ja-JP" altLang="en-US" sz="1000" b="0" i="0" u="none" strike="noStrike" kern="1200" cap="none" spc="0" normalizeH="0" baseline="0" noProof="0" dirty="0">
                <a:ln>
                  <a:noFill/>
                </a:ln>
                <a:solidFill>
                  <a:prstClr val="black"/>
                </a:solidFill>
                <a:effectLst/>
                <a:uLnTx/>
                <a:uFillTx/>
                <a:latin typeface="+mn-lt"/>
                <a:ea typeface="+mn-ea"/>
                <a:cs typeface="+mn-cs"/>
              </a:rPr>
              <a:t>）「スタートアップ・エコシステム研究の潮流と今後のリサーチ・アジェンダ：地域の特徴に基づいたエコシステムの構築に向けて」</a:t>
            </a:r>
            <a:endParaRPr kumimoji="1" lang="en-US" altLang="ja-JP" sz="1000" b="0" i="0" u="none" strike="noStrike" kern="1200" cap="none" spc="0" normalizeH="0" baseline="0" noProof="0" dirty="0">
              <a:ln>
                <a:noFill/>
              </a:ln>
              <a:solidFill>
                <a:prstClr val="black"/>
              </a:solidFill>
              <a:effectLst/>
              <a:uLnTx/>
              <a:uFillTx/>
              <a:latin typeface="+mn-lt"/>
              <a:ea typeface="+mn-ea"/>
              <a:cs typeface="+mn-cs"/>
            </a:endParaRPr>
          </a:p>
          <a:p>
            <a:pPr marL="361950" marR="0" indent="-361950" algn="l" defTabSz="990564" rtl="0" eaLnBrk="1" fontAlgn="auto" latinLnBrk="0" hangingPunct="1">
              <a:lnSpc>
                <a:spcPct val="100000"/>
              </a:lnSpc>
              <a:spcBef>
                <a:spcPts val="0"/>
              </a:spcBef>
              <a:spcAft>
                <a:spcPts val="0"/>
              </a:spcAft>
              <a:buClrTx/>
              <a:buSzPct val="100000"/>
              <a:tabLst/>
            </a:pPr>
            <a:r>
              <a:rPr kumimoji="1" lang="ja-JP" altLang="en-US" sz="1000" b="0" i="0" u="none" strike="noStrike" kern="1200" cap="none" spc="0" normalizeH="0" baseline="0" noProof="0" dirty="0">
                <a:ln>
                  <a:noFill/>
                </a:ln>
                <a:solidFill>
                  <a:prstClr val="black"/>
                </a:solidFill>
                <a:effectLst/>
                <a:uLnTx/>
                <a:uFillTx/>
                <a:latin typeface="+mn-lt"/>
                <a:ea typeface="+mn-ea"/>
                <a:cs typeface="+mn-cs"/>
              </a:rPr>
              <a:t>　　　加藤雅俊（</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2022</a:t>
            </a:r>
            <a:r>
              <a:rPr kumimoji="1" lang="ja-JP" altLang="en-US" sz="1000" b="0" i="0" u="none" strike="noStrike" kern="1200" cap="none" spc="0" normalizeH="0" baseline="0" noProof="0" dirty="0">
                <a:ln>
                  <a:noFill/>
                </a:ln>
                <a:solidFill>
                  <a:prstClr val="black"/>
                </a:solidFill>
                <a:effectLst/>
                <a:uLnTx/>
                <a:uFillTx/>
                <a:latin typeface="+mn-lt"/>
                <a:ea typeface="+mn-ea"/>
                <a:cs typeface="+mn-cs"/>
              </a:rPr>
              <a:t>）「スタートアップの経済学－新しい企業の誕生と成長プロセスを学ぶ</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000" b="0" i="0" u="none" strike="noStrike" kern="1200" cap="none" spc="0" normalizeH="0" baseline="0" noProof="0" dirty="0">
                <a:ln>
                  <a:noFill/>
                </a:ln>
                <a:solidFill>
                  <a:prstClr val="black"/>
                </a:solidFill>
                <a:effectLst/>
                <a:uLnTx/>
                <a:uFillTx/>
                <a:latin typeface="+mn-lt"/>
                <a:ea typeface="+mn-ea"/>
                <a:cs typeface="+mn-cs"/>
              </a:rPr>
              <a:t>」に基づき事務局にて作成</a:t>
            </a:r>
          </a:p>
        </p:txBody>
      </p:sp>
      <p:sp>
        <p:nvSpPr>
          <p:cNvPr id="5" name="フッター プレースホルダー 4">
            <a:extLst>
              <a:ext uri="{FF2B5EF4-FFF2-40B4-BE49-F238E27FC236}">
                <a16:creationId xmlns:a16="http://schemas.microsoft.com/office/drawing/2014/main" id="{7646284D-07B6-5CE3-5567-A15EBAA925F8}"/>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custDataLst>
      <p:tags r:id="rId1"/>
    </p:custDataLst>
    <p:extLst>
      <p:ext uri="{BB962C8B-B14F-4D97-AF65-F5344CB8AC3E}">
        <p14:creationId xmlns:p14="http://schemas.microsoft.com/office/powerpoint/2010/main" val="75124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extLst>
              <p:ext uri="{D42A27DB-BD31-4B8C-83A1-F6EECF244321}">
                <p14:modId xmlns:p14="http://schemas.microsoft.com/office/powerpoint/2010/main" val="22288543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11</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1008000"/>
            <a:ext cx="4356000" cy="468000"/>
          </a:xfrm>
        </p:spPr>
        <p:txBody>
          <a:bodyPr/>
          <a:lstStyle/>
          <a:p>
            <a:r>
              <a:rPr kumimoji="1" lang="ja-JP" altLang="en-US" dirty="0"/>
              <a:t>　　フェーズ</a:t>
            </a:r>
            <a:r>
              <a:rPr kumimoji="1" lang="en-US" altLang="ja-JP" dirty="0"/>
              <a:t>1-1</a:t>
            </a:r>
            <a:r>
              <a:rPr lang="ja-JP" altLang="en-US" dirty="0"/>
              <a:t>「</a:t>
            </a:r>
            <a:r>
              <a:rPr kumimoji="1" lang="ja-JP" altLang="en-US" dirty="0"/>
              <a:t>意識醸成・課題の気づき」のチェックリスト</a:t>
            </a:r>
          </a:p>
        </p:txBody>
      </p:sp>
      <p:sp>
        <p:nvSpPr>
          <p:cNvPr id="5" name="タイトル 4">
            <a:extLst>
              <a:ext uri="{FF2B5EF4-FFF2-40B4-BE49-F238E27FC236}">
                <a16:creationId xmlns:a16="http://schemas.microsoft.com/office/drawing/2014/main" id="{6AB10B27-0935-4872-8CDB-1F81C82F7206}"/>
              </a:ext>
            </a:extLst>
          </p:cNvPr>
          <p:cNvSpPr>
            <a:spLocks noGrp="1"/>
          </p:cNvSpPr>
          <p:nvPr>
            <p:ph type="title"/>
          </p:nvPr>
        </p:nvSpPr>
        <p:spPr/>
        <p:txBody>
          <a:bodyPr vert="horz"/>
          <a:lstStyle/>
          <a:p>
            <a:r>
              <a:rPr kumimoji="1" lang="ja-JP" altLang="en-US" dirty="0"/>
              <a:t>「意識醸成・課題の気づき」のフェーズでは、地域自らが抱える課題を</a:t>
            </a:r>
            <a:r>
              <a:rPr lang="ja-JP" altLang="en-US" dirty="0"/>
              <a:t>整理し、</a:t>
            </a:r>
            <a:br>
              <a:rPr lang="en-US" altLang="ja-JP" dirty="0"/>
            </a:br>
            <a:r>
              <a:rPr kumimoji="1" lang="ja-JP" altLang="en-US" dirty="0"/>
              <a:t>協議の場を設けるところから着手します</a:t>
            </a:r>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3464465633"/>
              </p:ext>
            </p:extLst>
          </p:nvPr>
        </p:nvGraphicFramePr>
        <p:xfrm>
          <a:off x="427046" y="1488723"/>
          <a:ext cx="9072504" cy="4820003"/>
        </p:xfrm>
        <a:graphic>
          <a:graphicData uri="http://schemas.openxmlformats.org/drawingml/2006/table">
            <a:tbl>
              <a:tblPr firstRow="1" bandRow="1">
                <a:tableStyleId>{5940675A-B579-460E-94D1-54222C63F5DA}</a:tableStyleId>
              </a:tblPr>
              <a:tblGrid>
                <a:gridCol w="830602">
                  <a:extLst>
                    <a:ext uri="{9D8B030D-6E8A-4147-A177-3AD203B41FA5}">
                      <a16:colId xmlns:a16="http://schemas.microsoft.com/office/drawing/2014/main" val="272224217"/>
                    </a:ext>
                  </a:extLst>
                </a:gridCol>
                <a:gridCol w="1428973">
                  <a:extLst>
                    <a:ext uri="{9D8B030D-6E8A-4147-A177-3AD203B41FA5}">
                      <a16:colId xmlns:a16="http://schemas.microsoft.com/office/drawing/2014/main" val="538033518"/>
                    </a:ext>
                  </a:extLst>
                </a:gridCol>
                <a:gridCol w="639937">
                  <a:extLst>
                    <a:ext uri="{9D8B030D-6E8A-4147-A177-3AD203B41FA5}">
                      <a16:colId xmlns:a16="http://schemas.microsoft.com/office/drawing/2014/main" val="1377996057"/>
                    </a:ext>
                  </a:extLst>
                </a:gridCol>
                <a:gridCol w="1485256">
                  <a:extLst>
                    <a:ext uri="{9D8B030D-6E8A-4147-A177-3AD203B41FA5}">
                      <a16:colId xmlns:a16="http://schemas.microsoft.com/office/drawing/2014/main" val="2617348279"/>
                    </a:ext>
                  </a:extLst>
                </a:gridCol>
                <a:gridCol w="1485256">
                  <a:extLst>
                    <a:ext uri="{9D8B030D-6E8A-4147-A177-3AD203B41FA5}">
                      <a16:colId xmlns:a16="http://schemas.microsoft.com/office/drawing/2014/main" val="1930931327"/>
                    </a:ext>
                  </a:extLst>
                </a:gridCol>
                <a:gridCol w="1485256">
                  <a:extLst>
                    <a:ext uri="{9D8B030D-6E8A-4147-A177-3AD203B41FA5}">
                      <a16:colId xmlns:a16="http://schemas.microsoft.com/office/drawing/2014/main" val="2015896811"/>
                    </a:ext>
                  </a:extLst>
                </a:gridCol>
                <a:gridCol w="572408">
                  <a:extLst>
                    <a:ext uri="{9D8B030D-6E8A-4147-A177-3AD203B41FA5}">
                      <a16:colId xmlns:a16="http://schemas.microsoft.com/office/drawing/2014/main" val="1349912597"/>
                    </a:ext>
                  </a:extLst>
                </a:gridCol>
                <a:gridCol w="572408">
                  <a:extLst>
                    <a:ext uri="{9D8B030D-6E8A-4147-A177-3AD203B41FA5}">
                      <a16:colId xmlns:a16="http://schemas.microsoft.com/office/drawing/2014/main" val="1423233445"/>
                    </a:ext>
                  </a:extLst>
                </a:gridCol>
                <a:gridCol w="572408">
                  <a:extLst>
                    <a:ext uri="{9D8B030D-6E8A-4147-A177-3AD203B41FA5}">
                      <a16:colId xmlns:a16="http://schemas.microsoft.com/office/drawing/2014/main" val="3473292123"/>
                    </a:ext>
                  </a:extLst>
                </a:gridCol>
              </a:tblGrid>
              <a:tr h="190367">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38073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solidFill>
                            <a:schemeClr val="tx1"/>
                          </a:solidFill>
                        </a:rPr>
                        <a:t>残された課題</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1328684">
                <a:tc rowSpan="5">
                  <a:txBody>
                    <a:bodyPr/>
                    <a:lstStyle/>
                    <a:p>
                      <a:r>
                        <a:rPr kumimoji="1" lang="en-US" altLang="ja-JP" sz="1050" dirty="0">
                          <a:solidFill>
                            <a:schemeClr val="tx1"/>
                          </a:solidFill>
                        </a:rPr>
                        <a:t>1-1</a:t>
                      </a:r>
                      <a:r>
                        <a:rPr kumimoji="1" lang="ja-JP" altLang="en-US" sz="1050" dirty="0">
                          <a:solidFill>
                            <a:schemeClr val="tx1"/>
                          </a:solidFill>
                        </a:rPr>
                        <a:t>：</a:t>
                      </a:r>
                      <a:endParaRPr kumimoji="1" lang="en-US" altLang="ja-JP" sz="1050" dirty="0">
                        <a:solidFill>
                          <a:schemeClr val="tx1"/>
                        </a:solidFill>
                      </a:endParaRPr>
                    </a:p>
                    <a:p>
                      <a:r>
                        <a:rPr kumimoji="1" lang="ja-JP" altLang="en-US" sz="1050" dirty="0">
                          <a:solidFill>
                            <a:schemeClr val="tx1"/>
                          </a:solidFill>
                        </a:rPr>
                        <a:t>意識醸成・</a:t>
                      </a:r>
                    </a:p>
                    <a:p>
                      <a:r>
                        <a:rPr kumimoji="1" lang="ja-JP" altLang="en-US" sz="1050" dirty="0">
                          <a:solidFill>
                            <a:schemeClr val="tx1"/>
                          </a:solidFill>
                        </a:rPr>
                        <a:t>課題の</a:t>
                      </a:r>
                      <a:endParaRPr kumimoji="1" lang="en-US" altLang="ja-JP" sz="1050" dirty="0">
                        <a:solidFill>
                          <a:schemeClr val="tx1"/>
                        </a:solidFill>
                      </a:endParaRPr>
                    </a:p>
                    <a:p>
                      <a:r>
                        <a:rPr kumimoji="1" lang="ja-JP" altLang="en-US" sz="1050" dirty="0">
                          <a:solidFill>
                            <a:schemeClr val="tx1"/>
                          </a:solidFill>
                        </a:rPr>
                        <a:t>気づき</a:t>
                      </a:r>
                    </a:p>
                    <a:p>
                      <a:endParaRPr kumimoji="1" lang="ja-JP" altLang="en-US" sz="1050" dirty="0">
                        <a:solidFill>
                          <a:schemeClr val="bg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rowSpan="5">
                  <a:txBody>
                    <a:bodyPr/>
                    <a:lstStyle/>
                    <a:p>
                      <a:pPr marL="171450" indent="-171450">
                        <a:buFont typeface="Wingdings" panose="05000000000000000000" pitchFamily="2" charset="2"/>
                        <a:buChar char="n"/>
                      </a:pPr>
                      <a:r>
                        <a:rPr kumimoji="1" lang="ja-JP" altLang="en-US" sz="1050" dirty="0"/>
                        <a:t>地域のプレイヤーが現実に目を向け、現状を正しく理解し、地域で共有できている</a:t>
                      </a:r>
                    </a:p>
                    <a:p>
                      <a:pPr marL="171450" indent="-171450">
                        <a:buFont typeface="Wingdings" panose="05000000000000000000" pitchFamily="2" charset="2"/>
                        <a:buChar char="n"/>
                      </a:pPr>
                      <a:r>
                        <a:rPr kumimoji="1" lang="ja-JP" altLang="en-US" sz="1050" dirty="0"/>
                        <a:t>上記を通じて、危機感や課題意識を可視化できている</a:t>
                      </a:r>
                    </a:p>
                    <a:p>
                      <a:pPr marL="171450" indent="-171450">
                        <a:buFont typeface="Wingdings" panose="05000000000000000000" pitchFamily="2" charset="2"/>
                        <a:buChar char="n"/>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r>
                        <a:rPr kumimoji="1" lang="ja-JP" altLang="en-US" sz="1050" dirty="0"/>
                        <a:t>形式的な機関</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buFontTx/>
                        <a:buNone/>
                      </a:pPr>
                      <a:r>
                        <a:rPr kumimoji="1" lang="ja-JP" altLang="en-US" sz="1050" dirty="0"/>
                        <a:t>任意団体として発足・組織化</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kumimoji="1" lang="ja-JP" altLang="en-US" sz="1050" dirty="0"/>
                        <a:t>地域が抱える特定のテーマについて取り扱う組織（任意団体）が発足されているか</a:t>
                      </a:r>
                      <a:r>
                        <a:rPr kumimoji="1" lang="ja-JP" altLang="en-US" sz="1050" dirty="0">
                          <a:solidFill>
                            <a:schemeClr val="tx1"/>
                          </a:solidFill>
                        </a:rPr>
                        <a:t>（組織の既設／新設は問わない）</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buFontTx/>
                        <a:buNone/>
                      </a:pPr>
                      <a:r>
                        <a:rPr kumimoji="1" lang="ja-JP" altLang="en-US" sz="1050" dirty="0"/>
                        <a:t>任意団体に関する約款あるいは会合に関する資料や記録（議事録や写真など）が確認できる場合、「〇」とする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kumimoji="1" lang="en-US" altLang="ja-JP" sz="1050" dirty="0">
                          <a:solidFill>
                            <a:schemeClr val="tx1"/>
                          </a:solidFill>
                        </a:rPr>
                        <a:t>6</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69594468"/>
                  </a:ext>
                </a:extLst>
              </a:tr>
              <a:tr h="299148">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a:txBody>
                    <a:bodyPr/>
                    <a:lstStyle/>
                    <a:p>
                      <a:r>
                        <a:rPr kumimoji="1" lang="ja-JP" altLang="en-US" sz="1050" dirty="0"/>
                        <a:t>需要</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buFontTx/>
                        <a:buNone/>
                      </a:pPr>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buFontTx/>
                        <a:buNone/>
                      </a:pPr>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8820093"/>
                  </a:ext>
                </a:extLst>
              </a:tr>
              <a:tr h="2022774">
                <a:tc v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1" lang="ja-JP" altLang="en-US" sz="1050" dirty="0"/>
                        <a:t>人材</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buFontTx/>
                        <a:buNone/>
                      </a:pPr>
                      <a:r>
                        <a:rPr kumimoji="1" lang="ja-JP" altLang="en-US" sz="1050" dirty="0"/>
                        <a:t>フィールドワークやワークショップの実施・運営に関するスキルや知識を有する人材が地域内に存在（住民、労働者、自治体職員など）。あるいは上記のスキルを有する外部人材を招請可能</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kumimoji="1" lang="ja-JP" altLang="en-US" sz="1050" dirty="0"/>
                        <a:t>地域内でフィールドワークあるいはワークショップなどといった任意団体の会合を定期的に開催しているか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定期的に会合を開催していることを会合に関する資料や記録（議事録や写真など）から確認できる場合、「〇」とする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kumimoji="1" lang="en-US" altLang="ja-JP" sz="1050" dirty="0">
                          <a:solidFill>
                            <a:schemeClr val="tx1"/>
                          </a:solidFill>
                        </a:rPr>
                        <a:t>4</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839664797"/>
                  </a:ext>
                </a:extLst>
              </a:tr>
              <a:tr h="299148">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1" lang="ja-JP" altLang="en-US" sz="1050" dirty="0"/>
                        <a:t>知識</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buFontTx/>
                        <a:buNone/>
                      </a:pPr>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buFontTx/>
                        <a:buNone/>
                      </a:pPr>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lgn="ctr"/>
                      <a:r>
                        <a:rPr kumimoji="1" lang="ja-JP" altLang="en-US" sz="1050" dirty="0">
                          <a:solidFill>
                            <a:schemeClr val="tx1"/>
                          </a:solidFill>
                        </a:rPr>
                        <a:t>－</a:t>
                      </a: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590836785"/>
                  </a:ext>
                </a:extLst>
              </a:tr>
              <a:tr h="299148">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1" lang="ja-JP" altLang="en-US" sz="1050" dirty="0"/>
                        <a:t>資金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buFontTx/>
                        <a:buNone/>
                      </a:pPr>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buFontTx/>
                        <a:buNone/>
                      </a:pPr>
                      <a:r>
                        <a:rPr kumimoji="1" lang="ja-JP" altLang="en-US" sz="1050" dirty="0"/>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427407700"/>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109575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2" name="フッター プレースホルダー 1">
            <a:extLst>
              <a:ext uri="{FF2B5EF4-FFF2-40B4-BE49-F238E27FC236}">
                <a16:creationId xmlns:a16="http://schemas.microsoft.com/office/drawing/2014/main" id="{D8B79777-832C-3B59-F002-DDE82FD596FC}"/>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149947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extLst>
              <p:ext uri="{D42A27DB-BD31-4B8C-83A1-F6EECF244321}">
                <p14:modId xmlns:p14="http://schemas.microsoft.com/office/powerpoint/2010/main" val="27713017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12</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1008000"/>
            <a:ext cx="4356000" cy="468000"/>
          </a:xfrm>
        </p:spPr>
        <p:txBody>
          <a:bodyPr/>
          <a:lstStyle/>
          <a:p>
            <a:r>
              <a:rPr kumimoji="1" lang="ja-JP" altLang="en-US" dirty="0"/>
              <a:t>　　フェーズ</a:t>
            </a:r>
            <a:r>
              <a:rPr kumimoji="1" lang="en-US" altLang="ja-JP" dirty="0"/>
              <a:t>1-2</a:t>
            </a:r>
            <a:r>
              <a:rPr lang="ja-JP" altLang="en-US" dirty="0"/>
              <a:t>「課題の深堀</a:t>
            </a:r>
            <a:r>
              <a:rPr kumimoji="1" lang="ja-JP" altLang="en-US" dirty="0"/>
              <a:t>」のチェックリスト（</a:t>
            </a:r>
            <a:r>
              <a:rPr kumimoji="1" lang="en-US" altLang="ja-JP" dirty="0"/>
              <a:t>1/2</a:t>
            </a:r>
            <a:r>
              <a:rPr kumimoji="1" lang="ja-JP" altLang="en-US" dirty="0"/>
              <a:t>）</a:t>
            </a:r>
          </a:p>
        </p:txBody>
      </p:sp>
      <p:sp>
        <p:nvSpPr>
          <p:cNvPr id="5" name="タイトル 4">
            <a:extLst>
              <a:ext uri="{FF2B5EF4-FFF2-40B4-BE49-F238E27FC236}">
                <a16:creationId xmlns:a16="http://schemas.microsoft.com/office/drawing/2014/main" id="{6AB10B27-0935-4872-8CDB-1F81C82F7206}"/>
              </a:ext>
            </a:extLst>
          </p:cNvPr>
          <p:cNvSpPr>
            <a:spLocks noGrp="1"/>
          </p:cNvSpPr>
          <p:nvPr>
            <p:ph type="title"/>
          </p:nvPr>
        </p:nvSpPr>
        <p:spPr/>
        <p:txBody>
          <a:bodyPr vert="horz"/>
          <a:lstStyle/>
          <a:p>
            <a:r>
              <a:rPr kumimoji="1" lang="ja-JP" altLang="en-US" dirty="0"/>
              <a:t>「課題の深堀」のフェーズでは、地域が抱える課題の根本原因について</a:t>
            </a:r>
            <a:br>
              <a:rPr kumimoji="1" lang="en-US" altLang="ja-JP" dirty="0"/>
            </a:br>
            <a:r>
              <a:rPr lang="ja-JP" altLang="en-US" dirty="0"/>
              <a:t>複数名</a:t>
            </a:r>
            <a:r>
              <a:rPr kumimoji="1" lang="ja-JP" altLang="en-US" dirty="0"/>
              <a:t>で分析・議論を行います。更に外部からその議論の内容について意見を求めます</a:t>
            </a:r>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4234558251"/>
              </p:ext>
            </p:extLst>
          </p:nvPr>
        </p:nvGraphicFramePr>
        <p:xfrm>
          <a:off x="427046" y="1488723"/>
          <a:ext cx="9072507" cy="4820002"/>
        </p:xfrm>
        <a:graphic>
          <a:graphicData uri="http://schemas.openxmlformats.org/drawingml/2006/table">
            <a:tbl>
              <a:tblPr firstRow="1" bandRow="1">
                <a:tableStyleId>{5940675A-B579-460E-94D1-54222C63F5DA}</a:tableStyleId>
              </a:tblPr>
              <a:tblGrid>
                <a:gridCol w="849087">
                  <a:extLst>
                    <a:ext uri="{9D8B030D-6E8A-4147-A177-3AD203B41FA5}">
                      <a16:colId xmlns:a16="http://schemas.microsoft.com/office/drawing/2014/main" val="272224217"/>
                    </a:ext>
                  </a:extLst>
                </a:gridCol>
                <a:gridCol w="1400748">
                  <a:extLst>
                    <a:ext uri="{9D8B030D-6E8A-4147-A177-3AD203B41FA5}">
                      <a16:colId xmlns:a16="http://schemas.microsoft.com/office/drawing/2014/main" val="538033518"/>
                    </a:ext>
                  </a:extLst>
                </a:gridCol>
                <a:gridCol w="639063">
                  <a:extLst>
                    <a:ext uri="{9D8B030D-6E8A-4147-A177-3AD203B41FA5}">
                      <a16:colId xmlns:a16="http://schemas.microsoft.com/office/drawing/2014/main" val="1377996057"/>
                    </a:ext>
                  </a:extLst>
                </a:gridCol>
                <a:gridCol w="1485146">
                  <a:extLst>
                    <a:ext uri="{9D8B030D-6E8A-4147-A177-3AD203B41FA5}">
                      <a16:colId xmlns:a16="http://schemas.microsoft.com/office/drawing/2014/main" val="2617348279"/>
                    </a:ext>
                  </a:extLst>
                </a:gridCol>
                <a:gridCol w="1485146">
                  <a:extLst>
                    <a:ext uri="{9D8B030D-6E8A-4147-A177-3AD203B41FA5}">
                      <a16:colId xmlns:a16="http://schemas.microsoft.com/office/drawing/2014/main" val="1930931327"/>
                    </a:ext>
                  </a:extLst>
                </a:gridCol>
                <a:gridCol w="1485146">
                  <a:extLst>
                    <a:ext uri="{9D8B030D-6E8A-4147-A177-3AD203B41FA5}">
                      <a16:colId xmlns:a16="http://schemas.microsoft.com/office/drawing/2014/main" val="2015896811"/>
                    </a:ext>
                  </a:extLst>
                </a:gridCol>
                <a:gridCol w="558055">
                  <a:extLst>
                    <a:ext uri="{9D8B030D-6E8A-4147-A177-3AD203B41FA5}">
                      <a16:colId xmlns:a16="http://schemas.microsoft.com/office/drawing/2014/main" val="356523759"/>
                    </a:ext>
                  </a:extLst>
                </a:gridCol>
                <a:gridCol w="585058">
                  <a:extLst>
                    <a:ext uri="{9D8B030D-6E8A-4147-A177-3AD203B41FA5}">
                      <a16:colId xmlns:a16="http://schemas.microsoft.com/office/drawing/2014/main" val="1423233445"/>
                    </a:ext>
                  </a:extLst>
                </a:gridCol>
                <a:gridCol w="585058">
                  <a:extLst>
                    <a:ext uri="{9D8B030D-6E8A-4147-A177-3AD203B41FA5}">
                      <a16:colId xmlns:a16="http://schemas.microsoft.com/office/drawing/2014/main" val="1437354838"/>
                    </a:ext>
                  </a:extLst>
                </a:gridCol>
              </a:tblGrid>
              <a:tr h="231716">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43111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985404">
                <a:tc rowSpan="4">
                  <a:txBody>
                    <a:bodyPr/>
                    <a:lstStyle/>
                    <a:p>
                      <a:r>
                        <a:rPr kumimoji="1" lang="en-US" altLang="ja-JP" sz="1050" dirty="0">
                          <a:solidFill>
                            <a:schemeClr val="tx1"/>
                          </a:solidFill>
                        </a:rPr>
                        <a:t>1-2</a:t>
                      </a:r>
                      <a:r>
                        <a:rPr kumimoji="1" lang="ja-JP" altLang="en-US" sz="1050" dirty="0">
                          <a:solidFill>
                            <a:schemeClr val="tx1"/>
                          </a:solidFill>
                        </a:rPr>
                        <a:t>：</a:t>
                      </a:r>
                      <a:endParaRPr kumimoji="1" lang="en-US" altLang="ja-JP" sz="1050" dirty="0">
                        <a:solidFill>
                          <a:schemeClr val="tx1"/>
                        </a:solidFill>
                      </a:endParaRPr>
                    </a:p>
                    <a:p>
                      <a:r>
                        <a:rPr kumimoji="1" lang="ja-JP" altLang="en-US" sz="1050" dirty="0">
                          <a:solidFill>
                            <a:schemeClr val="tx1"/>
                          </a:solidFill>
                        </a:rPr>
                        <a:t>課題の</a:t>
                      </a:r>
                      <a:br>
                        <a:rPr kumimoji="1" lang="en-US" altLang="ja-JP" sz="1050" dirty="0">
                          <a:solidFill>
                            <a:schemeClr val="tx1"/>
                          </a:solidFill>
                        </a:rPr>
                      </a:br>
                      <a:r>
                        <a:rPr kumimoji="1" lang="ja-JP" altLang="en-US" sz="1050" dirty="0">
                          <a:solidFill>
                            <a:schemeClr val="tx1"/>
                          </a:solidFill>
                        </a:rPr>
                        <a:t>深堀</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rowSpan="4">
                  <a:txBody>
                    <a:bodyPr/>
                    <a:lstStyle/>
                    <a:p>
                      <a:pPr marL="171450" indent="-171450">
                        <a:buFont typeface="Wingdings" panose="05000000000000000000" pitchFamily="2" charset="2"/>
                        <a:buChar char="n"/>
                      </a:pPr>
                      <a:r>
                        <a:rPr kumimoji="1" lang="ja-JP" altLang="en-US" sz="1050" dirty="0"/>
                        <a:t>地域の実態を踏まえ、プレイヤーが感じる課題や取組みテーマなどのニーズを正確に把握できている</a:t>
                      </a:r>
                    </a:p>
                    <a:p>
                      <a:pPr marL="171450" indent="-171450">
                        <a:buFont typeface="Wingdings" panose="05000000000000000000" pitchFamily="2" charset="2"/>
                        <a:buChar char="n"/>
                      </a:pPr>
                      <a:r>
                        <a:rPr kumimoji="1" lang="ja-JP" altLang="en-US" sz="1050" dirty="0"/>
                        <a:t>理想像を考え、</a:t>
                      </a:r>
                      <a:br>
                        <a:rPr kumimoji="1" lang="ja-JP" altLang="en-US" sz="1050" dirty="0"/>
                      </a:br>
                      <a:r>
                        <a:rPr kumimoji="1" lang="ja-JP" altLang="en-US" sz="1050" dirty="0"/>
                        <a:t>ビジョンを共有する</a:t>
                      </a:r>
                    </a:p>
                    <a:p>
                      <a:pPr marL="171450" indent="-171450">
                        <a:buFont typeface="Wingdings" panose="05000000000000000000" pitchFamily="2" charset="2"/>
                        <a:buChar char="n"/>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40000"/>
                        <a:lumOff val="60000"/>
                      </a:schemeClr>
                    </a:solidFill>
                  </a:tcPr>
                </a:tc>
                <a:tc>
                  <a:txBody>
                    <a:bodyPr/>
                    <a:lstStyle/>
                    <a:p>
                      <a:r>
                        <a:rPr kumimoji="1" lang="ja-JP" altLang="en-US" sz="1050" dirty="0"/>
                        <a:t>形式的な</a:t>
                      </a:r>
                      <a:br>
                        <a:rPr kumimoji="1" lang="en-US" altLang="ja-JP" sz="1050" dirty="0"/>
                      </a:br>
                      <a:r>
                        <a:rPr kumimoji="1" lang="ja-JP" altLang="en-US" sz="1050" dirty="0"/>
                        <a:t>機関</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buFontTx/>
                        <a:buNone/>
                      </a:pPr>
                      <a:r>
                        <a:rPr kumimoji="1" lang="ja-JP" altLang="en-US" sz="1050" dirty="0"/>
                        <a:t>任意団体として発足・組織化</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地域が抱える特定のテーマについて取り扱う組織（任意団体）が継続しているか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buFontTx/>
                        <a:buNone/>
                      </a:pPr>
                      <a:r>
                        <a:rPr kumimoji="1" lang="ja-JP" altLang="en-US" sz="1050" dirty="0"/>
                        <a:t>任意団体の会合に関する資料や記録（議事録や写真など）が確認できる場合、「〇」とする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69594468"/>
                  </a:ext>
                </a:extLst>
              </a:tr>
              <a:tr h="338732">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a:txBody>
                    <a:bodyPr/>
                    <a:lstStyle/>
                    <a:p>
                      <a:r>
                        <a:rPr kumimoji="1" lang="ja-JP" altLang="en-US" sz="1050" dirty="0"/>
                        <a:t>需要</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algn="ctr"/>
                      <a:r>
                        <a:rPr kumimoji="1" lang="ja-JP" altLang="en-US" sz="1050" dirty="0">
                          <a:solidFill>
                            <a:schemeClr val="tx1"/>
                          </a:solidFill>
                        </a:rPr>
                        <a:t>－</a:t>
                      </a: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a:t>
                      </a:r>
                      <a:endParaRPr kumimoji="1" lang="ja-JP" altLang="en-US" sz="1050" dirty="0">
                        <a:solidFill>
                          <a:schemeClr val="bg2"/>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8820093"/>
                  </a:ext>
                </a:extLst>
              </a:tr>
              <a:tr h="1416518">
                <a:tc v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rowSpan="2">
                  <a:txBody>
                    <a:bodyPr/>
                    <a:lstStyle/>
                    <a:p>
                      <a:r>
                        <a:rPr kumimoji="1" lang="ja-JP" altLang="en-US" sz="1050" dirty="0"/>
                        <a:t>人材</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rowSpan="2">
                  <a:txBody>
                    <a:bodyPr/>
                    <a:lstStyle/>
                    <a:p>
                      <a:pPr marL="0" indent="0">
                        <a:buFontTx/>
                        <a:buNone/>
                      </a:pPr>
                      <a:r>
                        <a:rPr kumimoji="1" lang="ja-JP" altLang="en-US" sz="1050" dirty="0"/>
                        <a:t>根本要因や主要要因の探求が可能な人材が地域内に存在</a:t>
                      </a:r>
                      <a:endParaRPr kumimoji="1" lang="en-US" altLang="ja-JP" sz="1050" dirty="0"/>
                    </a:p>
                    <a:p>
                      <a:pPr marL="0" indent="0">
                        <a:buFontTx/>
                        <a:buNone/>
                      </a:pPr>
                      <a:endParaRPr kumimoji="1" lang="ja-JP" altLang="en-US" sz="1050" dirty="0"/>
                    </a:p>
                    <a:p>
                      <a:pPr marL="0" indent="0">
                        <a:buFontTx/>
                        <a:buNone/>
                      </a:pPr>
                      <a:r>
                        <a:rPr kumimoji="1" lang="ja-JP" altLang="en-US" sz="1050" dirty="0"/>
                        <a:t>上記のスキルを有する外部人材を招請可能</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（場合によっては外部有識者やコーディネータなどを交えて、）地域が抱える特定のテーマについて、その課題と原因を分析して、文書として整理できているか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地域が抱える特定のテーマについて、課題と原因を分析し、両者の対応関係が因果関係図などで整理された文書が確認できる場合、「〇」とする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839664797"/>
                  </a:ext>
                </a:extLst>
              </a:tr>
              <a:tr h="1416518">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marL="0" indent="0">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上記で整理した課題と原因について、外部有識者やコーディネータ等の第三者による評価を受けているか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外部有識者やコーディネータ等の第三者による評価やコメントが記録された資料がある場合、かつ評価結果を踏まえて課題と原因がブラッシュアップされている場合、「〇」とする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kumimoji="1" lang="en-US" altLang="ja-JP" sz="1050" dirty="0">
                          <a:solidFill>
                            <a:schemeClr val="tx1"/>
                          </a:solidFill>
                        </a:rPr>
                        <a:t>2</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65613520"/>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109575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2" name="フッター プレースホルダー 1">
            <a:extLst>
              <a:ext uri="{FF2B5EF4-FFF2-40B4-BE49-F238E27FC236}">
                <a16:creationId xmlns:a16="http://schemas.microsoft.com/office/drawing/2014/main" id="{928BEF1D-B137-E475-1855-192219B5DC5E}"/>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1331318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13</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684150"/>
            <a:ext cx="4356000" cy="468000"/>
          </a:xfrm>
        </p:spPr>
        <p:txBody>
          <a:bodyPr/>
          <a:lstStyle/>
          <a:p>
            <a:r>
              <a:rPr kumimoji="1" lang="ja-JP" altLang="en-US" dirty="0"/>
              <a:t>　　フェーズ</a:t>
            </a:r>
            <a:r>
              <a:rPr kumimoji="1" lang="en-US" altLang="ja-JP" dirty="0"/>
              <a:t>1-2</a:t>
            </a:r>
            <a:r>
              <a:rPr lang="ja-JP" altLang="en-US" dirty="0"/>
              <a:t>「課題の深堀</a:t>
            </a:r>
            <a:r>
              <a:rPr kumimoji="1" lang="ja-JP" altLang="en-US" dirty="0"/>
              <a:t>」のチェックリスト（</a:t>
            </a:r>
            <a:r>
              <a:rPr lang="en-US" altLang="ja-JP" dirty="0"/>
              <a:t>2</a:t>
            </a:r>
            <a:r>
              <a:rPr kumimoji="1" lang="en-US" altLang="ja-JP" dirty="0"/>
              <a:t>/2</a:t>
            </a:r>
            <a:r>
              <a:rPr kumimoji="1" lang="ja-JP" altLang="en-US" dirty="0"/>
              <a:t>）</a:t>
            </a:r>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3367512993"/>
              </p:ext>
            </p:extLst>
          </p:nvPr>
        </p:nvGraphicFramePr>
        <p:xfrm>
          <a:off x="427046" y="1164873"/>
          <a:ext cx="9072505" cy="5303968"/>
        </p:xfrm>
        <a:graphic>
          <a:graphicData uri="http://schemas.openxmlformats.org/drawingml/2006/table">
            <a:tbl>
              <a:tblPr firstRow="1" bandRow="1">
                <a:tableStyleId>{5940675A-B579-460E-94D1-54222C63F5DA}</a:tableStyleId>
              </a:tblPr>
              <a:tblGrid>
                <a:gridCol w="849930">
                  <a:extLst>
                    <a:ext uri="{9D8B030D-6E8A-4147-A177-3AD203B41FA5}">
                      <a16:colId xmlns:a16="http://schemas.microsoft.com/office/drawing/2014/main" val="272224217"/>
                    </a:ext>
                  </a:extLst>
                </a:gridCol>
                <a:gridCol w="1462220">
                  <a:extLst>
                    <a:ext uri="{9D8B030D-6E8A-4147-A177-3AD203B41FA5}">
                      <a16:colId xmlns:a16="http://schemas.microsoft.com/office/drawing/2014/main" val="538033518"/>
                    </a:ext>
                  </a:extLst>
                </a:gridCol>
                <a:gridCol w="654826">
                  <a:extLst>
                    <a:ext uri="{9D8B030D-6E8A-4147-A177-3AD203B41FA5}">
                      <a16:colId xmlns:a16="http://schemas.microsoft.com/office/drawing/2014/main" val="1377996057"/>
                    </a:ext>
                  </a:extLst>
                </a:gridCol>
                <a:gridCol w="1402401">
                  <a:extLst>
                    <a:ext uri="{9D8B030D-6E8A-4147-A177-3AD203B41FA5}">
                      <a16:colId xmlns:a16="http://schemas.microsoft.com/office/drawing/2014/main" val="2617348279"/>
                    </a:ext>
                  </a:extLst>
                </a:gridCol>
                <a:gridCol w="1468601">
                  <a:extLst>
                    <a:ext uri="{9D8B030D-6E8A-4147-A177-3AD203B41FA5}">
                      <a16:colId xmlns:a16="http://schemas.microsoft.com/office/drawing/2014/main" val="1930931327"/>
                    </a:ext>
                  </a:extLst>
                </a:gridCol>
                <a:gridCol w="1495631">
                  <a:extLst>
                    <a:ext uri="{9D8B030D-6E8A-4147-A177-3AD203B41FA5}">
                      <a16:colId xmlns:a16="http://schemas.microsoft.com/office/drawing/2014/main" val="2015896811"/>
                    </a:ext>
                  </a:extLst>
                </a:gridCol>
                <a:gridCol w="567618">
                  <a:extLst>
                    <a:ext uri="{9D8B030D-6E8A-4147-A177-3AD203B41FA5}">
                      <a16:colId xmlns:a16="http://schemas.microsoft.com/office/drawing/2014/main" val="356523759"/>
                    </a:ext>
                  </a:extLst>
                </a:gridCol>
                <a:gridCol w="585639">
                  <a:extLst>
                    <a:ext uri="{9D8B030D-6E8A-4147-A177-3AD203B41FA5}">
                      <a16:colId xmlns:a16="http://schemas.microsoft.com/office/drawing/2014/main" val="1423233445"/>
                    </a:ext>
                  </a:extLst>
                </a:gridCol>
                <a:gridCol w="585639">
                  <a:extLst>
                    <a:ext uri="{9D8B030D-6E8A-4147-A177-3AD203B41FA5}">
                      <a16:colId xmlns:a16="http://schemas.microsoft.com/office/drawing/2014/main" val="3124401494"/>
                    </a:ext>
                  </a:extLst>
                </a:gridCol>
              </a:tblGrid>
              <a:tr h="172016">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263672">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998186">
                <a:tc rowSpan="5">
                  <a:txBody>
                    <a:bodyPr/>
                    <a:lstStyle/>
                    <a:p>
                      <a:r>
                        <a:rPr kumimoji="1" lang="en-US" altLang="ja-JP" sz="1050" dirty="0">
                          <a:solidFill>
                            <a:schemeClr val="tx1"/>
                          </a:solidFill>
                        </a:rPr>
                        <a:t>1-2</a:t>
                      </a:r>
                      <a:r>
                        <a:rPr kumimoji="1" lang="ja-JP" altLang="en-US" sz="1050" dirty="0">
                          <a:solidFill>
                            <a:schemeClr val="tx1"/>
                          </a:solidFill>
                        </a:rPr>
                        <a:t>：</a:t>
                      </a:r>
                      <a:endParaRPr kumimoji="1" lang="en-US" altLang="ja-JP" sz="1050" dirty="0">
                        <a:solidFill>
                          <a:schemeClr val="tx1"/>
                        </a:solidFill>
                      </a:endParaRPr>
                    </a:p>
                    <a:p>
                      <a:r>
                        <a:rPr kumimoji="1" lang="ja-JP" altLang="en-US" sz="1050" dirty="0">
                          <a:solidFill>
                            <a:schemeClr val="tx1"/>
                          </a:solidFill>
                        </a:rPr>
                        <a:t>課題の</a:t>
                      </a:r>
                      <a:br>
                        <a:rPr kumimoji="1" lang="en-US" altLang="ja-JP" sz="1050" dirty="0">
                          <a:solidFill>
                            <a:schemeClr val="tx1"/>
                          </a:solidFill>
                        </a:rPr>
                      </a:br>
                      <a:r>
                        <a:rPr kumimoji="1" lang="ja-JP" altLang="en-US" sz="1050" dirty="0">
                          <a:solidFill>
                            <a:schemeClr val="tx1"/>
                          </a:solidFill>
                        </a:rPr>
                        <a:t>深堀</a:t>
                      </a:r>
                    </a:p>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rowSpan="5">
                  <a:txBody>
                    <a:bodyPr/>
                    <a:lstStyle/>
                    <a:p>
                      <a:pPr marL="171450" indent="-171450">
                        <a:buFont typeface="Wingdings" panose="05000000000000000000" pitchFamily="2" charset="2"/>
                        <a:buChar char="n"/>
                      </a:pPr>
                      <a:r>
                        <a:rPr kumimoji="1" lang="ja-JP" altLang="en-US" sz="1050" dirty="0"/>
                        <a:t>地域の実態を踏まえ、プレイヤーが感じる課題や取組みテーマなどのニーズを正確に把握できている</a:t>
                      </a:r>
                    </a:p>
                    <a:p>
                      <a:pPr marL="171450" indent="-171450">
                        <a:buFont typeface="Wingdings" panose="05000000000000000000" pitchFamily="2" charset="2"/>
                        <a:buChar char="n"/>
                      </a:pPr>
                      <a:r>
                        <a:rPr kumimoji="1" lang="ja-JP" altLang="en-US" sz="1050" dirty="0"/>
                        <a:t>理想像を考え、</a:t>
                      </a:r>
                      <a:br>
                        <a:rPr kumimoji="1" lang="ja-JP" altLang="en-US" sz="1050" dirty="0"/>
                      </a:br>
                      <a:r>
                        <a:rPr kumimoji="1" lang="ja-JP" altLang="en-US" sz="1050" dirty="0"/>
                        <a:t>ビジョンを共有する</a:t>
                      </a:r>
                    </a:p>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40000"/>
                        <a:lumOff val="60000"/>
                      </a:schemeClr>
                    </a:solidFill>
                  </a:tcPr>
                </a:tc>
                <a:tc rowSpan="4">
                  <a:txBody>
                    <a:bodyPr/>
                    <a:lstStyle/>
                    <a:p>
                      <a:r>
                        <a:rPr kumimoji="1" lang="ja-JP" altLang="en-US" sz="1050" dirty="0"/>
                        <a:t>知識</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rowSpan="4">
                  <a:txBody>
                    <a:bodyPr/>
                    <a:lstStyle/>
                    <a:p>
                      <a:pPr marL="0" indent="0">
                        <a:buFontTx/>
                        <a:buNone/>
                      </a:pPr>
                      <a:r>
                        <a:rPr kumimoji="1" lang="ja-JP" altLang="en-US" sz="1050" dirty="0"/>
                        <a:t>①地域内でのワークショップや先進地視察等を通じて、解決策検討に向けて情報を収集</a:t>
                      </a:r>
                    </a:p>
                    <a:p>
                      <a:pPr marL="0" indent="0">
                        <a:buFontTx/>
                        <a:buNone/>
                      </a:pPr>
                      <a:endParaRPr kumimoji="1" lang="en-US" altLang="ja-JP" sz="1050" dirty="0"/>
                    </a:p>
                    <a:p>
                      <a:pPr marL="0" indent="0">
                        <a:buFontTx/>
                        <a:buNone/>
                      </a:pPr>
                      <a:r>
                        <a:rPr kumimoji="1" lang="ja-JP" altLang="en-US" sz="1050" dirty="0"/>
                        <a:t>②地域が有する資源を前提として、解決策（新しい財／サービス）を科学的に仮説構築可能</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上記で整理した課題と原因を踏まえた解決策案を検討するための会合を開いているか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indent="0">
                        <a:buFontTx/>
                        <a:buNone/>
                      </a:pPr>
                      <a:r>
                        <a:rPr kumimoji="1" lang="ja-JP" altLang="en-US" sz="1050" dirty="0"/>
                        <a:t>会合資料や記録（議事録や写真など）から解決策案についての検討や議論が確認できる場合、「〇」とする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kumimoji="1" lang="en-US" altLang="ja-JP" sz="1050" dirty="0">
                          <a:solidFill>
                            <a:schemeClr val="tx1"/>
                          </a:solidFill>
                        </a:rPr>
                        <a:t>2</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590836785"/>
                  </a:ext>
                </a:extLst>
              </a:tr>
              <a:tr h="31768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vMerge="1">
                  <a:txBody>
                    <a:bodyPr/>
                    <a:lstStyle/>
                    <a:p>
                      <a:pPr>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buFontTx/>
                        <a:buNone/>
                      </a:pPr>
                      <a:r>
                        <a:rPr kumimoji="1" lang="ja-JP" altLang="en-US" sz="1050" dirty="0"/>
                        <a:t>上記で整理した解決策案について、その原因を解消するための解決策案を文書として整理できているか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解決策案について整理された文書が確認できる場合、「〇」とする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２</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877030430"/>
                  </a:ext>
                </a:extLst>
              </a:tr>
              <a:tr h="31768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vMerge="1">
                  <a:txBody>
                    <a:bodyPr/>
                    <a:lstStyle/>
                    <a:p>
                      <a:pPr>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buFontTx/>
                        <a:buNone/>
                      </a:pPr>
                      <a:r>
                        <a:rPr kumimoji="1" lang="ja-JP" altLang="en-US" sz="1050" dirty="0"/>
                        <a:t>（必要に応じて）解決策案を検討するために、外部有識者を招いた勉強会や先進地視察を開催しているか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外部有識者を招いた勉強会や先進地視察に関する資料や記録（議事録や写真など）が確認できる場合、かつ解決策案のブラッシュアップを検討した資料や記録が確認できる場合、「〇」とする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57101816"/>
                  </a:ext>
                </a:extLst>
              </a:tr>
              <a:tr h="31768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vMerge="1">
                  <a:txBody>
                    <a:bodyPr/>
                    <a:lstStyle/>
                    <a:p>
                      <a:pPr>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buFontTx/>
                        <a:buNone/>
                      </a:pPr>
                      <a:r>
                        <a:rPr kumimoji="1" lang="ja-JP" altLang="en-US" sz="1050" dirty="0"/>
                        <a:t>上記で整理した解決策案について、外部有識者やコーディネータ等の第三者による評価を受けているか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外部有識者やコーディネータ等の第三者による評価やコメントが記録された資料がある場合、かつ評価結果を踏まえて解決策がブラッシュアップされている場合、「〇」とする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733580060"/>
                  </a:ext>
                </a:extLst>
              </a:tr>
              <a:tr h="339006">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1" lang="ja-JP" altLang="en-US" sz="1050" dirty="0"/>
                        <a:t>資金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427407700"/>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77190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2" name="フッター プレースホルダー 1">
            <a:extLst>
              <a:ext uri="{FF2B5EF4-FFF2-40B4-BE49-F238E27FC236}">
                <a16:creationId xmlns:a16="http://schemas.microsoft.com/office/drawing/2014/main" id="{FE4376BC-ABEA-4B2C-06FB-8F3479BB998C}"/>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3299010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extLst>
              <p:ext uri="{D42A27DB-BD31-4B8C-83A1-F6EECF244321}">
                <p14:modId xmlns:p14="http://schemas.microsoft.com/office/powerpoint/2010/main" val="32382897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14</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1008000"/>
            <a:ext cx="4356000" cy="468000"/>
          </a:xfrm>
        </p:spPr>
        <p:txBody>
          <a:bodyPr/>
          <a:lstStyle/>
          <a:p>
            <a:r>
              <a:rPr kumimoji="1" lang="ja-JP" altLang="en-US" dirty="0"/>
              <a:t>　　フェーズ</a:t>
            </a:r>
            <a:r>
              <a:rPr lang="en-US" altLang="ja-JP" dirty="0"/>
              <a:t>1-3</a:t>
            </a:r>
            <a:r>
              <a:rPr lang="ja-JP" altLang="en-US" dirty="0"/>
              <a:t>「取組検討・体制構築」のチェックリスト（</a:t>
            </a:r>
            <a:r>
              <a:rPr lang="en-US" altLang="ja-JP" dirty="0"/>
              <a:t>1/2</a:t>
            </a:r>
            <a:r>
              <a:rPr lang="ja-JP" altLang="en-US" dirty="0"/>
              <a:t>）</a:t>
            </a:r>
            <a:endParaRPr kumimoji="1" lang="ja-JP" altLang="en-US" dirty="0"/>
          </a:p>
        </p:txBody>
      </p:sp>
      <p:sp>
        <p:nvSpPr>
          <p:cNvPr id="5" name="タイトル 4">
            <a:extLst>
              <a:ext uri="{FF2B5EF4-FFF2-40B4-BE49-F238E27FC236}">
                <a16:creationId xmlns:a16="http://schemas.microsoft.com/office/drawing/2014/main" id="{6AB10B27-0935-4872-8CDB-1F81C82F7206}"/>
              </a:ext>
            </a:extLst>
          </p:cNvPr>
          <p:cNvSpPr>
            <a:spLocks noGrp="1"/>
          </p:cNvSpPr>
          <p:nvPr>
            <p:ph type="title"/>
          </p:nvPr>
        </p:nvSpPr>
        <p:spPr/>
        <p:txBody>
          <a:bodyPr vert="horz"/>
          <a:lstStyle/>
          <a:p>
            <a:r>
              <a:rPr lang="ja-JP" altLang="en-US" dirty="0"/>
              <a:t>「取組検討・体制構築」のフェーズでは、</a:t>
            </a:r>
            <a:r>
              <a:rPr kumimoji="1" lang="ja-JP" altLang="en-US" dirty="0"/>
              <a:t>前フェースの課題の深堀を踏まえ、</a:t>
            </a:r>
            <a:br>
              <a:rPr kumimoji="1" lang="en-US" altLang="ja-JP" dirty="0"/>
            </a:br>
            <a:r>
              <a:rPr kumimoji="1" lang="ja-JP" altLang="en-US" dirty="0"/>
              <a:t>具体的な行動計画等の立案とその実行体制の構築</a:t>
            </a:r>
            <a:r>
              <a:rPr lang="ja-JP" altLang="en-US" dirty="0"/>
              <a:t>について確認します</a:t>
            </a:r>
            <a:endParaRPr kumimoji="1" lang="ja-JP" altLang="en-US" dirty="0"/>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1070994650"/>
              </p:ext>
            </p:extLst>
          </p:nvPr>
        </p:nvGraphicFramePr>
        <p:xfrm>
          <a:off x="427047" y="1488723"/>
          <a:ext cx="9072002" cy="4961809"/>
        </p:xfrm>
        <a:graphic>
          <a:graphicData uri="http://schemas.openxmlformats.org/drawingml/2006/table">
            <a:tbl>
              <a:tblPr firstRow="1" bandRow="1">
                <a:tableStyleId>{5940675A-B579-460E-94D1-54222C63F5DA}</a:tableStyleId>
              </a:tblPr>
              <a:tblGrid>
                <a:gridCol w="792700">
                  <a:extLst>
                    <a:ext uri="{9D8B030D-6E8A-4147-A177-3AD203B41FA5}">
                      <a16:colId xmlns:a16="http://schemas.microsoft.com/office/drawing/2014/main" val="272224217"/>
                    </a:ext>
                  </a:extLst>
                </a:gridCol>
                <a:gridCol w="1363765">
                  <a:extLst>
                    <a:ext uri="{9D8B030D-6E8A-4147-A177-3AD203B41FA5}">
                      <a16:colId xmlns:a16="http://schemas.microsoft.com/office/drawing/2014/main" val="538033518"/>
                    </a:ext>
                  </a:extLst>
                </a:gridCol>
                <a:gridCol w="610734">
                  <a:extLst>
                    <a:ext uri="{9D8B030D-6E8A-4147-A177-3AD203B41FA5}">
                      <a16:colId xmlns:a16="http://schemas.microsoft.com/office/drawing/2014/main" val="1377996057"/>
                    </a:ext>
                  </a:extLst>
                </a:gridCol>
                <a:gridCol w="1640944">
                  <a:extLst>
                    <a:ext uri="{9D8B030D-6E8A-4147-A177-3AD203B41FA5}">
                      <a16:colId xmlns:a16="http://schemas.microsoft.com/office/drawing/2014/main" val="2617348279"/>
                    </a:ext>
                  </a:extLst>
                </a:gridCol>
                <a:gridCol w="1640944">
                  <a:extLst>
                    <a:ext uri="{9D8B030D-6E8A-4147-A177-3AD203B41FA5}">
                      <a16:colId xmlns:a16="http://schemas.microsoft.com/office/drawing/2014/main" val="1930931327"/>
                    </a:ext>
                  </a:extLst>
                </a:gridCol>
                <a:gridCol w="1640944">
                  <a:extLst>
                    <a:ext uri="{9D8B030D-6E8A-4147-A177-3AD203B41FA5}">
                      <a16:colId xmlns:a16="http://schemas.microsoft.com/office/drawing/2014/main" val="2015896811"/>
                    </a:ext>
                  </a:extLst>
                </a:gridCol>
                <a:gridCol w="460657">
                  <a:extLst>
                    <a:ext uri="{9D8B030D-6E8A-4147-A177-3AD203B41FA5}">
                      <a16:colId xmlns:a16="http://schemas.microsoft.com/office/drawing/2014/main" val="640878694"/>
                    </a:ext>
                  </a:extLst>
                </a:gridCol>
                <a:gridCol w="460657">
                  <a:extLst>
                    <a:ext uri="{9D8B030D-6E8A-4147-A177-3AD203B41FA5}">
                      <a16:colId xmlns:a16="http://schemas.microsoft.com/office/drawing/2014/main" val="1423233445"/>
                    </a:ext>
                  </a:extLst>
                </a:gridCol>
                <a:gridCol w="460657">
                  <a:extLst>
                    <a:ext uri="{9D8B030D-6E8A-4147-A177-3AD203B41FA5}">
                      <a16:colId xmlns:a16="http://schemas.microsoft.com/office/drawing/2014/main" val="4133783606"/>
                    </a:ext>
                  </a:extLst>
                </a:gridCol>
              </a:tblGrid>
              <a:tr h="227941">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349396">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973317">
                <a:tc rowSpan="4">
                  <a:txBody>
                    <a:bodyPr/>
                    <a:lstStyle/>
                    <a:p>
                      <a:r>
                        <a:rPr kumimoji="1" lang="en-US" altLang="ja-JP" sz="1050" dirty="0">
                          <a:solidFill>
                            <a:schemeClr val="tx1"/>
                          </a:solidFill>
                        </a:rPr>
                        <a:t>1-3</a:t>
                      </a:r>
                      <a:r>
                        <a:rPr kumimoji="1" lang="ja-JP" altLang="en-US" sz="1050" dirty="0">
                          <a:solidFill>
                            <a:schemeClr val="tx1"/>
                          </a:solidFill>
                        </a:rPr>
                        <a:t>：</a:t>
                      </a:r>
                      <a:endParaRPr kumimoji="1" lang="en-US" altLang="ja-JP" sz="1050" dirty="0">
                        <a:solidFill>
                          <a:schemeClr val="tx1"/>
                        </a:solidFill>
                      </a:endParaRPr>
                    </a:p>
                    <a:p>
                      <a:r>
                        <a:rPr kumimoji="1" lang="ja-JP" altLang="en-US" sz="1050" dirty="0">
                          <a:solidFill>
                            <a:schemeClr val="tx1"/>
                          </a:solidFill>
                        </a:rPr>
                        <a:t>取組検討・体制構築</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rowSpan="4">
                  <a:txBody>
                    <a:bodyPr/>
                    <a:lstStyle/>
                    <a:p>
                      <a:pPr marL="171450" indent="-171450">
                        <a:buFont typeface="Wingdings" panose="05000000000000000000" pitchFamily="2" charset="2"/>
                        <a:buChar char="n"/>
                      </a:pPr>
                      <a:r>
                        <a:rPr kumimoji="1" lang="ja-JP" altLang="en-US" sz="1050" dirty="0"/>
                        <a:t>構成者全員で実現方法を検討し決定する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60000"/>
                        <a:lumOff val="40000"/>
                      </a:schemeClr>
                    </a:solidFill>
                  </a:tcPr>
                </a:tc>
                <a:tc>
                  <a:txBody>
                    <a:bodyPr/>
                    <a:lstStyle/>
                    <a:p>
                      <a:r>
                        <a:rPr kumimoji="1" lang="ja-JP" altLang="en-US" sz="1050" dirty="0"/>
                        <a:t>形式的な</a:t>
                      </a:r>
                      <a:br>
                        <a:rPr kumimoji="1" lang="en-US" altLang="ja-JP" sz="1050" dirty="0"/>
                      </a:br>
                      <a:r>
                        <a:rPr kumimoji="1" lang="ja-JP" altLang="en-US" sz="1050" dirty="0"/>
                        <a:t>機関</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取組み事業体の法人化（協議会や事業組合等）や運営に関するルールの明文化</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解決策の実現・実行に取り組む組織として、協議会や事業組合等を設立できているか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取組み事業体（協議会や事業組合等）に関する約款あるいは会合に関する資料や記録（議事録や写真など）が確認できる場合、「〇」とする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9594468"/>
                  </a:ext>
                </a:extLst>
              </a:tr>
              <a:tr h="449223">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a:txBody>
                    <a:bodyPr/>
                    <a:lstStyle/>
                    <a:p>
                      <a:r>
                        <a:rPr kumimoji="1" lang="ja-JP" altLang="en-US" sz="1050" dirty="0"/>
                        <a:t>需要</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rPr>
                        <a:t>－</a:t>
                      </a:r>
                      <a:endParaRPr kumimoji="1" lang="ja-JP" altLang="en-US" sz="1050" b="0" i="0" u="none" strike="noStrike" kern="1200" cap="none" spc="0" normalizeH="0" baseline="0" noProof="0" dirty="0">
                        <a:ln>
                          <a:noFill/>
                        </a:ln>
                        <a:solidFill>
                          <a:srgbClr val="D0D0CE"/>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8820093"/>
                  </a:ext>
                </a:extLst>
              </a:tr>
              <a:tr h="1672109">
                <a:tc v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rowSpan="2">
                  <a:txBody>
                    <a:bodyPr/>
                    <a:lstStyle/>
                    <a:p>
                      <a:r>
                        <a:rPr kumimoji="1" lang="ja-JP" altLang="en-US" sz="1050" dirty="0"/>
                        <a:t>人材</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rowSpan="2">
                  <a:txBody>
                    <a:bodyPr/>
                    <a:lstStyle/>
                    <a:p>
                      <a:pPr marL="0" indent="0">
                        <a:buFontTx/>
                        <a:buNone/>
                      </a:pPr>
                      <a:r>
                        <a:rPr kumimoji="1" lang="ja-JP" altLang="en-US" sz="1050" dirty="0"/>
                        <a:t>事業計画に基づいて、行動計画（タスク、担当者、期限等）を立案できる人材が地域内に存在</a:t>
                      </a:r>
                    </a:p>
                    <a:p>
                      <a:pPr marL="0" indent="0">
                        <a:buFontTx/>
                        <a:buNone/>
                      </a:pPr>
                      <a:r>
                        <a:rPr kumimoji="1" lang="ja-JP" altLang="en-US" sz="1050" dirty="0"/>
                        <a:t>事業計画に基づいた起業に必要となる地域内の人材を確保・育成</a:t>
                      </a:r>
                    </a:p>
                    <a:p>
                      <a:pPr marL="0" indent="0">
                        <a:buFontTx/>
                        <a:buNone/>
                      </a:pPr>
                      <a:r>
                        <a:rPr kumimoji="1" lang="ja-JP" altLang="en-US" sz="1050" dirty="0"/>
                        <a:t>上記のスキルを有する外部人材を招請可能</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協議会や事業組合等における行動計画が立案されているか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解決策の実行に向けた</a:t>
                      </a:r>
                      <a:r>
                        <a:rPr kumimoji="1" lang="en-US" altLang="ja-JP" sz="1050" kern="1200" dirty="0" err="1">
                          <a:solidFill>
                            <a:schemeClr val="tx1"/>
                          </a:solidFill>
                          <a:latin typeface="+mn-lt"/>
                          <a:ea typeface="+mn-ea"/>
                          <a:cs typeface="+mn-cs"/>
                        </a:rPr>
                        <a:t>ToDo</a:t>
                      </a:r>
                      <a:r>
                        <a:rPr kumimoji="1" lang="ja-JP" altLang="en-US" sz="1050" kern="1200" dirty="0">
                          <a:solidFill>
                            <a:schemeClr val="tx1"/>
                          </a:solidFill>
                          <a:latin typeface="+mn-lt"/>
                          <a:ea typeface="+mn-ea"/>
                          <a:cs typeface="+mn-cs"/>
                        </a:rPr>
                        <a:t>や担当者、期限が明記された行動計画が立案されている場合、かつ、取組み事業体（協議会や事業組合等）の総会などの会合で合意されている場合、「〇」とする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39664797"/>
                  </a:ext>
                </a:extLst>
              </a:tr>
              <a:tr h="114801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marL="0" indent="0">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（必要に応じて）上記で整理した行動計画や事業計画について、外部有識者やコーディネータ等の第三者による評価を受けているか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外部有識者やコーディネータ等の第三者による評価やコメントが記録された資料がある場合、かつ、評価結果を踏まえて行動計画がブラッシュアップされている場合、「〇」とする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55104801"/>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109575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7" name="フッター プレースホルダー 6">
            <a:extLst>
              <a:ext uri="{FF2B5EF4-FFF2-40B4-BE49-F238E27FC236}">
                <a16:creationId xmlns:a16="http://schemas.microsoft.com/office/drawing/2014/main" id="{C85F72BD-D56A-22A7-27E6-1591269F92CA}"/>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3006872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15</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520320"/>
            <a:ext cx="4356000" cy="468000"/>
          </a:xfrm>
        </p:spPr>
        <p:txBody>
          <a:bodyPr/>
          <a:lstStyle/>
          <a:p>
            <a:r>
              <a:rPr kumimoji="1" lang="ja-JP" altLang="en-US" dirty="0"/>
              <a:t>　　</a:t>
            </a:r>
            <a:r>
              <a:rPr lang="ja-JP" altLang="en-US" dirty="0"/>
              <a:t>フェーズ</a:t>
            </a:r>
            <a:r>
              <a:rPr lang="en-US" altLang="ja-JP" dirty="0"/>
              <a:t>1-3</a:t>
            </a:r>
            <a:r>
              <a:rPr lang="ja-JP" altLang="en-US" dirty="0"/>
              <a:t>「取組検討・体制構築」のチェックリスト（</a:t>
            </a:r>
            <a:r>
              <a:rPr lang="en-US" altLang="ja-JP" dirty="0"/>
              <a:t>2/2</a:t>
            </a:r>
            <a:r>
              <a:rPr lang="ja-JP" altLang="en-US" dirty="0"/>
              <a:t>）</a:t>
            </a:r>
            <a:endParaRPr kumimoji="1" lang="ja-JP" altLang="en-US" dirty="0"/>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2390039382"/>
              </p:ext>
            </p:extLst>
          </p:nvPr>
        </p:nvGraphicFramePr>
        <p:xfrm>
          <a:off x="427047" y="953418"/>
          <a:ext cx="9072002" cy="5356860"/>
        </p:xfrm>
        <a:graphic>
          <a:graphicData uri="http://schemas.openxmlformats.org/drawingml/2006/table">
            <a:tbl>
              <a:tblPr firstRow="1" bandRow="1">
                <a:tableStyleId>{5940675A-B579-460E-94D1-54222C63F5DA}</a:tableStyleId>
              </a:tblPr>
              <a:tblGrid>
                <a:gridCol w="792700">
                  <a:extLst>
                    <a:ext uri="{9D8B030D-6E8A-4147-A177-3AD203B41FA5}">
                      <a16:colId xmlns:a16="http://schemas.microsoft.com/office/drawing/2014/main" val="272224217"/>
                    </a:ext>
                  </a:extLst>
                </a:gridCol>
                <a:gridCol w="1363765">
                  <a:extLst>
                    <a:ext uri="{9D8B030D-6E8A-4147-A177-3AD203B41FA5}">
                      <a16:colId xmlns:a16="http://schemas.microsoft.com/office/drawing/2014/main" val="538033518"/>
                    </a:ext>
                  </a:extLst>
                </a:gridCol>
                <a:gridCol w="610734">
                  <a:extLst>
                    <a:ext uri="{9D8B030D-6E8A-4147-A177-3AD203B41FA5}">
                      <a16:colId xmlns:a16="http://schemas.microsoft.com/office/drawing/2014/main" val="1377996057"/>
                    </a:ext>
                  </a:extLst>
                </a:gridCol>
                <a:gridCol w="1640944">
                  <a:extLst>
                    <a:ext uri="{9D8B030D-6E8A-4147-A177-3AD203B41FA5}">
                      <a16:colId xmlns:a16="http://schemas.microsoft.com/office/drawing/2014/main" val="2617348279"/>
                    </a:ext>
                  </a:extLst>
                </a:gridCol>
                <a:gridCol w="1640944">
                  <a:extLst>
                    <a:ext uri="{9D8B030D-6E8A-4147-A177-3AD203B41FA5}">
                      <a16:colId xmlns:a16="http://schemas.microsoft.com/office/drawing/2014/main" val="1930931327"/>
                    </a:ext>
                  </a:extLst>
                </a:gridCol>
                <a:gridCol w="1640944">
                  <a:extLst>
                    <a:ext uri="{9D8B030D-6E8A-4147-A177-3AD203B41FA5}">
                      <a16:colId xmlns:a16="http://schemas.microsoft.com/office/drawing/2014/main" val="2015896811"/>
                    </a:ext>
                  </a:extLst>
                </a:gridCol>
                <a:gridCol w="460657">
                  <a:extLst>
                    <a:ext uri="{9D8B030D-6E8A-4147-A177-3AD203B41FA5}">
                      <a16:colId xmlns:a16="http://schemas.microsoft.com/office/drawing/2014/main" val="640878694"/>
                    </a:ext>
                  </a:extLst>
                </a:gridCol>
                <a:gridCol w="460657">
                  <a:extLst>
                    <a:ext uri="{9D8B030D-6E8A-4147-A177-3AD203B41FA5}">
                      <a16:colId xmlns:a16="http://schemas.microsoft.com/office/drawing/2014/main" val="1423233445"/>
                    </a:ext>
                  </a:extLst>
                </a:gridCol>
                <a:gridCol w="460657">
                  <a:extLst>
                    <a:ext uri="{9D8B030D-6E8A-4147-A177-3AD203B41FA5}">
                      <a16:colId xmlns:a16="http://schemas.microsoft.com/office/drawing/2014/main" val="2508587182"/>
                    </a:ext>
                  </a:extLst>
                </a:gridCol>
              </a:tblGrid>
              <a:tr h="145164">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290328">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774209">
                <a:tc rowSpan="5">
                  <a:txBody>
                    <a:bodyPr/>
                    <a:lstStyle/>
                    <a:p>
                      <a:r>
                        <a:rPr kumimoji="1" lang="en-US" altLang="ja-JP" sz="1050" dirty="0">
                          <a:solidFill>
                            <a:schemeClr val="tx1"/>
                          </a:solidFill>
                        </a:rPr>
                        <a:t>1-3</a:t>
                      </a:r>
                      <a:r>
                        <a:rPr kumimoji="1" lang="ja-JP" altLang="en-US" sz="1050" dirty="0">
                          <a:solidFill>
                            <a:schemeClr val="tx1"/>
                          </a:solidFill>
                        </a:rPr>
                        <a:t>：</a:t>
                      </a:r>
                      <a:endParaRPr kumimoji="1" lang="en-US" altLang="ja-JP" sz="1050" dirty="0">
                        <a:solidFill>
                          <a:schemeClr val="tx1"/>
                        </a:solidFill>
                      </a:endParaRPr>
                    </a:p>
                    <a:p>
                      <a:r>
                        <a:rPr kumimoji="1" lang="ja-JP" altLang="en-US" sz="1050" dirty="0">
                          <a:solidFill>
                            <a:schemeClr val="tx1"/>
                          </a:solidFill>
                        </a:rPr>
                        <a:t>取組検討・体制構築</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rowSpan="5">
                  <a:txBody>
                    <a:bodyPr/>
                    <a:lstStyle/>
                    <a:p>
                      <a:pPr marL="171450" indent="-171450">
                        <a:buFont typeface="Wingdings" panose="05000000000000000000" pitchFamily="2" charset="2"/>
                        <a:buChar char="n"/>
                      </a:pPr>
                      <a:r>
                        <a:rPr kumimoji="1" lang="ja-JP" altLang="en-US" sz="1050" dirty="0"/>
                        <a:t>構成者全員で実現方法を検討し決定する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60000"/>
                        <a:lumOff val="40000"/>
                      </a:schemeClr>
                    </a:solidFill>
                  </a:tcPr>
                </a:tc>
                <a:tc rowSpan="4">
                  <a:txBody>
                    <a:bodyPr/>
                    <a:lstStyle/>
                    <a:p>
                      <a:r>
                        <a:rPr kumimoji="1" lang="ja-JP" altLang="en-US" sz="1050" dirty="0"/>
                        <a:t>知識</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rowSpan="4">
                  <a:txBody>
                    <a:bodyPr/>
                    <a:lstStyle/>
                    <a:p>
                      <a:pPr marL="0" indent="0">
                        <a:buFontTx/>
                        <a:buNone/>
                      </a:pPr>
                      <a:r>
                        <a:rPr kumimoji="1" lang="ja-JP" altLang="en-US" sz="1050" dirty="0"/>
                        <a:t>提供する財／サービスを核とした事業計画を立案</a:t>
                      </a:r>
                    </a:p>
                    <a:p>
                      <a:pPr marL="0" indent="0">
                        <a:buFontTx/>
                        <a:buNone/>
                      </a:pPr>
                      <a:r>
                        <a:rPr kumimoji="1" lang="ja-JP" altLang="en-US" sz="1050" dirty="0"/>
                        <a:t>新しい解決策の実行に当たってのビジネス上の課題や法制度上の課題等が整理可能</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解決策の実現・実行に向けた、事業化可能性に関する分析ができているか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00" dirty="0"/>
                        <a:t>外部環境分析や損益分析を行い、解決策の事業化可能性について検討を実施し、文書として整理できている場合、「〇」とする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2</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9594468"/>
                  </a:ext>
                </a:extLst>
              </a:tr>
              <a:tr h="774209">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解決策の実現・実行に当たって、社会面や法制度面での課題について整理できているか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00" dirty="0"/>
                        <a:t>解決策の事業化に当たって、対策あるいは解消が必要となるような社会面や法制度面での課題が文書で整理されている場合、「〇」とする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820093"/>
                  </a:ext>
                </a:extLst>
              </a:tr>
              <a:tr h="1050713">
                <a:tc v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marL="0" indent="0">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上記を踏まえて事業計画を立案できているか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lgn="l" defTabSz="990564" rtl="0" eaLnBrk="1" latinLnBrk="0" hangingPunct="1">
                        <a:buFontTx/>
                        <a:buNone/>
                      </a:pPr>
                      <a:r>
                        <a:rPr kumimoji="1" lang="ja-JP" altLang="en-US" sz="1000" kern="1200" dirty="0">
                          <a:solidFill>
                            <a:schemeClr val="tx1"/>
                          </a:solidFill>
                          <a:latin typeface="+mn-lt"/>
                          <a:ea typeface="+mn-ea"/>
                          <a:cs typeface="+mn-cs"/>
                        </a:rPr>
                        <a:t>複数年度の実施を前提とした無理のない事業計画が立案されている場合、かつ、立案された事業計画が取組み事業体（協議会や事業組合等）の総会などの会合で合意されている場合、「〇」とする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2</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39664797"/>
                  </a:ext>
                </a:extLst>
              </a:tr>
              <a:tr h="91246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marL="0" indent="0">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（必要に応じて）上記で整理した事業計画について、外部有識者やコーディネータ等の第三者による評価を受けているか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00" dirty="0"/>
                        <a:t>外部有識者やコーディネータ等の第三者による評価やコメントが記録された資料がある場合、かつ、評価結果を踏まえて行動計画がブラッシュアップされている場合、「〇」とする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55104801"/>
                  </a:ext>
                </a:extLst>
              </a:tr>
              <a:tr h="912461">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1" lang="ja-JP" altLang="en-US" sz="1050" dirty="0"/>
                        <a:t>資金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取組み事業体の資金計画を立案（構成員からの出資、行政等からの補助金・助成金、地域金融機関からの融資の在り方を検討）</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50" dirty="0"/>
                        <a:t>当面</a:t>
                      </a:r>
                      <a:r>
                        <a:rPr kumimoji="1" lang="en-US" altLang="ja-JP" sz="1050" dirty="0"/>
                        <a:t>3</a:t>
                      </a:r>
                      <a:r>
                        <a:rPr kumimoji="1" lang="ja-JP" altLang="en-US" sz="1050" dirty="0"/>
                        <a:t>期分の取組み事業体の資金計画が立案されているか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FontTx/>
                        <a:buNone/>
                      </a:pPr>
                      <a:r>
                        <a:rPr kumimoji="1" lang="ja-JP" altLang="en-US" sz="1000" dirty="0"/>
                        <a:t>取組み事業体の資金計画が立案されている場合、かつ立案された資金計画が取組み事業体（協議会や事業組合等）の総会などの会合で合意されている場合、「〇」とする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27407700"/>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60807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5" name="フッター プレースホルダー 4">
            <a:extLst>
              <a:ext uri="{FF2B5EF4-FFF2-40B4-BE49-F238E27FC236}">
                <a16:creationId xmlns:a16="http://schemas.microsoft.com/office/drawing/2014/main" id="{0A88F4E4-1DA8-9D81-8D4D-5F54AE14E6B8}"/>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58974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extLst>
              <p:ext uri="{D42A27DB-BD31-4B8C-83A1-F6EECF244321}">
                <p14:modId xmlns:p14="http://schemas.microsoft.com/office/powerpoint/2010/main" val="4083850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16</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1008000"/>
            <a:ext cx="4356000" cy="468000"/>
          </a:xfrm>
        </p:spPr>
        <p:txBody>
          <a:bodyPr/>
          <a:lstStyle/>
          <a:p>
            <a:r>
              <a:rPr kumimoji="1" lang="ja-JP" altLang="en-US" dirty="0"/>
              <a:t>　　フェーズ</a:t>
            </a:r>
            <a:r>
              <a:rPr lang="en-US" altLang="ja-JP" dirty="0"/>
              <a:t>2</a:t>
            </a:r>
            <a:r>
              <a:rPr lang="ja-JP" altLang="en-US" dirty="0"/>
              <a:t>「実証プロジェクトの展開」のチェックリスト（</a:t>
            </a:r>
            <a:r>
              <a:rPr lang="en-US" altLang="ja-JP" dirty="0"/>
              <a:t>1/3</a:t>
            </a:r>
            <a:r>
              <a:rPr lang="ja-JP" altLang="en-US" dirty="0"/>
              <a:t>）</a:t>
            </a:r>
            <a:endParaRPr kumimoji="1" lang="ja-JP" altLang="en-US" dirty="0"/>
          </a:p>
        </p:txBody>
      </p:sp>
      <p:sp>
        <p:nvSpPr>
          <p:cNvPr id="5" name="タイトル 4">
            <a:extLst>
              <a:ext uri="{FF2B5EF4-FFF2-40B4-BE49-F238E27FC236}">
                <a16:creationId xmlns:a16="http://schemas.microsoft.com/office/drawing/2014/main" id="{6AB10B27-0935-4872-8CDB-1F81C82F7206}"/>
              </a:ext>
            </a:extLst>
          </p:cNvPr>
          <p:cNvSpPr>
            <a:spLocks noGrp="1"/>
          </p:cNvSpPr>
          <p:nvPr>
            <p:ph type="title"/>
          </p:nvPr>
        </p:nvSpPr>
        <p:spPr/>
        <p:txBody>
          <a:bodyPr vert="horz"/>
          <a:lstStyle/>
          <a:p>
            <a:r>
              <a:rPr lang="ja-JP" altLang="en-US" dirty="0"/>
              <a:t>「実証プロジェクトの展開」のフェーズ</a:t>
            </a:r>
            <a:r>
              <a:rPr kumimoji="1" lang="ja-JP" altLang="en-US" dirty="0"/>
              <a:t>では、</a:t>
            </a:r>
            <a:r>
              <a:rPr lang="ja-JP" altLang="en-US" dirty="0"/>
              <a:t> 前フェーズ「地域における場の形成」を踏まえて、</a:t>
            </a:r>
            <a:br>
              <a:rPr lang="en-US" altLang="ja-JP" dirty="0"/>
            </a:br>
            <a:r>
              <a:rPr lang="ja-JP" altLang="en-US" dirty="0"/>
              <a:t>実証プロジェクトへの移行等、林業イノベーション形成に向けた具体的な行動を確認します</a:t>
            </a:r>
            <a:endParaRPr kumimoji="1" lang="ja-JP" altLang="en-US" dirty="0"/>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1621998234"/>
              </p:ext>
            </p:extLst>
          </p:nvPr>
        </p:nvGraphicFramePr>
        <p:xfrm>
          <a:off x="427047" y="1488723"/>
          <a:ext cx="9061951" cy="4820002"/>
        </p:xfrm>
        <a:graphic>
          <a:graphicData uri="http://schemas.openxmlformats.org/drawingml/2006/table">
            <a:tbl>
              <a:tblPr firstRow="1" bandRow="1">
                <a:tableStyleId>{5940675A-B579-460E-94D1-54222C63F5DA}</a:tableStyleId>
              </a:tblPr>
              <a:tblGrid>
                <a:gridCol w="791823">
                  <a:extLst>
                    <a:ext uri="{9D8B030D-6E8A-4147-A177-3AD203B41FA5}">
                      <a16:colId xmlns:a16="http://schemas.microsoft.com/office/drawing/2014/main" val="272224217"/>
                    </a:ext>
                  </a:extLst>
                </a:gridCol>
                <a:gridCol w="1362254">
                  <a:extLst>
                    <a:ext uri="{9D8B030D-6E8A-4147-A177-3AD203B41FA5}">
                      <a16:colId xmlns:a16="http://schemas.microsoft.com/office/drawing/2014/main" val="538033518"/>
                    </a:ext>
                  </a:extLst>
                </a:gridCol>
                <a:gridCol w="610058">
                  <a:extLst>
                    <a:ext uri="{9D8B030D-6E8A-4147-A177-3AD203B41FA5}">
                      <a16:colId xmlns:a16="http://schemas.microsoft.com/office/drawing/2014/main" val="1377996057"/>
                    </a:ext>
                  </a:extLst>
                </a:gridCol>
                <a:gridCol w="1639126">
                  <a:extLst>
                    <a:ext uri="{9D8B030D-6E8A-4147-A177-3AD203B41FA5}">
                      <a16:colId xmlns:a16="http://schemas.microsoft.com/office/drawing/2014/main" val="2617348279"/>
                    </a:ext>
                  </a:extLst>
                </a:gridCol>
                <a:gridCol w="1639126">
                  <a:extLst>
                    <a:ext uri="{9D8B030D-6E8A-4147-A177-3AD203B41FA5}">
                      <a16:colId xmlns:a16="http://schemas.microsoft.com/office/drawing/2014/main" val="1930931327"/>
                    </a:ext>
                  </a:extLst>
                </a:gridCol>
                <a:gridCol w="1639126">
                  <a:extLst>
                    <a:ext uri="{9D8B030D-6E8A-4147-A177-3AD203B41FA5}">
                      <a16:colId xmlns:a16="http://schemas.microsoft.com/office/drawing/2014/main" val="2015896811"/>
                    </a:ext>
                  </a:extLst>
                </a:gridCol>
                <a:gridCol w="460146">
                  <a:extLst>
                    <a:ext uri="{9D8B030D-6E8A-4147-A177-3AD203B41FA5}">
                      <a16:colId xmlns:a16="http://schemas.microsoft.com/office/drawing/2014/main" val="1723469932"/>
                    </a:ext>
                  </a:extLst>
                </a:gridCol>
                <a:gridCol w="460146">
                  <a:extLst>
                    <a:ext uri="{9D8B030D-6E8A-4147-A177-3AD203B41FA5}">
                      <a16:colId xmlns:a16="http://schemas.microsoft.com/office/drawing/2014/main" val="1423233445"/>
                    </a:ext>
                  </a:extLst>
                </a:gridCol>
                <a:gridCol w="460146">
                  <a:extLst>
                    <a:ext uri="{9D8B030D-6E8A-4147-A177-3AD203B41FA5}">
                      <a16:colId xmlns:a16="http://schemas.microsoft.com/office/drawing/2014/main" val="2520187182"/>
                    </a:ext>
                  </a:extLst>
                </a:gridCol>
              </a:tblGrid>
              <a:tr h="240165">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368133">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1338062">
                <a:tc rowSpan="3">
                  <a:txBody>
                    <a:bodyPr/>
                    <a:lstStyle/>
                    <a:p>
                      <a:r>
                        <a:rPr kumimoji="1" lang="en-US" altLang="ja-JP" sz="1050" dirty="0">
                          <a:solidFill>
                            <a:schemeClr val="bg1"/>
                          </a:solidFill>
                        </a:rPr>
                        <a:t>2</a:t>
                      </a:r>
                      <a:r>
                        <a:rPr kumimoji="1" lang="ja-JP" altLang="en-US" sz="1050" dirty="0">
                          <a:solidFill>
                            <a:schemeClr val="bg1"/>
                          </a:solidFill>
                        </a:rPr>
                        <a:t>：</a:t>
                      </a:r>
                      <a:endParaRPr kumimoji="1" lang="en-US" altLang="ja-JP" sz="1050" dirty="0">
                        <a:solidFill>
                          <a:schemeClr val="bg1"/>
                        </a:solidFill>
                      </a:endParaRPr>
                    </a:p>
                    <a:p>
                      <a:r>
                        <a:rPr kumimoji="1" lang="ja-JP" altLang="en-US" sz="1050" dirty="0">
                          <a:solidFill>
                            <a:schemeClr val="bg1"/>
                          </a:solidFill>
                        </a:rPr>
                        <a:t>実証プロジェクトの展開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2"/>
                    </a:solidFill>
                  </a:tcPr>
                </a:tc>
                <a:tc rowSpan="3">
                  <a:txBody>
                    <a:bodyPr/>
                    <a:lstStyle/>
                    <a:p>
                      <a:pPr marL="171450" indent="-171450">
                        <a:buFont typeface="Wingdings" panose="05000000000000000000" pitchFamily="2" charset="2"/>
                        <a:buChar char="n"/>
                      </a:pPr>
                      <a:r>
                        <a:rPr kumimoji="1" lang="ja-JP" altLang="en-US" sz="1050" dirty="0"/>
                        <a:t>エコシステムの核となるプロジェクトの創出と情報発信</a:t>
                      </a:r>
                    </a:p>
                    <a:p>
                      <a:pPr marL="171450" indent="-171450">
                        <a:buFont typeface="Wingdings" panose="05000000000000000000" pitchFamily="2" charset="2"/>
                        <a:buChar char="n"/>
                      </a:pPr>
                      <a:r>
                        <a:rPr kumimoji="1" lang="ja-JP" altLang="en-US" sz="1050" dirty="0"/>
                        <a:t>林業以外の異分野からのプレイヤーが参画</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D7F4D0"/>
                    </a:solidFill>
                  </a:tcPr>
                </a:tc>
                <a:tc>
                  <a:txBody>
                    <a:bodyPr/>
                    <a:lstStyle/>
                    <a:p>
                      <a:r>
                        <a:rPr kumimoji="1" lang="ja-JP" altLang="en-US" sz="1050" dirty="0"/>
                        <a:t>形式的な</a:t>
                      </a:r>
                      <a:br>
                        <a:rPr kumimoji="1" lang="en-US" altLang="ja-JP" sz="1050" dirty="0"/>
                      </a:br>
                      <a:r>
                        <a:rPr kumimoji="1" lang="ja-JP" altLang="en-US" sz="1050" dirty="0"/>
                        <a:t>機関</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新しい取組みの事業化／実装に向けて約款等の各種規程・文書の整備</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取組み事業体（協議会や事業組合等）として、事業内容や意思決定プロセス等を明文化できているか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取組み事業体（協議会や事業組合等）に関する約款の他、決裁権限、意思決定プロセスに関する文書等が確認できる場合、「〇」とする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9594468"/>
                  </a:ext>
                </a:extLst>
              </a:tr>
              <a:tr h="1577713">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rowSpan="2">
                  <a:txBody>
                    <a:bodyPr/>
                    <a:lstStyle/>
                    <a:p>
                      <a:r>
                        <a:rPr kumimoji="1" lang="ja-JP" altLang="en-US" sz="1050" dirty="0"/>
                        <a:t>需要</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rowSpan="2">
                  <a:txBody>
                    <a:bodyPr/>
                    <a:lstStyle/>
                    <a:p>
                      <a:pPr>
                        <a:buFontTx/>
                        <a:buNone/>
                      </a:pPr>
                      <a:r>
                        <a:rPr kumimoji="1" lang="ja-JP" altLang="en-US" sz="1050" dirty="0"/>
                        <a:t>提供する財</a:t>
                      </a:r>
                      <a:r>
                        <a:rPr kumimoji="1" lang="en-US" altLang="ja-JP" sz="1050" dirty="0"/>
                        <a:t>/</a:t>
                      </a:r>
                      <a:r>
                        <a:rPr kumimoji="1" lang="ja-JP" altLang="en-US" sz="1050" dirty="0"/>
                        <a:t>サービスに対する需要が一定程度存在（プロジェクト単体での収益性の確保は困難な水準）</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取組み事業体（協議会や事業組合等）の事業モデル（新規事業）について、地域内に一定のニーズがあることを確認できているか（事業の必要性を理解し、実証プロジェクトに地域内の関係者が参画し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実証プロジェクトの計画書等において、地域内の関係者の参画が複数社確認できる場合、「〇」とする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820093"/>
                  </a:ext>
                </a:extLst>
              </a:tr>
              <a:tr h="1295929">
                <a:tc v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marL="0" indent="0">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取組み事業体（協議会や事業組合等）の事業モデル（新規事業）について、実装時の提供単価について試算されているか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事業計画書等において、新規事業の提供時の単価が試算されていることが確認できる場合、「〇」とする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39664797"/>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109575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7" name="フッター プレースホルダー 6">
            <a:extLst>
              <a:ext uri="{FF2B5EF4-FFF2-40B4-BE49-F238E27FC236}">
                <a16:creationId xmlns:a16="http://schemas.microsoft.com/office/drawing/2014/main" id="{64F633C3-29FD-176E-86C1-22C27AEB63A8}"/>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2802953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17</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1008000"/>
            <a:ext cx="4356000" cy="468000"/>
          </a:xfrm>
        </p:spPr>
        <p:txBody>
          <a:bodyPr/>
          <a:lstStyle/>
          <a:p>
            <a:r>
              <a:rPr kumimoji="1" lang="ja-JP" altLang="en-US" dirty="0"/>
              <a:t>　　</a:t>
            </a:r>
            <a:r>
              <a:rPr lang="ja-JP" altLang="en-US" dirty="0"/>
              <a:t>フェーズ</a:t>
            </a:r>
            <a:r>
              <a:rPr lang="en-US" altLang="ja-JP" dirty="0"/>
              <a:t>2</a:t>
            </a:r>
            <a:r>
              <a:rPr lang="ja-JP" altLang="en-US" dirty="0"/>
              <a:t>「実証プロジェクトの展開」のチェックリスト（</a:t>
            </a:r>
            <a:r>
              <a:rPr lang="en-US" altLang="ja-JP" dirty="0"/>
              <a:t>2/3</a:t>
            </a:r>
            <a:r>
              <a:rPr lang="ja-JP" altLang="en-US" dirty="0"/>
              <a:t>）</a:t>
            </a:r>
            <a:endParaRPr kumimoji="1" lang="ja-JP" altLang="en-US" dirty="0"/>
          </a:p>
        </p:txBody>
      </p:sp>
      <p:sp>
        <p:nvSpPr>
          <p:cNvPr id="5" name="タイトル 4">
            <a:extLst>
              <a:ext uri="{FF2B5EF4-FFF2-40B4-BE49-F238E27FC236}">
                <a16:creationId xmlns:a16="http://schemas.microsoft.com/office/drawing/2014/main" id="{6AB10B27-0935-4872-8CDB-1F81C82F7206}"/>
              </a:ext>
            </a:extLst>
          </p:cNvPr>
          <p:cNvSpPr>
            <a:spLocks noGrp="1"/>
          </p:cNvSpPr>
          <p:nvPr>
            <p:ph type="title"/>
          </p:nvPr>
        </p:nvSpPr>
        <p:spPr/>
        <p:txBody>
          <a:bodyPr vert="horz"/>
          <a:lstStyle/>
          <a:p>
            <a:r>
              <a:rPr kumimoji="1" lang="ja-JP" altLang="en-US" dirty="0"/>
              <a:t>　</a:t>
            </a:r>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1644580956"/>
              </p:ext>
            </p:extLst>
          </p:nvPr>
        </p:nvGraphicFramePr>
        <p:xfrm>
          <a:off x="427047" y="1488723"/>
          <a:ext cx="9061951" cy="4575640"/>
        </p:xfrm>
        <a:graphic>
          <a:graphicData uri="http://schemas.openxmlformats.org/drawingml/2006/table">
            <a:tbl>
              <a:tblPr firstRow="1" bandRow="1">
                <a:tableStyleId>{5940675A-B579-460E-94D1-54222C63F5DA}</a:tableStyleId>
              </a:tblPr>
              <a:tblGrid>
                <a:gridCol w="791823">
                  <a:extLst>
                    <a:ext uri="{9D8B030D-6E8A-4147-A177-3AD203B41FA5}">
                      <a16:colId xmlns:a16="http://schemas.microsoft.com/office/drawing/2014/main" val="272224217"/>
                    </a:ext>
                  </a:extLst>
                </a:gridCol>
                <a:gridCol w="1362254">
                  <a:extLst>
                    <a:ext uri="{9D8B030D-6E8A-4147-A177-3AD203B41FA5}">
                      <a16:colId xmlns:a16="http://schemas.microsoft.com/office/drawing/2014/main" val="538033518"/>
                    </a:ext>
                  </a:extLst>
                </a:gridCol>
                <a:gridCol w="610058">
                  <a:extLst>
                    <a:ext uri="{9D8B030D-6E8A-4147-A177-3AD203B41FA5}">
                      <a16:colId xmlns:a16="http://schemas.microsoft.com/office/drawing/2014/main" val="1377996057"/>
                    </a:ext>
                  </a:extLst>
                </a:gridCol>
                <a:gridCol w="1639126">
                  <a:extLst>
                    <a:ext uri="{9D8B030D-6E8A-4147-A177-3AD203B41FA5}">
                      <a16:colId xmlns:a16="http://schemas.microsoft.com/office/drawing/2014/main" val="2617348279"/>
                    </a:ext>
                  </a:extLst>
                </a:gridCol>
                <a:gridCol w="1639126">
                  <a:extLst>
                    <a:ext uri="{9D8B030D-6E8A-4147-A177-3AD203B41FA5}">
                      <a16:colId xmlns:a16="http://schemas.microsoft.com/office/drawing/2014/main" val="1930931327"/>
                    </a:ext>
                  </a:extLst>
                </a:gridCol>
                <a:gridCol w="1639126">
                  <a:extLst>
                    <a:ext uri="{9D8B030D-6E8A-4147-A177-3AD203B41FA5}">
                      <a16:colId xmlns:a16="http://schemas.microsoft.com/office/drawing/2014/main" val="2015896811"/>
                    </a:ext>
                  </a:extLst>
                </a:gridCol>
                <a:gridCol w="460146">
                  <a:extLst>
                    <a:ext uri="{9D8B030D-6E8A-4147-A177-3AD203B41FA5}">
                      <a16:colId xmlns:a16="http://schemas.microsoft.com/office/drawing/2014/main" val="1723469932"/>
                    </a:ext>
                  </a:extLst>
                </a:gridCol>
                <a:gridCol w="460146">
                  <a:extLst>
                    <a:ext uri="{9D8B030D-6E8A-4147-A177-3AD203B41FA5}">
                      <a16:colId xmlns:a16="http://schemas.microsoft.com/office/drawing/2014/main" val="1423233445"/>
                    </a:ext>
                  </a:extLst>
                </a:gridCol>
                <a:gridCol w="460146">
                  <a:extLst>
                    <a:ext uri="{9D8B030D-6E8A-4147-A177-3AD203B41FA5}">
                      <a16:colId xmlns:a16="http://schemas.microsoft.com/office/drawing/2014/main" val="3092078993"/>
                    </a:ext>
                  </a:extLst>
                </a:gridCol>
              </a:tblGrid>
              <a:tr h="363011">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62791">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1880909">
                <a:tc rowSpan="2">
                  <a:txBody>
                    <a:bodyPr/>
                    <a:lstStyle/>
                    <a:p>
                      <a:r>
                        <a:rPr kumimoji="1" lang="en-US" altLang="ja-JP" sz="1050" dirty="0">
                          <a:solidFill>
                            <a:schemeClr val="bg1"/>
                          </a:solidFill>
                        </a:rPr>
                        <a:t>2</a:t>
                      </a:r>
                      <a:r>
                        <a:rPr kumimoji="1" lang="ja-JP" altLang="en-US" sz="1050" dirty="0">
                          <a:solidFill>
                            <a:schemeClr val="bg1"/>
                          </a:solidFill>
                        </a:rPr>
                        <a:t>：</a:t>
                      </a:r>
                      <a:endParaRPr kumimoji="1" lang="en-US" altLang="ja-JP" sz="1050" dirty="0">
                        <a:solidFill>
                          <a:schemeClr val="bg1"/>
                        </a:solidFill>
                      </a:endParaRPr>
                    </a:p>
                    <a:p>
                      <a:r>
                        <a:rPr kumimoji="1" lang="ja-JP" altLang="en-US" sz="1050" dirty="0">
                          <a:solidFill>
                            <a:schemeClr val="bg1"/>
                          </a:solidFill>
                        </a:rPr>
                        <a:t>実証プロジェクトの展開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2"/>
                    </a:solidFill>
                  </a:tcPr>
                </a:tc>
                <a:tc rowSpan="2">
                  <a:txBody>
                    <a:bodyPr/>
                    <a:lstStyle/>
                    <a:p>
                      <a:pPr marL="171450" indent="-171450">
                        <a:buFont typeface="Wingdings" panose="05000000000000000000" pitchFamily="2" charset="2"/>
                        <a:buChar char="n"/>
                      </a:pPr>
                      <a:r>
                        <a:rPr kumimoji="1" lang="ja-JP" altLang="en-US" sz="1050" dirty="0"/>
                        <a:t>エコシステムの核となるプロジェクトの創出と情報発信</a:t>
                      </a:r>
                    </a:p>
                    <a:p>
                      <a:pPr marL="171450" indent="-171450">
                        <a:buFont typeface="Wingdings" panose="05000000000000000000" pitchFamily="2" charset="2"/>
                        <a:buChar char="n"/>
                      </a:pPr>
                      <a:r>
                        <a:rPr kumimoji="1" lang="ja-JP" altLang="en-US" sz="1050" dirty="0"/>
                        <a:t>林業以外の異分野からのプレイヤーが参画</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D7F4D0"/>
                    </a:solidFill>
                  </a:tcPr>
                </a:tc>
                <a:tc rowSpan="2">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dirty="0"/>
                        <a:t>人材</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特定の個人に依存しつつも、各種専門知識を持つ個人が集まり、チームを組成</a:t>
                      </a:r>
                    </a:p>
                    <a:p>
                      <a:pPr marL="0" indent="0">
                        <a:buFontTx/>
                        <a:buNone/>
                      </a:pPr>
                      <a:r>
                        <a:rPr kumimoji="1" lang="ja-JP" altLang="en-US" sz="1050" dirty="0"/>
                        <a:t>事業計画に基づいた企業に必要となる、地域内の人材を確保・育成</a:t>
                      </a:r>
                    </a:p>
                    <a:p>
                      <a:pPr marL="0" indent="0">
                        <a:buFontTx/>
                        <a:buNone/>
                      </a:pPr>
                      <a:r>
                        <a:rPr kumimoji="1" lang="ja-JP" altLang="en-US" sz="1050" dirty="0"/>
                        <a:t>適宜、外部人材によるサポートが必要</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実証プロジェクトの取組み事業体（協議会や事業組合等）の構成員として、林業事業体や行政関係者、大学・試験場等の外部有識者等が参画しているか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取組み事業体の新規事業における専門性や技術面について、適切な資格や技能、経歴を有する担当者が、事業計画書やその他文書において明記されている場合、「〇」とする</a:t>
                      </a:r>
                    </a:p>
                    <a:p>
                      <a:pPr marL="0" indent="0">
                        <a:buFontTx/>
                        <a:buNone/>
                      </a:pPr>
                      <a:r>
                        <a:rPr kumimoji="1" lang="ja-JP" altLang="en-US" sz="1050" dirty="0"/>
                        <a:t>（地域内の事業関係者だけでなく、都道府県の普及担当職員や大学等の有識者の参画を必須とする。常勤／非常勤は問わない。）</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9594468"/>
                  </a:ext>
                </a:extLst>
              </a:tr>
              <a:tr h="1880909">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実証プロジェクトの取組み事業体（協議会や事業組合等）における財務や人事、法務等について担当する人材が配置されているか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事業計画書やその他文書において、取組み事業体の総務の担当者が明記されている場合、「〇」とする（担当者の常勤／非常勤、地域の内外については問わない）</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endParaRPr kumimoji="1" lang="ja-JP" altLang="en-US" sz="1050" dirty="0">
                        <a:solidFill>
                          <a:schemeClr val="accent6"/>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820093"/>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109575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7" name="フッター プレースホルダー 6">
            <a:extLst>
              <a:ext uri="{FF2B5EF4-FFF2-40B4-BE49-F238E27FC236}">
                <a16:creationId xmlns:a16="http://schemas.microsoft.com/office/drawing/2014/main" id="{C6B23BA3-452D-5435-7C2E-B6C06D93B595}"/>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2185846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886BC77-B362-493D-8878-C3368D17211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6" name="オブジェクト 5" hidden="1">
                        <a:extLst>
                          <a:ext uri="{FF2B5EF4-FFF2-40B4-BE49-F238E27FC236}">
                            <a16:creationId xmlns:a16="http://schemas.microsoft.com/office/drawing/2014/main" id="{5886BC77-B362-493D-8878-C3368D1721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スライド番号プレースホルダー 2">
            <a:extLst>
              <a:ext uri="{FF2B5EF4-FFF2-40B4-BE49-F238E27FC236}">
                <a16:creationId xmlns:a16="http://schemas.microsoft.com/office/drawing/2014/main" id="{9BBBEE16-149B-4B9D-9256-AAB009D984C6}"/>
              </a:ext>
            </a:extLst>
          </p:cNvPr>
          <p:cNvSpPr>
            <a:spLocks noGrp="1"/>
          </p:cNvSpPr>
          <p:nvPr>
            <p:ph type="sldNum" sz="quarter" idx="11"/>
          </p:nvPr>
        </p:nvSpPr>
        <p:spPr/>
        <p:txBody>
          <a:bodyPr/>
          <a:lstStyle/>
          <a:p>
            <a:fld id="{AA5FCFE5-FE56-4EF1-80A8-07776887C2A1}" type="slidenum">
              <a:rPr lang="ja-JP" altLang="en-US" smtClean="0"/>
              <a:pPr/>
              <a:t>18</a:t>
            </a:fld>
            <a:endParaRPr lang="ja-JP" altLang="en-US" dirty="0"/>
          </a:p>
        </p:txBody>
      </p:sp>
      <p:sp>
        <p:nvSpPr>
          <p:cNvPr id="4" name="テキスト プレースホルダー 3">
            <a:extLst>
              <a:ext uri="{FF2B5EF4-FFF2-40B4-BE49-F238E27FC236}">
                <a16:creationId xmlns:a16="http://schemas.microsoft.com/office/drawing/2014/main" id="{DA55F345-AEDD-4428-9124-5B3279334C21}"/>
              </a:ext>
            </a:extLst>
          </p:cNvPr>
          <p:cNvSpPr>
            <a:spLocks noGrp="1"/>
          </p:cNvSpPr>
          <p:nvPr>
            <p:ph type="body" sz="quarter" idx="15"/>
          </p:nvPr>
        </p:nvSpPr>
        <p:spPr>
          <a:xfrm>
            <a:off x="416496" y="1008000"/>
            <a:ext cx="4356000" cy="468000"/>
          </a:xfrm>
        </p:spPr>
        <p:txBody>
          <a:bodyPr/>
          <a:lstStyle/>
          <a:p>
            <a:r>
              <a:rPr kumimoji="1" lang="ja-JP" altLang="en-US" dirty="0"/>
              <a:t>　　フェーズ</a:t>
            </a:r>
            <a:r>
              <a:rPr lang="en-US" altLang="ja-JP" dirty="0"/>
              <a:t>2</a:t>
            </a:r>
            <a:r>
              <a:rPr lang="ja-JP" altLang="en-US" dirty="0"/>
              <a:t>「実証プロジェクトの展開」のチェックリスト （</a:t>
            </a:r>
            <a:r>
              <a:rPr lang="en-US" altLang="ja-JP" dirty="0"/>
              <a:t>3/3</a:t>
            </a:r>
            <a:r>
              <a:rPr kumimoji="1" lang="ja-JP" altLang="en-US" dirty="0"/>
              <a:t>）</a:t>
            </a:r>
          </a:p>
        </p:txBody>
      </p:sp>
      <p:sp>
        <p:nvSpPr>
          <p:cNvPr id="5" name="タイトル 4">
            <a:extLst>
              <a:ext uri="{FF2B5EF4-FFF2-40B4-BE49-F238E27FC236}">
                <a16:creationId xmlns:a16="http://schemas.microsoft.com/office/drawing/2014/main" id="{6AB10B27-0935-4872-8CDB-1F81C82F7206}"/>
              </a:ext>
            </a:extLst>
          </p:cNvPr>
          <p:cNvSpPr>
            <a:spLocks noGrp="1"/>
          </p:cNvSpPr>
          <p:nvPr>
            <p:ph type="title"/>
          </p:nvPr>
        </p:nvSpPr>
        <p:spPr/>
        <p:txBody>
          <a:bodyPr vert="horz"/>
          <a:lstStyle/>
          <a:p>
            <a:r>
              <a:rPr kumimoji="1" lang="ja-JP" altLang="en-US" dirty="0"/>
              <a:t>　</a:t>
            </a:r>
          </a:p>
        </p:txBody>
      </p:sp>
      <p:graphicFrame>
        <p:nvGraphicFramePr>
          <p:cNvPr id="12" name="表 12">
            <a:extLst>
              <a:ext uri="{FF2B5EF4-FFF2-40B4-BE49-F238E27FC236}">
                <a16:creationId xmlns:a16="http://schemas.microsoft.com/office/drawing/2014/main" id="{8C599DCC-2374-4CEB-ACD6-8E7CC9DDC2E7}"/>
              </a:ext>
            </a:extLst>
          </p:cNvPr>
          <p:cNvGraphicFramePr>
            <a:graphicFrameLocks noGrp="1"/>
          </p:cNvGraphicFramePr>
          <p:nvPr>
            <p:extLst>
              <p:ext uri="{D42A27DB-BD31-4B8C-83A1-F6EECF244321}">
                <p14:modId xmlns:p14="http://schemas.microsoft.com/office/powerpoint/2010/main" val="337422062"/>
              </p:ext>
            </p:extLst>
          </p:nvPr>
        </p:nvGraphicFramePr>
        <p:xfrm>
          <a:off x="427047" y="1488723"/>
          <a:ext cx="9061951" cy="5100222"/>
        </p:xfrm>
        <a:graphic>
          <a:graphicData uri="http://schemas.openxmlformats.org/drawingml/2006/table">
            <a:tbl>
              <a:tblPr firstRow="1" bandRow="1">
                <a:tableStyleId>{5940675A-B579-460E-94D1-54222C63F5DA}</a:tableStyleId>
              </a:tblPr>
              <a:tblGrid>
                <a:gridCol w="791823">
                  <a:extLst>
                    <a:ext uri="{9D8B030D-6E8A-4147-A177-3AD203B41FA5}">
                      <a16:colId xmlns:a16="http://schemas.microsoft.com/office/drawing/2014/main" val="272224217"/>
                    </a:ext>
                  </a:extLst>
                </a:gridCol>
                <a:gridCol w="1362254">
                  <a:extLst>
                    <a:ext uri="{9D8B030D-6E8A-4147-A177-3AD203B41FA5}">
                      <a16:colId xmlns:a16="http://schemas.microsoft.com/office/drawing/2014/main" val="538033518"/>
                    </a:ext>
                  </a:extLst>
                </a:gridCol>
                <a:gridCol w="610058">
                  <a:extLst>
                    <a:ext uri="{9D8B030D-6E8A-4147-A177-3AD203B41FA5}">
                      <a16:colId xmlns:a16="http://schemas.microsoft.com/office/drawing/2014/main" val="1377996057"/>
                    </a:ext>
                  </a:extLst>
                </a:gridCol>
                <a:gridCol w="1639126">
                  <a:extLst>
                    <a:ext uri="{9D8B030D-6E8A-4147-A177-3AD203B41FA5}">
                      <a16:colId xmlns:a16="http://schemas.microsoft.com/office/drawing/2014/main" val="2617348279"/>
                    </a:ext>
                  </a:extLst>
                </a:gridCol>
                <a:gridCol w="1639126">
                  <a:extLst>
                    <a:ext uri="{9D8B030D-6E8A-4147-A177-3AD203B41FA5}">
                      <a16:colId xmlns:a16="http://schemas.microsoft.com/office/drawing/2014/main" val="1930931327"/>
                    </a:ext>
                  </a:extLst>
                </a:gridCol>
                <a:gridCol w="1639126">
                  <a:extLst>
                    <a:ext uri="{9D8B030D-6E8A-4147-A177-3AD203B41FA5}">
                      <a16:colId xmlns:a16="http://schemas.microsoft.com/office/drawing/2014/main" val="2015896811"/>
                    </a:ext>
                  </a:extLst>
                </a:gridCol>
                <a:gridCol w="460146">
                  <a:extLst>
                    <a:ext uri="{9D8B030D-6E8A-4147-A177-3AD203B41FA5}">
                      <a16:colId xmlns:a16="http://schemas.microsoft.com/office/drawing/2014/main" val="1723469932"/>
                    </a:ext>
                  </a:extLst>
                </a:gridCol>
                <a:gridCol w="460146">
                  <a:extLst>
                    <a:ext uri="{9D8B030D-6E8A-4147-A177-3AD203B41FA5}">
                      <a16:colId xmlns:a16="http://schemas.microsoft.com/office/drawing/2014/main" val="1423233445"/>
                    </a:ext>
                  </a:extLst>
                </a:gridCol>
                <a:gridCol w="460146">
                  <a:extLst>
                    <a:ext uri="{9D8B030D-6E8A-4147-A177-3AD203B41FA5}">
                      <a16:colId xmlns:a16="http://schemas.microsoft.com/office/drawing/2014/main" val="3815207850"/>
                    </a:ext>
                  </a:extLst>
                </a:gridCol>
              </a:tblGrid>
              <a:tr h="209595">
                <a:tc gridSpan="2">
                  <a:txBody>
                    <a:bodyPr/>
                    <a:lstStyle/>
                    <a:p>
                      <a:pPr algn="ctr"/>
                      <a:r>
                        <a:rPr kumimoji="1" lang="ja-JP" altLang="en-US" sz="1050" dirty="0">
                          <a:solidFill>
                            <a:schemeClr val="bg1"/>
                          </a:solidFill>
                        </a:rPr>
                        <a:t>区分</a:t>
                      </a:r>
                      <a:r>
                        <a:rPr kumimoji="1" lang="en-US" altLang="ja-JP" sz="1050" dirty="0">
                          <a:solidFill>
                            <a:schemeClr val="bg1"/>
                          </a:solidFill>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sz="105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rowSpan="2">
                  <a:txBody>
                    <a:bodyPr/>
                    <a:lstStyle/>
                    <a:p>
                      <a:pPr algn="ctr"/>
                      <a:r>
                        <a:rPr kumimoji="1" lang="ja-JP" altLang="en-US" sz="1050" dirty="0">
                          <a:solidFill>
                            <a:schemeClr val="bg1"/>
                          </a:solidFill>
                        </a:rPr>
                        <a:t>区分</a:t>
                      </a:r>
                      <a:r>
                        <a:rPr kumimoji="1" lang="en-US" altLang="ja-JP" sz="1050" dirty="0">
                          <a:solidFill>
                            <a:schemeClr val="bg1"/>
                          </a:solidFill>
                        </a:rPr>
                        <a:t>2</a:t>
                      </a:r>
                    </a:p>
                    <a:p>
                      <a:pPr algn="ctr"/>
                      <a:r>
                        <a:rPr kumimoji="1" lang="ja-JP" altLang="en-US" sz="1050" dirty="0">
                          <a:solidFill>
                            <a:schemeClr val="bg1"/>
                          </a:solidFill>
                        </a:rPr>
                        <a:t>（観点）</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gridSpan="3">
                  <a:txBody>
                    <a:bodyPr/>
                    <a:lstStyle/>
                    <a:p>
                      <a:pPr algn="ctr"/>
                      <a:r>
                        <a:rPr kumimoji="1" lang="ja-JP" altLang="en-US" sz="1050" dirty="0">
                          <a:solidFill>
                            <a:schemeClr val="bg1"/>
                          </a:solidFill>
                        </a:rPr>
                        <a:t>チェック項目</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hMerge="1">
                  <a:txBody>
                    <a:bodyPr/>
                    <a:lstStyle/>
                    <a:p>
                      <a:endParaRPr kumimoji="1" lang="ja-JP" altLang="en-US" dirty="0"/>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endParaRPr kumimoji="1" lang="ja-JP" altLang="en-US" sz="1050" dirty="0">
                        <a:solidFill>
                          <a:schemeClr val="bg1"/>
                        </a:solidFill>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16235172"/>
                  </a:ext>
                </a:extLst>
              </a:tr>
              <a:tr h="325529">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00" dirty="0">
                          <a:solidFill>
                            <a:schemeClr val="bg1"/>
                          </a:solidFill>
                        </a:rPr>
                        <a:t>フェーズ</a:t>
                      </a:r>
                    </a:p>
                  </a:txBody>
                  <a:tcPr marL="0" marR="0" marT="0" marB="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ありたき姿</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vMerge="1">
                  <a:txBody>
                    <a:bodyPr/>
                    <a:lstStyle/>
                    <a:p>
                      <a:r>
                        <a:rPr kumimoji="1" lang="ja-JP" altLang="en-US" dirty="0"/>
                        <a:t>分類</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a:r>
                        <a:rPr kumimoji="1" lang="ja-JP" altLang="en-US" sz="1050" dirty="0"/>
                        <a:t>行動例（指標）</a:t>
                      </a:r>
                    </a:p>
                  </a:txBody>
                  <a:tcPr marL="0" marR="0" marT="0" marB="0">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チェック内容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チェック方法・根拠資料</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配点</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r>
                        <a:rPr kumimoji="1" lang="ja-JP" altLang="en-US" sz="1050" dirty="0"/>
                        <a:t>チェック</a:t>
                      </a:r>
                      <a:endParaRPr kumimoji="1" lang="en-US" altLang="ja-JP" sz="1050" dirty="0"/>
                    </a:p>
                    <a:p>
                      <a:pPr algn="ctr"/>
                      <a:r>
                        <a:rPr kumimoji="1" lang="ja-JP" altLang="en-US" sz="1050" dirty="0"/>
                        <a:t>結果</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残された</a:t>
                      </a:r>
                      <a:endParaRPr kumimoji="1" lang="en-US" altLang="ja-JP" sz="1050" dirty="0">
                        <a:solidFill>
                          <a:schemeClr val="tx1"/>
                        </a:solidFill>
                      </a:endParaRPr>
                    </a:p>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課題</a:t>
                      </a:r>
                      <a:endParaRPr kumimoji="1" lang="ja-JP" altLang="en-US" sz="1050" dirty="0"/>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34443230"/>
                  </a:ext>
                </a:extLst>
              </a:tr>
              <a:tr h="750558">
                <a:tc rowSpan="4">
                  <a:txBody>
                    <a:bodyPr/>
                    <a:lstStyle/>
                    <a:p>
                      <a:r>
                        <a:rPr kumimoji="1" lang="en-US" altLang="ja-JP" sz="1050" dirty="0">
                          <a:solidFill>
                            <a:schemeClr val="bg1"/>
                          </a:solidFill>
                        </a:rPr>
                        <a:t>2</a:t>
                      </a:r>
                      <a:r>
                        <a:rPr kumimoji="1" lang="ja-JP" altLang="en-US" sz="1050" dirty="0">
                          <a:solidFill>
                            <a:schemeClr val="bg1"/>
                          </a:solidFill>
                        </a:rPr>
                        <a:t>：</a:t>
                      </a:r>
                      <a:endParaRPr kumimoji="1" lang="en-US" altLang="ja-JP" sz="1050" dirty="0">
                        <a:solidFill>
                          <a:schemeClr val="bg1"/>
                        </a:solidFill>
                      </a:endParaRPr>
                    </a:p>
                    <a:p>
                      <a:r>
                        <a:rPr kumimoji="1" lang="ja-JP" altLang="en-US" sz="1050" dirty="0">
                          <a:solidFill>
                            <a:schemeClr val="bg1"/>
                          </a:solidFill>
                        </a:rPr>
                        <a:t>実証プロジェクトの展開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2"/>
                    </a:solidFill>
                  </a:tcPr>
                </a:tc>
                <a:tc rowSpan="4">
                  <a:txBody>
                    <a:bodyPr/>
                    <a:lstStyle/>
                    <a:p>
                      <a:pPr marL="171450" indent="-171450">
                        <a:buFont typeface="Wingdings" panose="05000000000000000000" pitchFamily="2" charset="2"/>
                        <a:buChar char="n"/>
                      </a:pPr>
                      <a:r>
                        <a:rPr kumimoji="1" lang="ja-JP" altLang="en-US" sz="1050" dirty="0"/>
                        <a:t>エコシステムの核となるプロジェクトの創出と情報発信</a:t>
                      </a:r>
                    </a:p>
                    <a:p>
                      <a:pPr marL="171450" indent="-171450">
                        <a:buFont typeface="Wingdings" panose="05000000000000000000" pitchFamily="2" charset="2"/>
                        <a:buChar char="n"/>
                      </a:pPr>
                      <a:r>
                        <a:rPr kumimoji="1" lang="ja-JP" altLang="en-US" sz="1050" dirty="0"/>
                        <a:t>林業以外の異分野からのプレイヤーが参画</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D7F4D0"/>
                    </a:solidFill>
                  </a:tcPr>
                </a:tc>
                <a:tc rowSpan="3">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dirty="0"/>
                        <a:t>知識</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rowSpan="3">
                  <a:txBody>
                    <a:bodyPr/>
                    <a:lstStyle/>
                    <a:p>
                      <a:pPr marL="0" indent="0">
                        <a:buFontTx/>
                        <a:buNone/>
                      </a:pPr>
                      <a:r>
                        <a:rPr kumimoji="1" lang="ja-JP" altLang="en-US" sz="1050" dirty="0"/>
                        <a:t>提供する財／サービスが科学的に説明可能（特許等の申請に着手）</a:t>
                      </a:r>
                    </a:p>
                    <a:p>
                      <a:pPr marL="0" indent="0">
                        <a:buFontTx/>
                        <a:buNone/>
                      </a:pPr>
                      <a:r>
                        <a:rPr kumimoji="1" lang="ja-JP" altLang="en-US" sz="1050" dirty="0"/>
                        <a:t>提供する財／サービスを技術成熟度など社会実装に向けた指標にて評価可能（実装上の課題や伸びしろを言語化可能）</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実証プロジェクトにおける事業内容においてキーとなる技術（テクノロジー）が明確であるか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実証プロジェクトの計画書等において、取組のキーとなる技術とその技術開発の計画が明文化されている場合、「〇」とする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9594468"/>
                  </a:ext>
                </a:extLst>
              </a:tr>
              <a:tr h="1232361">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実証プロジェクトにおける事業内容においてキーとなる技術（テクノロジー）について、新規性を有するか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lgn="l" defTabSz="990564" rtl="0" eaLnBrk="1" latinLnBrk="0" hangingPunct="1">
                        <a:buFontTx/>
                        <a:buNone/>
                      </a:pPr>
                      <a:r>
                        <a:rPr kumimoji="1" lang="ja-JP" altLang="en-US" sz="1050" kern="1200" dirty="0">
                          <a:solidFill>
                            <a:schemeClr val="tx1"/>
                          </a:solidFill>
                          <a:latin typeface="+mn-lt"/>
                          <a:ea typeface="+mn-ea"/>
                          <a:cs typeface="+mn-cs"/>
                        </a:rPr>
                        <a:t>実証プロジェクトにおける事業内容においてキーとなる技術（テクノロジー）に関する知的財産の情報が文書として明文化されている場合、「〇」とする</a:t>
                      </a:r>
                    </a:p>
                    <a:p>
                      <a:pPr marL="0" indent="0" algn="l" defTabSz="990564" rtl="0" eaLnBrk="1" latinLnBrk="0" hangingPunct="1">
                        <a:buFontTx/>
                        <a:buNone/>
                      </a:pPr>
                      <a:r>
                        <a:rPr kumimoji="1" lang="ja-JP" altLang="en-US" sz="1050" kern="1200" dirty="0">
                          <a:solidFill>
                            <a:schemeClr val="tx1"/>
                          </a:solidFill>
                          <a:latin typeface="+mn-lt"/>
                          <a:ea typeface="+mn-ea"/>
                          <a:cs typeface="+mn-cs"/>
                        </a:rPr>
                        <a:t>（必要があれば当局に申請できる状態となっている）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ja-JP" altLang="en-US" sz="1050" dirty="0">
                          <a:solidFill>
                            <a:schemeClr val="tx1"/>
                          </a:solidFill>
                        </a:rPr>
                        <a:t>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820093"/>
                  </a:ext>
                </a:extLst>
              </a:tr>
              <a:tr h="1232361">
                <a:tc vMerge="1">
                  <a:txBody>
                    <a:bodyPr/>
                    <a:lstStyle/>
                    <a:p>
                      <a:endParaRPr kumimoji="1" lang="ja-JP" altLang="en-US" sz="1050" dirty="0"/>
                    </a:p>
                  </a:txBody>
                  <a:tcPr marL="45720" marR="4572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pPr marL="0" indent="0">
                        <a:buFontTx/>
                        <a:buNone/>
                      </a:pPr>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050" dirty="0"/>
                        <a:t>実証プロジェクトにおける事業内容においてキーとなる技術（テクノロジー）について、技術開発のプロセスや見通しが明確であるか。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Tx/>
                        <a:buNone/>
                      </a:pPr>
                      <a:r>
                        <a:rPr kumimoji="1" lang="ja-JP" altLang="en-US" sz="1050" dirty="0"/>
                        <a:t>実証プロジェクトの計画書等において、技術開発の社会実装に向けた課題が技術面や法制度面について明文化されている場合、かつ、達成年度の目標が立てられている場合、「〇」とする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kumimoji="1" lang="ja-JP" altLang="en-US" sz="1050" dirty="0">
                          <a:solidFill>
                            <a:schemeClr val="tx1"/>
                          </a:solidFill>
                        </a:rPr>
                        <a:t>２</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590836785"/>
                  </a:ext>
                </a:extLst>
              </a:tr>
              <a:tr h="1069597">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vMerge="1">
                  <a:txBody>
                    <a:bodyPr/>
                    <a:lstStyle/>
                    <a:p>
                      <a:endParaRPr kumimoji="1" lang="ja-JP" altLang="en-US" sz="105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1" lang="ja-JP" altLang="en-US" sz="1050" dirty="0"/>
                        <a:t>資金</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buFontTx/>
                        <a:buNone/>
                      </a:pPr>
                      <a:r>
                        <a:rPr kumimoji="1" lang="ja-JP" altLang="en-US" sz="1050" dirty="0"/>
                        <a:t>当面の運転資金については出資金や地域金融機関等から確保</a:t>
                      </a:r>
                    </a:p>
                    <a:p>
                      <a:pPr>
                        <a:buFontTx/>
                        <a:buNone/>
                      </a:pPr>
                      <a:r>
                        <a:rPr kumimoji="1" lang="ja-JP" altLang="en-US" sz="1050" dirty="0"/>
                        <a:t>実証プロジェクトの遂行に向けて、政府・自治体の補助金／助成金を受給し、活用</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buFontTx/>
                        <a:buNone/>
                      </a:pPr>
                      <a:r>
                        <a:rPr kumimoji="1" lang="ja-JP" altLang="en-US" sz="1050" dirty="0"/>
                        <a:t>実証プロジェクトの運転資金（当面</a:t>
                      </a:r>
                      <a:r>
                        <a:rPr kumimoji="1" lang="en-US" altLang="ja-JP" sz="1050" dirty="0"/>
                        <a:t>3</a:t>
                      </a:r>
                      <a:r>
                        <a:rPr kumimoji="1" lang="ja-JP" altLang="en-US" sz="1050" dirty="0"/>
                        <a:t>期分）について、行政の補助金に依存していないか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buFontTx/>
                        <a:buNone/>
                      </a:pPr>
                      <a:r>
                        <a:rPr kumimoji="1" lang="ja-JP" altLang="en-US" sz="1050" dirty="0"/>
                        <a:t>実証プロジェクトの計画書等において、行政の補助金だけでなく、自己資金や地域金融機関からの出資等で構成されていることが分かる場合、「〇」とする</a:t>
                      </a: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rPr>
                        <a:t>1</a:t>
                      </a:r>
                      <a:endParaRPr kumimoji="1" lang="ja-JP" altLang="en-US" sz="105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27407700"/>
                  </a:ext>
                </a:extLst>
              </a:tr>
            </a:tbl>
          </a:graphicData>
        </a:graphic>
      </p:graphicFrame>
      <p:grpSp>
        <p:nvGrpSpPr>
          <p:cNvPr id="40" name="Graphic 4">
            <a:extLst>
              <a:ext uri="{FF2B5EF4-FFF2-40B4-BE49-F238E27FC236}">
                <a16:creationId xmlns:a16="http://schemas.microsoft.com/office/drawing/2014/main" id="{856A278C-DE5B-4A95-9648-3438CA2842CF}"/>
              </a:ext>
            </a:extLst>
          </p:cNvPr>
          <p:cNvGrpSpPr>
            <a:grpSpLocks noChangeAspect="1"/>
          </p:cNvGrpSpPr>
          <p:nvPr/>
        </p:nvGrpSpPr>
        <p:grpSpPr bwMode="gray">
          <a:xfrm>
            <a:off x="476750" y="1095750"/>
            <a:ext cx="292500" cy="292500"/>
            <a:chOff x="2998797" y="4792777"/>
            <a:chExt cx="362309" cy="362450"/>
          </a:xfrm>
          <a:solidFill>
            <a:srgbClr val="26890D"/>
          </a:solidFill>
        </p:grpSpPr>
        <p:sp>
          <p:nvSpPr>
            <p:cNvPr id="41" name="Graphic 4">
              <a:extLst>
                <a:ext uri="{FF2B5EF4-FFF2-40B4-BE49-F238E27FC236}">
                  <a16:creationId xmlns:a16="http://schemas.microsoft.com/office/drawing/2014/main" id="{8DE3571E-F535-4C66-9218-11F9D6AD44DB}"/>
                </a:ext>
              </a:extLst>
            </p:cNvPr>
            <p:cNvSpPr/>
            <p:nvPr/>
          </p:nvSpPr>
          <p:spPr bwMode="gray">
            <a:xfrm>
              <a:off x="3107426" y="4869864"/>
              <a:ext cx="145120" cy="203010"/>
            </a:xfrm>
            <a:custGeom>
              <a:avLst/>
              <a:gdLst>
                <a:gd name="connsiteX0" fmla="*/ 72206 w 145120"/>
                <a:gd name="connsiteY0" fmla="*/ 0 h 203010"/>
                <a:gd name="connsiteX1" fmla="*/ 72206 w 145120"/>
                <a:gd name="connsiteY1" fmla="*/ 0 h 203010"/>
                <a:gd name="connsiteX2" fmla="*/ 0 w 145120"/>
                <a:gd name="connsiteY2" fmla="*/ 72139 h 203010"/>
                <a:gd name="connsiteX3" fmla="*/ 10224 w 145120"/>
                <a:gd name="connsiteY3" fmla="*/ 108528 h 203010"/>
                <a:gd name="connsiteX4" fmla="*/ 72845 w 145120"/>
                <a:gd name="connsiteY4" fmla="*/ 203011 h 203010"/>
                <a:gd name="connsiteX5" fmla="*/ 135467 w 145120"/>
                <a:gd name="connsiteY5" fmla="*/ 108528 h 203010"/>
                <a:gd name="connsiteX6" fmla="*/ 145052 w 145120"/>
                <a:gd name="connsiteY6" fmla="*/ 72777 h 203010"/>
                <a:gd name="connsiteX7" fmla="*/ 72206 w 145120"/>
                <a:gd name="connsiteY7" fmla="*/ 0 h 203010"/>
                <a:gd name="connsiteX8" fmla="*/ 72206 w 145120"/>
                <a:gd name="connsiteY8" fmla="*/ 110443 h 203010"/>
                <a:gd name="connsiteX9" fmla="*/ 34506 w 145120"/>
                <a:gd name="connsiteY9" fmla="*/ 72777 h 203010"/>
                <a:gd name="connsiteX10" fmla="*/ 72206 w 145120"/>
                <a:gd name="connsiteY10" fmla="*/ 35112 h 203010"/>
                <a:gd name="connsiteX11" fmla="*/ 109907 w 145120"/>
                <a:gd name="connsiteY11" fmla="*/ 72777 h 203010"/>
                <a:gd name="connsiteX12" fmla="*/ 72206 w 145120"/>
                <a:gd name="connsiteY12" fmla="*/ 110443 h 203010"/>
                <a:gd name="connsiteX13" fmla="*/ 72206 w 145120"/>
                <a:gd name="connsiteY13" fmla="*/ 110443 h 20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20" h="203010">
                  <a:moveTo>
                    <a:pt x="72206" y="0"/>
                  </a:moveTo>
                  <a:lnTo>
                    <a:pt x="72206" y="0"/>
                  </a:lnTo>
                  <a:cubicBezTo>
                    <a:pt x="31950" y="0"/>
                    <a:pt x="0" y="32558"/>
                    <a:pt x="0" y="72139"/>
                  </a:cubicBezTo>
                  <a:cubicBezTo>
                    <a:pt x="0" y="84907"/>
                    <a:pt x="3195" y="97675"/>
                    <a:pt x="10224" y="108528"/>
                  </a:cubicBezTo>
                  <a:lnTo>
                    <a:pt x="72845" y="203011"/>
                  </a:lnTo>
                  <a:lnTo>
                    <a:pt x="135467" y="108528"/>
                  </a:lnTo>
                  <a:cubicBezTo>
                    <a:pt x="141857" y="97675"/>
                    <a:pt x="145691" y="85545"/>
                    <a:pt x="145052" y="72777"/>
                  </a:cubicBezTo>
                  <a:cubicBezTo>
                    <a:pt x="144413" y="32558"/>
                    <a:pt x="112463" y="0"/>
                    <a:pt x="72206" y="0"/>
                  </a:cubicBezTo>
                  <a:close/>
                  <a:moveTo>
                    <a:pt x="72206" y="110443"/>
                  </a:moveTo>
                  <a:cubicBezTo>
                    <a:pt x="51119" y="110443"/>
                    <a:pt x="34506" y="93206"/>
                    <a:pt x="34506" y="72777"/>
                  </a:cubicBezTo>
                  <a:cubicBezTo>
                    <a:pt x="34506" y="52349"/>
                    <a:pt x="51759" y="35112"/>
                    <a:pt x="72206" y="35112"/>
                  </a:cubicBezTo>
                  <a:cubicBezTo>
                    <a:pt x="92654" y="35112"/>
                    <a:pt x="109907" y="52349"/>
                    <a:pt x="109907" y="72777"/>
                  </a:cubicBezTo>
                  <a:cubicBezTo>
                    <a:pt x="109907" y="93206"/>
                    <a:pt x="93293" y="110443"/>
                    <a:pt x="72206" y="110443"/>
                  </a:cubicBezTo>
                  <a:lnTo>
                    <a:pt x="72206" y="110443"/>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2" name="Graphic 4">
              <a:extLst>
                <a:ext uri="{FF2B5EF4-FFF2-40B4-BE49-F238E27FC236}">
                  <a16:creationId xmlns:a16="http://schemas.microsoft.com/office/drawing/2014/main" id="{7D8D84BE-C4C7-4870-85BD-EC1974A28175}"/>
                </a:ext>
              </a:extLst>
            </p:cNvPr>
            <p:cNvSpPr/>
            <p:nvPr/>
          </p:nvSpPr>
          <p:spPr bwMode="gray">
            <a:xfrm>
              <a:off x="3154711" y="4917105"/>
              <a:ext cx="49841" cy="49795"/>
            </a:xfrm>
            <a:custGeom>
              <a:avLst/>
              <a:gdLst>
                <a:gd name="connsiteX0" fmla="*/ 49842 w 49841"/>
                <a:gd name="connsiteY0" fmla="*/ 24898 h 49795"/>
                <a:gd name="connsiteX1" fmla="*/ 24921 w 49841"/>
                <a:gd name="connsiteY1" fmla="*/ 49795 h 49795"/>
                <a:gd name="connsiteX2" fmla="*/ 0 w 49841"/>
                <a:gd name="connsiteY2" fmla="*/ 24898 h 49795"/>
                <a:gd name="connsiteX3" fmla="*/ 24921 w 49841"/>
                <a:gd name="connsiteY3" fmla="*/ 0 h 49795"/>
                <a:gd name="connsiteX4" fmla="*/ 49842 w 49841"/>
                <a:gd name="connsiteY4" fmla="*/ 24898 h 4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41" h="49795">
                  <a:moveTo>
                    <a:pt x="49842" y="24898"/>
                  </a:moveTo>
                  <a:cubicBezTo>
                    <a:pt x="49842" y="38648"/>
                    <a:pt x="38684" y="49795"/>
                    <a:pt x="24921" y="49795"/>
                  </a:cubicBezTo>
                  <a:cubicBezTo>
                    <a:pt x="11158" y="49795"/>
                    <a:pt x="0" y="38648"/>
                    <a:pt x="0" y="24898"/>
                  </a:cubicBezTo>
                  <a:cubicBezTo>
                    <a:pt x="0" y="11147"/>
                    <a:pt x="11158" y="0"/>
                    <a:pt x="24921" y="0"/>
                  </a:cubicBezTo>
                  <a:cubicBezTo>
                    <a:pt x="38684" y="0"/>
                    <a:pt x="49842" y="11147"/>
                    <a:pt x="49842" y="24898"/>
                  </a:cubicBez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sp>
          <p:nvSpPr>
            <p:cNvPr id="43" name="Graphic 4">
              <a:extLst>
                <a:ext uri="{FF2B5EF4-FFF2-40B4-BE49-F238E27FC236}">
                  <a16:creationId xmlns:a16="http://schemas.microsoft.com/office/drawing/2014/main" id="{3A593D69-CEB2-4F44-821E-3C28BEA22560}"/>
                </a:ext>
              </a:extLst>
            </p:cNvPr>
            <p:cNvSpPr/>
            <p:nvPr/>
          </p:nvSpPr>
          <p:spPr bwMode="gray">
            <a:xfrm>
              <a:off x="2998797" y="4792777"/>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6 h 362450"/>
                <a:gd name="connsiteX4" fmla="*/ 180835 w 362309"/>
                <a:gd name="connsiteY4" fmla="*/ 479 h 362450"/>
                <a:gd name="connsiteX5" fmla="*/ 180835 w 362309"/>
                <a:gd name="connsiteY5" fmla="*/ 479 h 362450"/>
                <a:gd name="connsiteX6" fmla="*/ 254320 w 362309"/>
                <a:gd name="connsiteY6" fmla="*/ 191998 h 362450"/>
                <a:gd name="connsiteX7" fmla="*/ 185947 w 362309"/>
                <a:gd name="connsiteY7" fmla="*/ 294780 h 362450"/>
                <a:gd name="connsiteX8" fmla="*/ 180835 w 362309"/>
                <a:gd name="connsiteY8" fmla="*/ 297972 h 362450"/>
                <a:gd name="connsiteX9" fmla="*/ 180835 w 362309"/>
                <a:gd name="connsiteY9" fmla="*/ 297972 h 362450"/>
                <a:gd name="connsiteX10" fmla="*/ 175723 w 362309"/>
                <a:gd name="connsiteY10" fmla="*/ 294780 h 362450"/>
                <a:gd name="connsiteX11" fmla="*/ 107990 w 362309"/>
                <a:gd name="connsiteY11" fmla="*/ 191998 h 362450"/>
                <a:gd name="connsiteX12" fmla="*/ 95849 w 362309"/>
                <a:gd name="connsiteY12" fmla="*/ 149226 h 362450"/>
                <a:gd name="connsiteX13" fmla="*/ 180835 w 362309"/>
                <a:gd name="connsiteY13" fmla="*/ 64319 h 362450"/>
                <a:gd name="connsiteX14" fmla="*/ 180835 w 362309"/>
                <a:gd name="connsiteY14" fmla="*/ 64319 h 362450"/>
                <a:gd name="connsiteX15" fmla="*/ 265821 w 362309"/>
                <a:gd name="connsiteY15" fmla="*/ 149226 h 362450"/>
                <a:gd name="connsiteX16" fmla="*/ 254320 w 362309"/>
                <a:gd name="connsiteY16" fmla="*/ 191998 h 362450"/>
                <a:gd name="connsiteX17" fmla="*/ 254320 w 362309"/>
                <a:gd name="connsiteY17" fmla="*/ 19199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450">
                  <a:moveTo>
                    <a:pt x="180835" y="479"/>
                  </a:moveTo>
                  <a:cubicBezTo>
                    <a:pt x="80513" y="479"/>
                    <a:pt x="0" y="81556"/>
                    <a:pt x="0" y="181784"/>
                  </a:cubicBezTo>
                  <a:cubicBezTo>
                    <a:pt x="0" y="282012"/>
                    <a:pt x="81152" y="362451"/>
                    <a:pt x="181474" y="362451"/>
                  </a:cubicBezTo>
                  <a:cubicBezTo>
                    <a:pt x="281157" y="362451"/>
                    <a:pt x="362310" y="281374"/>
                    <a:pt x="362310" y="181146"/>
                  </a:cubicBezTo>
                  <a:cubicBezTo>
                    <a:pt x="362310" y="80917"/>
                    <a:pt x="281157" y="-160"/>
                    <a:pt x="180835" y="479"/>
                  </a:cubicBezTo>
                  <a:cubicBezTo>
                    <a:pt x="180835" y="-160"/>
                    <a:pt x="180835" y="-160"/>
                    <a:pt x="180835" y="479"/>
                  </a:cubicBezTo>
                  <a:close/>
                  <a:moveTo>
                    <a:pt x="254320" y="191998"/>
                  </a:moveTo>
                  <a:lnTo>
                    <a:pt x="185947" y="294780"/>
                  </a:lnTo>
                  <a:cubicBezTo>
                    <a:pt x="184669" y="296696"/>
                    <a:pt x="182752" y="297334"/>
                    <a:pt x="180835" y="297972"/>
                  </a:cubicBezTo>
                  <a:lnTo>
                    <a:pt x="180835" y="297972"/>
                  </a:lnTo>
                  <a:cubicBezTo>
                    <a:pt x="178918" y="297972"/>
                    <a:pt x="177001" y="296696"/>
                    <a:pt x="175723" y="294780"/>
                  </a:cubicBezTo>
                  <a:lnTo>
                    <a:pt x="107990" y="191998"/>
                  </a:lnTo>
                  <a:cubicBezTo>
                    <a:pt x="99683" y="179230"/>
                    <a:pt x="95849" y="163909"/>
                    <a:pt x="95849" y="149226"/>
                  </a:cubicBezTo>
                  <a:cubicBezTo>
                    <a:pt x="95849" y="101984"/>
                    <a:pt x="134189" y="64319"/>
                    <a:pt x="180835" y="64319"/>
                  </a:cubicBezTo>
                  <a:lnTo>
                    <a:pt x="180835" y="64319"/>
                  </a:lnTo>
                  <a:cubicBezTo>
                    <a:pt x="228121" y="64319"/>
                    <a:pt x="265821" y="102623"/>
                    <a:pt x="265821" y="149226"/>
                  </a:cubicBezTo>
                  <a:cubicBezTo>
                    <a:pt x="266460" y="164547"/>
                    <a:pt x="262626" y="179230"/>
                    <a:pt x="254320" y="191998"/>
                  </a:cubicBezTo>
                  <a:lnTo>
                    <a:pt x="254320" y="191998"/>
                  </a:lnTo>
                  <a:close/>
                </a:path>
              </a:pathLst>
            </a:custGeom>
            <a:solidFill>
              <a:schemeClr val="accent4"/>
            </a:solidFill>
            <a:ln w="6390" cap="flat">
              <a:noFill/>
              <a:prstDash val="solid"/>
              <a:miter/>
            </a:ln>
          </p:spPr>
          <p:txBody>
            <a:bodyPr wrap="none" lIns="0" tIns="0" rIns="0" bIns="0" rtlCol="0" anchor="ctr"/>
            <a:lstStyle/>
            <a:p>
              <a:pPr algn="ctr"/>
              <a:endParaRPr lang="ja-JP" altLang="en-US" sz="975" dirty="0">
                <a:latin typeface="+mn-lt"/>
                <a:cs typeface="+mn-cs"/>
                <a:sym typeface="+mn-lt"/>
              </a:endParaRPr>
            </a:p>
          </p:txBody>
        </p:sp>
      </p:grpSp>
      <p:sp>
        <p:nvSpPr>
          <p:cNvPr id="9" name="フッター プレースホルダー 8">
            <a:extLst>
              <a:ext uri="{FF2B5EF4-FFF2-40B4-BE49-F238E27FC236}">
                <a16:creationId xmlns:a16="http://schemas.microsoft.com/office/drawing/2014/main" id="{4C0382B1-1C34-36A2-6D99-7F735C7F1696}"/>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1481597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BF2AA0AD-54E4-55DB-4FE2-1E3699178BED}"/>
              </a:ext>
            </a:extLst>
          </p:cNvPr>
          <p:cNvSpPr>
            <a:spLocks noGrp="1"/>
          </p:cNvSpPr>
          <p:nvPr>
            <p:ph type="body" sz="quarter" idx="10"/>
          </p:nvPr>
        </p:nvSpPr>
        <p:spPr>
          <a:xfrm>
            <a:off x="1029599" y="2232000"/>
            <a:ext cx="7632000" cy="432000"/>
          </a:xfrm>
        </p:spPr>
        <p:txBody>
          <a:bodyPr/>
          <a:lstStyle/>
          <a:p>
            <a:r>
              <a:rPr lang="en-US" altLang="ja-JP" dirty="0"/>
              <a:t>3</a:t>
            </a:r>
            <a:r>
              <a:rPr kumimoji="1" lang="en-US" altLang="ja-JP" dirty="0"/>
              <a:t>.</a:t>
            </a:r>
            <a:r>
              <a:rPr kumimoji="1" lang="ja-JP" altLang="en-US" dirty="0"/>
              <a:t> チェック結果の振り返り</a:t>
            </a:r>
            <a:endParaRPr kumimoji="1" lang="en-US" altLang="ja-JP" dirty="0"/>
          </a:p>
        </p:txBody>
      </p:sp>
      <p:sp>
        <p:nvSpPr>
          <p:cNvPr id="3" name="スライド番号プレースホルダー 2">
            <a:extLst>
              <a:ext uri="{FF2B5EF4-FFF2-40B4-BE49-F238E27FC236}">
                <a16:creationId xmlns:a16="http://schemas.microsoft.com/office/drawing/2014/main" id="{25E32685-425B-9C70-754A-D5D338B195DC}"/>
              </a:ext>
            </a:extLst>
          </p:cNvPr>
          <p:cNvSpPr>
            <a:spLocks noGrp="1"/>
          </p:cNvSpPr>
          <p:nvPr>
            <p:ph type="sldNum" sz="quarter" idx="11"/>
          </p:nvPr>
        </p:nvSpPr>
        <p:spPr/>
        <p:txBody>
          <a:bodyPr/>
          <a:lstStyle/>
          <a:p>
            <a:fld id="{AA5FCFE5-FE56-4EF1-80A8-07776887C2A1}" type="slidenum">
              <a:rPr lang="ja-JP" altLang="en-US" smtClean="0"/>
              <a:pPr/>
              <a:t>19</a:t>
            </a:fld>
            <a:endParaRPr lang="ja-JP" altLang="en-US" dirty="0"/>
          </a:p>
        </p:txBody>
      </p:sp>
      <p:sp>
        <p:nvSpPr>
          <p:cNvPr id="5" name="フッター プレースホルダー 4">
            <a:extLst>
              <a:ext uri="{FF2B5EF4-FFF2-40B4-BE49-F238E27FC236}">
                <a16:creationId xmlns:a16="http://schemas.microsoft.com/office/drawing/2014/main" id="{1368ABF3-8895-7F66-B36A-50B019CB100E}"/>
              </a:ext>
            </a:extLst>
          </p:cNvPr>
          <p:cNvSpPr>
            <a:spLocks noGrp="1"/>
          </p:cNvSpPr>
          <p:nvPr>
            <p:ph type="ftr" sz="quarter" idx="12"/>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Tree>
    <p:extLst>
      <p:ext uri="{BB962C8B-B14F-4D97-AF65-F5344CB8AC3E}">
        <p14:creationId xmlns:p14="http://schemas.microsoft.com/office/powerpoint/2010/main" val="3282485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A0EDCCA-9F33-024F-68D5-20ADF199A12E}"/>
              </a:ext>
            </a:extLst>
          </p:cNvPr>
          <p:cNvGraphicFramePr>
            <a:graphicFrameLocks noChangeAspect="1"/>
          </p:cNvGraphicFramePr>
          <p:nvPr>
            <p:custDataLst>
              <p:tags r:id="rId1"/>
            </p:custDataLst>
            <p:extLst>
              <p:ext uri="{D42A27DB-BD31-4B8C-83A1-F6EECF244321}">
                <p14:modId xmlns:p14="http://schemas.microsoft.com/office/powerpoint/2010/main" val="622162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4" imgH="623" progId="TCLayout.ActiveDocument.1">
                  <p:embed/>
                </p:oleObj>
              </mc:Choice>
              <mc:Fallback>
                <p:oleObj name="think-cell スライド" r:id="rId3" imgW="624" imgH="623" progId="TCLayout.ActiveDocument.1">
                  <p:embed/>
                  <p:pic>
                    <p:nvPicPr>
                      <p:cNvPr id="8" name="think-cell data - do not delete" hidden="1">
                        <a:extLst>
                          <a:ext uri="{FF2B5EF4-FFF2-40B4-BE49-F238E27FC236}">
                            <a16:creationId xmlns:a16="http://schemas.microsoft.com/office/drawing/2014/main" id="{AA0EDCCA-9F33-024F-68D5-20ADF199A1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正方形/長方形 8" hidden="1">
            <a:extLst>
              <a:ext uri="{FF2B5EF4-FFF2-40B4-BE49-F238E27FC236}">
                <a16:creationId xmlns:a16="http://schemas.microsoft.com/office/drawing/2014/main" id="{5D03F505-70A5-2C16-47BF-E5AAF24C7B0A}"/>
              </a:ext>
            </a:extLst>
          </p:cNvPr>
          <p:cNvSpPr/>
          <p:nvPr/>
        </p:nvSpPr>
        <p:spPr bwMode="gray">
          <a:xfrm>
            <a:off x="280737" y="890337"/>
            <a:ext cx="9312442" cy="5502442"/>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フッター プレースホルダー 3">
            <a:extLst>
              <a:ext uri="{FF2B5EF4-FFF2-40B4-BE49-F238E27FC236}">
                <a16:creationId xmlns:a16="http://schemas.microsoft.com/office/drawing/2014/main" id="{F0CC397B-BDB8-15CD-F6F8-2A32EAB3E658}"/>
              </a:ext>
            </a:extLst>
          </p:cNvPr>
          <p:cNvSpPr>
            <a:spLocks noGrp="1"/>
          </p:cNvSpPr>
          <p:nvPr>
            <p:ph type="ftr" sz="quarter" idx="10"/>
          </p:nvPr>
        </p:nvSpPr>
        <p:spPr/>
        <p:txBody>
          <a:bodyPr/>
          <a:lstStyle/>
          <a:p>
            <a:r>
              <a:rPr lang="ja-JP" altLang="en-US"/>
              <a:t>林業イノベーション創出に向けた地域のエコシステム形成チェックリスト（令和５年度林業イノベーションハブ構築事業）</a:t>
            </a:r>
            <a:endParaRPr lang="en-GB" altLang="en-GB" dirty="0"/>
          </a:p>
        </p:txBody>
      </p:sp>
      <p:sp>
        <p:nvSpPr>
          <p:cNvPr id="3" name="スライド番号プレースホルダー 2">
            <a:extLst>
              <a:ext uri="{FF2B5EF4-FFF2-40B4-BE49-F238E27FC236}">
                <a16:creationId xmlns:a16="http://schemas.microsoft.com/office/drawing/2014/main" id="{011D1EDF-6714-484F-7EBF-EDB97D2D6D24}"/>
              </a:ext>
            </a:extLst>
          </p:cNvPr>
          <p:cNvSpPr>
            <a:spLocks noGrp="1"/>
          </p:cNvSpPr>
          <p:nvPr>
            <p:ph type="sldNum" sz="quarter" idx="11"/>
          </p:nvPr>
        </p:nvSpPr>
        <p:spPr/>
        <p:txBody>
          <a:bodyPr/>
          <a:lstStyle/>
          <a:p>
            <a:fld id="{AA5FCFE5-FE56-4EF1-80A8-07776887C2A1}" type="slidenum">
              <a:rPr lang="ja-JP" altLang="en-US" smtClean="0"/>
              <a:pPr/>
              <a:t>20</a:t>
            </a:fld>
            <a:endParaRPr lang="ja-JP" altLang="en-US" dirty="0"/>
          </a:p>
        </p:txBody>
      </p:sp>
      <p:sp>
        <p:nvSpPr>
          <p:cNvPr id="6" name="テキスト プレースホルダー 5">
            <a:extLst>
              <a:ext uri="{FF2B5EF4-FFF2-40B4-BE49-F238E27FC236}">
                <a16:creationId xmlns:a16="http://schemas.microsoft.com/office/drawing/2014/main" id="{DCE60899-91AA-FE8C-D980-F4926EB3DB31}"/>
              </a:ext>
            </a:extLst>
          </p:cNvPr>
          <p:cNvSpPr>
            <a:spLocks noGrp="1"/>
          </p:cNvSpPr>
          <p:nvPr>
            <p:ph type="body" sz="quarter" idx="15"/>
          </p:nvPr>
        </p:nvSpPr>
        <p:spPr/>
        <p:txBody>
          <a:bodyPr/>
          <a:lstStyle/>
          <a:p>
            <a:r>
              <a:rPr lang="ja-JP" altLang="en-US" dirty="0"/>
              <a:t>チェック結果の振り返りシート</a:t>
            </a:r>
          </a:p>
        </p:txBody>
      </p:sp>
      <p:sp>
        <p:nvSpPr>
          <p:cNvPr id="5" name="タイトル 4">
            <a:extLst>
              <a:ext uri="{FF2B5EF4-FFF2-40B4-BE49-F238E27FC236}">
                <a16:creationId xmlns:a16="http://schemas.microsoft.com/office/drawing/2014/main" id="{55465B78-BE1A-988E-8C5D-C0FA8AB20ED6}"/>
              </a:ext>
            </a:extLst>
          </p:cNvPr>
          <p:cNvSpPr>
            <a:spLocks noGrp="1"/>
          </p:cNvSpPr>
          <p:nvPr>
            <p:ph type="title"/>
          </p:nvPr>
        </p:nvSpPr>
        <p:spPr/>
        <p:txBody>
          <a:bodyPr vert="horz"/>
          <a:lstStyle/>
          <a:p>
            <a:r>
              <a:rPr lang="ja-JP" altLang="en-US" dirty="0"/>
              <a:t>チェックリストによる結果について振り返りシートを活用して、地域の取組みの現状を</a:t>
            </a:r>
            <a:br>
              <a:rPr lang="en-US" altLang="ja-JP" dirty="0"/>
            </a:br>
            <a:r>
              <a:rPr lang="ja-JP" altLang="en-US" dirty="0"/>
              <a:t>整理します。地域の関係者で協議を行い、改善に向けた取組みを整理します</a:t>
            </a:r>
          </a:p>
        </p:txBody>
      </p:sp>
      <p:graphicFrame>
        <p:nvGraphicFramePr>
          <p:cNvPr id="7" name="表 12">
            <a:extLst>
              <a:ext uri="{FF2B5EF4-FFF2-40B4-BE49-F238E27FC236}">
                <a16:creationId xmlns:a16="http://schemas.microsoft.com/office/drawing/2014/main" id="{98B4D3B2-B380-480B-38B2-A5A8B7236852}"/>
              </a:ext>
            </a:extLst>
          </p:cNvPr>
          <p:cNvGraphicFramePr>
            <a:graphicFrameLocks noGrp="1"/>
          </p:cNvGraphicFramePr>
          <p:nvPr>
            <p:extLst>
              <p:ext uri="{D42A27DB-BD31-4B8C-83A1-F6EECF244321}">
                <p14:modId xmlns:p14="http://schemas.microsoft.com/office/powerpoint/2010/main" val="961052720"/>
              </p:ext>
            </p:extLst>
          </p:nvPr>
        </p:nvGraphicFramePr>
        <p:xfrm>
          <a:off x="427046" y="1528072"/>
          <a:ext cx="9061950" cy="4792686"/>
        </p:xfrm>
        <a:graphic>
          <a:graphicData uri="http://schemas.openxmlformats.org/drawingml/2006/table">
            <a:tbl>
              <a:tblPr firstRow="1" bandRow="1">
                <a:tableStyleId>{5940675A-B579-460E-94D1-54222C63F5DA}</a:tableStyleId>
              </a:tblPr>
              <a:tblGrid>
                <a:gridCol w="1203346">
                  <a:extLst>
                    <a:ext uri="{9D8B030D-6E8A-4147-A177-3AD203B41FA5}">
                      <a16:colId xmlns:a16="http://schemas.microsoft.com/office/drawing/2014/main" val="2617348279"/>
                    </a:ext>
                  </a:extLst>
                </a:gridCol>
                <a:gridCol w="1817304">
                  <a:extLst>
                    <a:ext uri="{9D8B030D-6E8A-4147-A177-3AD203B41FA5}">
                      <a16:colId xmlns:a16="http://schemas.microsoft.com/office/drawing/2014/main" val="550427981"/>
                    </a:ext>
                  </a:extLst>
                </a:gridCol>
                <a:gridCol w="1012161">
                  <a:extLst>
                    <a:ext uri="{9D8B030D-6E8A-4147-A177-3AD203B41FA5}">
                      <a16:colId xmlns:a16="http://schemas.microsoft.com/office/drawing/2014/main" val="1930931327"/>
                    </a:ext>
                  </a:extLst>
                </a:gridCol>
                <a:gridCol w="2008489">
                  <a:extLst>
                    <a:ext uri="{9D8B030D-6E8A-4147-A177-3AD203B41FA5}">
                      <a16:colId xmlns:a16="http://schemas.microsoft.com/office/drawing/2014/main" val="2015896811"/>
                    </a:ext>
                  </a:extLst>
                </a:gridCol>
                <a:gridCol w="1097020">
                  <a:extLst>
                    <a:ext uri="{9D8B030D-6E8A-4147-A177-3AD203B41FA5}">
                      <a16:colId xmlns:a16="http://schemas.microsoft.com/office/drawing/2014/main" val="1723469932"/>
                    </a:ext>
                  </a:extLst>
                </a:gridCol>
                <a:gridCol w="1923630">
                  <a:extLst>
                    <a:ext uri="{9D8B030D-6E8A-4147-A177-3AD203B41FA5}">
                      <a16:colId xmlns:a16="http://schemas.microsoft.com/office/drawing/2014/main" val="1423233445"/>
                    </a:ext>
                  </a:extLst>
                </a:gridCol>
              </a:tblGrid>
              <a:tr h="520811">
                <a:tc>
                  <a:txBody>
                    <a:bodyPr/>
                    <a:lstStyle/>
                    <a:p>
                      <a:pPr marL="0" indent="0">
                        <a:buFontTx/>
                        <a:buNone/>
                      </a:pPr>
                      <a:r>
                        <a:rPr kumimoji="1" lang="zh-TW" altLang="en-US" sz="1400" dirty="0"/>
                        <a:t>評価対象期間</a:t>
                      </a:r>
                      <a:endParaRPr kumimoji="1" lang="en-US" altLang="zh-TW" sz="1400" dirty="0"/>
                    </a:p>
                    <a:p>
                      <a:pPr marL="0" indent="0">
                        <a:buFontTx/>
                        <a:buNone/>
                      </a:pPr>
                      <a:r>
                        <a:rPr kumimoji="1" lang="ja-JP" altLang="en-US" sz="1400" dirty="0"/>
                        <a:t>（今期）</a:t>
                      </a: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buFontTx/>
                        <a:buNone/>
                      </a:pPr>
                      <a:endParaRPr kumimoji="1" lang="ja-JP" altLang="en-US" sz="1400" dirty="0"/>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FontTx/>
                        <a:buNone/>
                      </a:pPr>
                      <a:r>
                        <a:rPr kumimoji="1" lang="ja-JP" altLang="en-US" sz="1400" dirty="0"/>
                        <a:t>評価実施日</a:t>
                      </a: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indent="0">
                        <a:buFontTx/>
                        <a:buNone/>
                      </a:pPr>
                      <a:endParaRPr kumimoji="1" lang="ja-JP" altLang="en-US" sz="1400" dirty="0"/>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a:r>
                        <a:rPr kumimoji="1" lang="ja-JP" altLang="en-US" sz="1400" dirty="0">
                          <a:solidFill>
                            <a:schemeClr val="tx1"/>
                          </a:solidFill>
                        </a:rPr>
                        <a:t>協議メンバー</a:t>
                      </a:r>
                      <a:endParaRPr kumimoji="1" lang="ja-JP" altLang="en-US" sz="1400" strike="dblStrike" baseline="0" dirty="0">
                        <a:solidFill>
                          <a:schemeClr val="tx1"/>
                        </a:solidFill>
                      </a:endParaRP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9594468"/>
                  </a:ext>
                </a:extLst>
              </a:tr>
              <a:tr h="506933">
                <a:tc gridSpan="2">
                  <a:txBody>
                    <a:bodyPr/>
                    <a:lstStyle/>
                    <a:p>
                      <a:pPr marL="0" indent="0" algn="l" defTabSz="990564" rtl="0" eaLnBrk="1" latinLnBrk="0" hangingPunct="1">
                        <a:buFont typeface="Wingdings" panose="05000000000000000000" pitchFamily="2" charset="2"/>
                        <a:buNone/>
                      </a:pPr>
                      <a:r>
                        <a:rPr kumimoji="1" lang="ja-JP" altLang="en-US" sz="1400" kern="1200" dirty="0">
                          <a:solidFill>
                            <a:schemeClr val="tx1"/>
                          </a:solidFill>
                          <a:latin typeface="+mn-lt"/>
                          <a:ea typeface="+mn-ea"/>
                          <a:cs typeface="+mn-cs"/>
                        </a:rPr>
                        <a:t>評価対象フェーズ</a:t>
                      </a: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gridSpan="4">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988654410"/>
                  </a:ext>
                </a:extLst>
              </a:tr>
              <a:tr h="1004567">
                <a:tc gridSpan="2">
                  <a:txBody>
                    <a:bodyPr/>
                    <a:lstStyle/>
                    <a:p>
                      <a:pPr>
                        <a:buFontTx/>
                        <a:buNone/>
                      </a:pPr>
                      <a:r>
                        <a:rPr kumimoji="1" lang="ja-JP" altLang="en-US" sz="1400" dirty="0"/>
                        <a:t>今期の取組みについて評価できる点</a:t>
                      </a:r>
                      <a:endParaRPr kumimoji="1" lang="en-US" altLang="ja-JP" sz="1400" dirty="0"/>
                    </a:p>
                    <a:p>
                      <a:pPr marL="171450" indent="-171450" algn="l" defTabSz="990564" rtl="0" eaLnBrk="1" latinLnBrk="0" hangingPunct="1">
                        <a:buFont typeface="Wingdings" panose="05000000000000000000" pitchFamily="2" charset="2"/>
                        <a:buChar char="ü"/>
                      </a:pPr>
                      <a:r>
                        <a:rPr kumimoji="1" lang="ja-JP" altLang="en-US" sz="1200" u="sng" strike="noStrike" kern="1200" baseline="0" dirty="0">
                          <a:solidFill>
                            <a:schemeClr val="accent3"/>
                          </a:solidFill>
                          <a:latin typeface="+mn-lt"/>
                          <a:ea typeface="+mn-ea"/>
                          <a:cs typeface="+mn-cs"/>
                        </a:rPr>
                        <a:t>最大</a:t>
                      </a:r>
                      <a:r>
                        <a:rPr kumimoji="1" lang="en-US" altLang="ja-JP" sz="1200" u="sng" strike="noStrike" kern="1200" baseline="0" dirty="0">
                          <a:solidFill>
                            <a:schemeClr val="accent3"/>
                          </a:solidFill>
                          <a:latin typeface="+mn-lt"/>
                          <a:ea typeface="+mn-ea"/>
                          <a:cs typeface="+mn-cs"/>
                        </a:rPr>
                        <a:t>3</a:t>
                      </a:r>
                      <a:r>
                        <a:rPr kumimoji="1" lang="ja-JP" altLang="en-US" sz="1200" u="sng" strike="noStrike" kern="1200" baseline="0" dirty="0">
                          <a:solidFill>
                            <a:schemeClr val="accent3"/>
                          </a:solidFill>
                          <a:latin typeface="+mn-lt"/>
                          <a:ea typeface="+mn-ea"/>
                          <a:cs typeface="+mn-cs"/>
                        </a:rPr>
                        <a:t>つまで</a:t>
                      </a: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hMerge="1">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gridSpan="4">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pPr marL="0" indent="0" algn="l" defTabSz="990564" rtl="0" eaLnBrk="1" latinLnBrk="0" hangingPunct="1">
                        <a:buFontTx/>
                        <a:buNone/>
                      </a:pPr>
                      <a:endParaRPr kumimoji="1" lang="ja-JP" altLang="en-US" sz="1400" kern="1200" dirty="0">
                        <a:solidFill>
                          <a:schemeClr val="tx1"/>
                        </a:solidFill>
                        <a:latin typeface="+mn-lt"/>
                        <a:ea typeface="+mn-ea"/>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pPr algn="ctr"/>
                      <a:endParaRPr kumimoji="1" lang="ja-JP" altLang="en-US" sz="140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820093"/>
                  </a:ext>
                </a:extLst>
              </a:tr>
              <a:tr h="1004567">
                <a:tc gridSpan="2">
                  <a:txBody>
                    <a:bodyPr/>
                    <a:lstStyle/>
                    <a:p>
                      <a:pPr marL="0" indent="0">
                        <a:buFontTx/>
                        <a:buNone/>
                      </a:pPr>
                      <a:r>
                        <a:rPr kumimoji="1" lang="ja-JP" altLang="en-US" sz="1400" dirty="0"/>
                        <a:t>今期の取組みにおける残された課題</a:t>
                      </a:r>
                      <a:endParaRPr kumimoji="1" lang="en-US" altLang="ja-JP" sz="1400" dirty="0"/>
                    </a:p>
                    <a:p>
                      <a:pPr marL="171450" indent="-171450" algn="l" defTabSz="990564" rtl="0" eaLnBrk="1" latinLnBrk="0" hangingPunct="1">
                        <a:buFont typeface="Wingdings" panose="05000000000000000000" pitchFamily="2" charset="2"/>
                        <a:buChar char="ü"/>
                      </a:pPr>
                      <a:r>
                        <a:rPr kumimoji="1" lang="ja-JP" altLang="en-US" sz="1200" u="sng" strike="noStrike" kern="1200" baseline="0" dirty="0">
                          <a:solidFill>
                            <a:schemeClr val="accent3"/>
                          </a:solidFill>
                          <a:latin typeface="+mn-lt"/>
                          <a:ea typeface="+mn-ea"/>
                          <a:cs typeface="+mn-cs"/>
                        </a:rPr>
                        <a:t>チェックリストで残された課題をすべて書き出す</a:t>
                      </a: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hMerge="1">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gridSpan="4">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pPr marL="0" indent="0">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pPr algn="ctr"/>
                      <a:endParaRPr kumimoji="1" lang="ja-JP" altLang="en-US" sz="140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590836785"/>
                  </a:ext>
                </a:extLst>
              </a:tr>
              <a:tr h="871888">
                <a:tc gridSpan="2">
                  <a:txBody>
                    <a:bodyPr/>
                    <a:lstStyle/>
                    <a:p>
                      <a:pPr>
                        <a:buFontTx/>
                        <a:buNone/>
                      </a:pPr>
                      <a:r>
                        <a:rPr kumimoji="1" lang="ja-JP" altLang="en-US" sz="1400" dirty="0"/>
                        <a:t>次期に向けたアクションプラン</a:t>
                      </a:r>
                      <a:endParaRPr kumimoji="1" lang="en-US" altLang="ja-JP" sz="1400" dirty="0"/>
                    </a:p>
                    <a:p>
                      <a:pPr marL="171450" indent="-171450">
                        <a:buFont typeface="Wingdings" panose="05000000000000000000" pitchFamily="2" charset="2"/>
                        <a:buChar char="ü"/>
                      </a:pPr>
                      <a:r>
                        <a:rPr kumimoji="1" lang="ja-JP" altLang="en-US" sz="1200" dirty="0"/>
                        <a:t>残された課題に対して誰が、何を、いつまでに、どうするを</a:t>
                      </a:r>
                      <a:r>
                        <a:rPr kumimoji="1" lang="ja-JP" altLang="en-US" sz="1200" u="sng" strike="noStrike" baseline="0" dirty="0">
                          <a:solidFill>
                            <a:schemeClr val="accent3"/>
                          </a:solidFill>
                        </a:rPr>
                        <a:t>最大</a:t>
                      </a:r>
                      <a:r>
                        <a:rPr kumimoji="1" lang="en-US" altLang="ja-JP" sz="1200" u="sng" strike="noStrike" baseline="0" dirty="0">
                          <a:solidFill>
                            <a:schemeClr val="accent3"/>
                          </a:solidFill>
                        </a:rPr>
                        <a:t>3</a:t>
                      </a:r>
                      <a:r>
                        <a:rPr kumimoji="1" lang="ja-JP" altLang="en-US" sz="1200" u="sng" strike="noStrike" baseline="0" dirty="0">
                          <a:solidFill>
                            <a:schemeClr val="accent3"/>
                          </a:solidFill>
                        </a:rPr>
                        <a:t>つまで</a:t>
                      </a:r>
                      <a:r>
                        <a:rPr kumimoji="1" lang="ja-JP" altLang="en-US" sz="1200" dirty="0"/>
                        <a:t>整理</a:t>
                      </a:r>
                      <a:endParaRPr kumimoji="1" lang="ja-JP" altLang="en-US" sz="1400" dirty="0"/>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hMerge="1">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4">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dirty="0">
                        <a:solidFill>
                          <a:schemeClr val="tx1"/>
                        </a:solidFill>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179124304"/>
                  </a:ext>
                </a:extLst>
              </a:tr>
              <a:tr h="871888">
                <a:tc gridSpan="2">
                  <a:txBody>
                    <a:bodyPr/>
                    <a:lstStyle/>
                    <a:p>
                      <a:pPr>
                        <a:buFontTx/>
                        <a:buNone/>
                      </a:pPr>
                      <a:r>
                        <a:rPr kumimoji="1" lang="ja-JP" altLang="en-US" sz="1400" dirty="0"/>
                        <a:t>その他今期の評価結果に対する</a:t>
                      </a:r>
                      <a:br>
                        <a:rPr kumimoji="1" lang="en-US" altLang="ja-JP" sz="1400" dirty="0"/>
                      </a:br>
                      <a:r>
                        <a:rPr kumimoji="1" lang="ja-JP" altLang="en-US" sz="1400" dirty="0"/>
                        <a:t>意見・所感</a:t>
                      </a:r>
                      <a:endParaRPr kumimoji="1" lang="en-US" altLang="ja-JP" sz="1400" dirty="0"/>
                    </a:p>
                    <a:p>
                      <a:pPr marL="171450" indent="-171450" algn="l" defTabSz="990564" rtl="0" eaLnBrk="1" latinLnBrk="0" hangingPunct="1">
                        <a:buFont typeface="Wingdings" panose="05000000000000000000" pitchFamily="2" charset="2"/>
                        <a:buChar char="ü"/>
                      </a:pPr>
                      <a:r>
                        <a:rPr kumimoji="1" lang="ja-JP" altLang="en-US" sz="1200" u="sng" kern="1200" dirty="0">
                          <a:solidFill>
                            <a:schemeClr val="accent3"/>
                          </a:solidFill>
                          <a:latin typeface="+mn-lt"/>
                          <a:ea typeface="+mn-ea"/>
                          <a:cs typeface="+mn-cs"/>
                        </a:rPr>
                        <a:t>地域の関係者、外部関係者などからコメント</a:t>
                      </a:r>
                      <a:r>
                        <a:rPr kumimoji="1" lang="ja-JP" altLang="en-US" sz="1200" kern="1200" dirty="0">
                          <a:solidFill>
                            <a:schemeClr val="tx1"/>
                          </a:solidFill>
                          <a:latin typeface="+mn-lt"/>
                          <a:ea typeface="+mn-ea"/>
                          <a:cs typeface="+mn-cs"/>
                        </a:rPr>
                        <a:t>をもらう</a:t>
                      </a:r>
                    </a:p>
                  </a:txBody>
                  <a:tcPr marL="50292" marR="50292"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hMerge="1">
                  <a:txBody>
                    <a:bodyPr/>
                    <a:lstStyle/>
                    <a:p>
                      <a:pPr>
                        <a:buFontTx/>
                        <a:buNone/>
                      </a:pPr>
                      <a:endParaRPr kumimoji="1" lang="ja-JP" altLang="en-US" sz="1400" dirty="0"/>
                    </a:p>
                  </a:txBody>
                  <a:tcPr marL="50292" marR="50292"/>
                </a:tc>
                <a:tc gridSpan="4">
                  <a:txBody>
                    <a:bodyPr/>
                    <a:lstStyle/>
                    <a:p>
                      <a:pPr>
                        <a:buFontTx/>
                        <a:buNone/>
                      </a:pPr>
                      <a:endParaRPr kumimoji="1" lang="ja-JP" altLang="en-US" sz="1400" dirty="0"/>
                    </a:p>
                  </a:txBody>
                  <a:tcPr marL="50292" marR="5029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buFontTx/>
                        <a:buNone/>
                      </a:pPr>
                      <a:endParaRPr kumimoji="1" lang="ja-JP" altLang="en-US" sz="1400" dirty="0"/>
                    </a:p>
                  </a:txBody>
                  <a:tcPr marL="50292" marR="50292"/>
                </a:tc>
                <a:tc h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dirty="0">
                        <a:solidFill>
                          <a:schemeClr val="tx1"/>
                        </a:solidFill>
                      </a:endParaRPr>
                    </a:p>
                  </a:txBody>
                  <a:tcPr marL="50292" marR="50292"/>
                </a:tc>
                <a:tc h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7CB0"/>
                        </a:solidFill>
                        <a:effectLst/>
                        <a:uLnTx/>
                        <a:uFillTx/>
                        <a:latin typeface="Calibri Light"/>
                        <a:ea typeface="Yu Gothic UI"/>
                        <a:cs typeface="+mn-cs"/>
                      </a:endParaRPr>
                    </a:p>
                  </a:txBody>
                  <a:tcPr marL="50292" marR="50292"/>
                </a:tc>
                <a:extLst>
                  <a:ext uri="{0D108BD9-81ED-4DB2-BD59-A6C34878D82A}">
                    <a16:rowId xmlns:a16="http://schemas.microsoft.com/office/drawing/2014/main" val="1470145722"/>
                  </a:ext>
                </a:extLst>
              </a:tr>
            </a:tbl>
          </a:graphicData>
        </a:graphic>
      </p:graphicFrame>
    </p:spTree>
    <p:extLst>
      <p:ext uri="{BB962C8B-B14F-4D97-AF65-F5344CB8AC3E}">
        <p14:creationId xmlns:p14="http://schemas.microsoft.com/office/powerpoint/2010/main" val="23394707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THINKCELLPRESENTATIONDONOTDELETE" val="&lt;?xml version=&quot;1.0&quot; encoding=&quot;UTF-16&quot; standalone=&quot;yes&quot;?&gt;&lt;root reqver=&quot;27037&quot;&gt;&lt;version val=&quot;3295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EE4P_STRETCH" val="1"/>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OcQnZpt7O7OK.GdMR1.ms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3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プレゼンテーション1" id="{FC516702-FD3C-44A9-AA37-5D40A03937FB}" vid="{5829B228-F417-4B8D-8A59-38664B27307B}"/>
    </a:ext>
  </a:extLst>
</a:theme>
</file>

<file path=ppt/theme/theme2.xml><?xml version="1.0" encoding="utf-8"?>
<a:theme xmlns:a="http://schemas.openxmlformats.org/drawingml/2006/main" name="DT Template_A4_J_202301_基本版②">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プレゼンテーション1" id="{FC516702-FD3C-44A9-AA37-5D40A03937FB}" vid="{7C99FE54-6E1C-4473-9BDC-2F53E223FAD5}"/>
    </a:ext>
  </a:extLst>
</a:theme>
</file>

<file path=ppt/theme/theme3.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407FAAAF-3AD3-4981-B736-54FC7A92EC85}" vid="{AD524010-D294-40B7-8934-97601B39A32F}"/>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DB2BBB8A6C0464890A943A3BD157BF0" ma:contentTypeVersion="15" ma:contentTypeDescription="新しいドキュメントを作成します。" ma:contentTypeScope="" ma:versionID="0345b57612aadfc0df2f3573b470873a">
  <xsd:schema xmlns:xsd="http://www.w3.org/2001/XMLSchema" xmlns:xs="http://www.w3.org/2001/XMLSchema" xmlns:p="http://schemas.microsoft.com/office/2006/metadata/properties" xmlns:ns2="7771d349-6ac9-4bca-b29e-e06c5f4c52d1" xmlns:ns3="85ec59af-1a16-40a0-b163-384e34c79a5c" targetNamespace="http://schemas.microsoft.com/office/2006/metadata/properties" ma:root="true" ma:fieldsID="08344bc67548bf4247646ba829514165" ns2:_="" ns3:_="">
    <xsd:import namespace="7771d349-6ac9-4bca-b29e-e06c5f4c52d1"/>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71d349-6ac9-4bca-b29e-e06c5f4c52d1"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68289e6-b0fe-4229-a773-f73c7e096d3a}"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x4f5c__x6210__x65e5__x6642_ xmlns="7771d349-6ac9-4bca-b29e-e06c5f4c52d1" xsi:nil="true"/>
    <TaxCatchAll xmlns="85ec59af-1a16-40a0-b163-384e34c79a5c" xsi:nil="true"/>
    <lcf76f155ced4ddcb4097134ff3c332f xmlns="7771d349-6ac9-4bca-b29e-e06c5f4c52d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007AF7-810B-4356-9FB5-7C1D8E9EB2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71d349-6ac9-4bca-b29e-e06c5f4c52d1"/>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1B286-A395-480F-812B-D3810D1663A3}">
  <ds:schemaRefs>
    <ds:schemaRef ds:uri="http://purl.org/dc/terms/"/>
    <ds:schemaRef ds:uri="http://www.w3.org/XML/1998/namespace"/>
    <ds:schemaRef ds:uri="http://purl.org/dc/elements/1.1/"/>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a0c1827b-f5fb-424b-8da3-e2081af9079d"/>
    <ds:schemaRef ds:uri="A0C1827B-F5FB-424B-8DA3-E2081AF9079D"/>
    <ds:schemaRef ds:uri="http://schemas.microsoft.com/sharepoint/v3/fields"/>
    <ds:schemaRef ds:uri="http://schemas.microsoft.com/sharepoint/v3"/>
    <ds:schemaRef ds:uri="http://schemas.microsoft.com/office/2006/metadata/properties"/>
    <ds:schemaRef ds:uri="7771d349-6ac9-4bca-b29e-e06c5f4c52d1"/>
    <ds:schemaRef ds:uri="85ec59af-1a16-40a0-b163-384e34c79a5c"/>
  </ds:schemaRefs>
</ds:datastoreItem>
</file>

<file path=customXml/itemProps3.xml><?xml version="1.0" encoding="utf-8"?>
<ds:datastoreItem xmlns:ds="http://schemas.openxmlformats.org/officeDocument/2006/customXml" ds:itemID="{D6EE1D87-F48F-4C73-A761-31A5736DE9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DT Template_A4_J (1)</Template>
  <TotalTime>6508</TotalTime>
  <Words>5768</Words>
  <PresentationFormat>A4 210 x 297 mm</PresentationFormat>
  <Paragraphs>536</Paragraphs>
  <Slides>20</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3</vt:i4>
      </vt:variant>
      <vt:variant>
        <vt:lpstr>埋め込まれた OLE サーバー</vt:lpstr>
      </vt:variant>
      <vt:variant>
        <vt:i4>1</vt:i4>
      </vt:variant>
      <vt:variant>
        <vt:lpstr>スライド タイトル</vt:lpstr>
      </vt:variant>
      <vt:variant>
        <vt:i4>20</vt:i4>
      </vt:variant>
    </vt:vector>
  </HeadingPairs>
  <TitlesOfParts>
    <vt:vector size="31" baseType="lpstr">
      <vt:lpstr>Yu Gothic UI</vt:lpstr>
      <vt:lpstr>Arial</vt:lpstr>
      <vt:lpstr>Calibri</vt:lpstr>
      <vt:lpstr>Calibri Light</vt:lpstr>
      <vt:lpstr>Verdana</vt:lpstr>
      <vt:lpstr>Wingdings</vt:lpstr>
      <vt:lpstr>Wingdings 2</vt:lpstr>
      <vt:lpstr>DT Template_A4_J_202301</vt:lpstr>
      <vt:lpstr>DT Template_A4_J_202301_基本版②</vt:lpstr>
      <vt:lpstr>DT Template_A4_J_202201</vt:lpstr>
      <vt:lpstr>think-cell スライド</vt:lpstr>
      <vt:lpstr>PowerPoint プレゼンテーション</vt:lpstr>
      <vt:lpstr>PowerPoint プレゼンテーション</vt:lpstr>
      <vt:lpstr>「林業イノベーション」の創出に向けては、地域自らの立ち位置や到達点の把握が 重要なことから、その支援ツールとしてのチェックリストを策定しています</vt:lpstr>
      <vt:lpstr>チェックリストは、林業イノベーションの創出に関わる地域の皆さんが自ら運用し、 次に地域にとって必要な取組を見つけていただくことを企図しています</vt:lpstr>
      <vt:lpstr>林業イノベーションを創出するエコシステム形成に向けて、本チェックリストでは、 各フェーズの“ありたき姿”（ゴール）を設定し、その達成に必要な取組みを整理しています</vt:lpstr>
      <vt:lpstr>チェックリストによる自己評価をする際は、チェックリスト記載の「指標」を目指す姿とし、 その目指す姿が達成できているかどうかを、各種根拠資料の有無により判断します</vt:lpstr>
      <vt:lpstr>チェックリストによる自己評価結果については、別紙様式を活用し、 地域の関係者で評価結果を客観的に振り返る機会を設けます</vt:lpstr>
      <vt:lpstr>チェックリストによる自己評価は半期ごとに行い、採点結果が6割以上の場合は次フェーズに進み、6割に満たない場合は、未着手の取組みを重点課題として取り組みます</vt:lpstr>
      <vt:lpstr>PowerPoint プレゼンテーション</vt:lpstr>
      <vt:lpstr>林業イノベーションの創出に向けた「エコシステム形成」に向けて、 本チェックリストでは、各フェーズについて5つの観点にて確認をします</vt:lpstr>
      <vt:lpstr>「意識醸成・課題の気づき」のフェーズでは、地域自らが抱える課題を整理し、 協議の場を設けるところから着手します</vt:lpstr>
      <vt:lpstr>「課題の深堀」のフェーズでは、地域が抱える課題の根本原因について 複数名で分析・議論を行います。更に外部からその議論の内容について意見を求めます</vt:lpstr>
      <vt:lpstr>PowerPoint プレゼンテーション</vt:lpstr>
      <vt:lpstr>「取組検討・体制構築」のフェーズでは、前フェースの課題の深堀を踏まえ、 具体的な行動計画等の立案とその実行体制の構築について確認します</vt:lpstr>
      <vt:lpstr>PowerPoint プレゼンテーション</vt:lpstr>
      <vt:lpstr>「実証プロジェクトの展開」のフェーズでは、 前フェーズ「地域における場の形成」を踏まえて、 実証プロジェクトへの移行等、林業イノベーション形成に向けた具体的な行動を確認します</vt:lpstr>
      <vt:lpstr>　</vt:lpstr>
      <vt:lpstr>　</vt:lpstr>
      <vt:lpstr>PowerPoint プレゼンテーション</vt:lpstr>
      <vt:lpstr>チェックリストによる結果について振り返りシートを活用して、地域の取組みの現状を 整理します。地域の関係者で協議を行い、改善に向けた取組みを整理します</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keywords/>
  <dc:description/>
  <cp:lastPrinted>2019-06-13T07:52:20Z</cp:lastPrinted>
  <dcterms:created xsi:type="dcterms:W3CDTF">2023-01-18T03:46:20Z</dcterms:created>
  <dcterms:modified xsi:type="dcterms:W3CDTF">2024-03-07T06:53:35Z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0x0101009148F5A04DDD49CBA7127AADA5FB792B00AADE34325A8B49CDA8BB4DB53328F21400778D91BD771A4F4A8466E309A7EEFEC7</vt:lpwstr>
  </property>
  <property fmtid="{D5CDD505-2E9C-101B-9397-08002B2CF9AE}" pid="3" name="MSIP_Label_ea60d57e-af5b-4752-ac57-3e4f28ca11dc_Enabled">
    <vt:lpwstr>true</vt:lpwstr>
  </property>
  <property fmtid="{D5CDD505-2E9C-101B-9397-08002B2CF9AE}" pid="4" name="MSIP_Label_ea60d57e-af5b-4752-ac57-3e4f28ca11dc_SetDate">
    <vt:lpwstr>2021-06-10T06:45:02Z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345753b9-61e8-4351-aba5-64732c5426f6</vt:lpwstr>
  </property>
  <property fmtid="{D5CDD505-2E9C-101B-9397-08002B2CF9AE}" pid="9" name="MSIP_Label_ea60d57e-af5b-4752-ac57-3e4f28ca11dc_ContentBits">
    <vt:lpwstr>0</vt:lpwstr>
  </property>
  <property fmtid="{D5CDD505-2E9C-101B-9397-08002B2CF9AE}" pid="10" name="MediaServiceImageTags">
    <vt:lpwstr/>
  </property>
</Properties>
</file>