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329" r:id="rId3"/>
    <p:sldId id="257" r:id="rId4"/>
    <p:sldId id="260" r:id="rId5"/>
    <p:sldId id="258" r:id="rId6"/>
    <p:sldId id="259" r:id="rId7"/>
    <p:sldId id="261" r:id="rId8"/>
    <p:sldId id="323" r:id="rId9"/>
    <p:sldId id="263" r:id="rId10"/>
    <p:sldId id="264" r:id="rId11"/>
    <p:sldId id="265" r:id="rId12"/>
    <p:sldId id="267" r:id="rId13"/>
    <p:sldId id="266" r:id="rId14"/>
    <p:sldId id="268" r:id="rId15"/>
    <p:sldId id="269" r:id="rId16"/>
    <p:sldId id="270" r:id="rId17"/>
    <p:sldId id="272" r:id="rId18"/>
    <p:sldId id="273" r:id="rId19"/>
    <p:sldId id="274" r:id="rId20"/>
    <p:sldId id="275" r:id="rId21"/>
    <p:sldId id="276" r:id="rId22"/>
    <p:sldId id="277" r:id="rId23"/>
    <p:sldId id="279" r:id="rId24"/>
    <p:sldId id="291" r:id="rId25"/>
    <p:sldId id="292" r:id="rId26"/>
    <p:sldId id="282" r:id="rId27"/>
    <p:sldId id="322" r:id="rId28"/>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06" autoAdjust="0"/>
    <p:restoredTop sz="94660"/>
  </p:normalViewPr>
  <p:slideViewPr>
    <p:cSldViewPr snapToGrid="0">
      <p:cViewPr varScale="1">
        <p:scale>
          <a:sx n="115" d="100"/>
          <a:sy n="115" d="100"/>
        </p:scale>
        <p:origin x="15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37" tIns="45318" rIns="90637" bIns="45318"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15374" y="1"/>
            <a:ext cx="2918831" cy="495029"/>
          </a:xfrm>
          <a:prstGeom prst="rect">
            <a:avLst/>
          </a:prstGeom>
        </p:spPr>
        <p:txBody>
          <a:bodyPr vert="horz" lIns="90637" tIns="45318" rIns="90637" bIns="45318" rtlCol="0"/>
          <a:lstStyle>
            <a:lvl1pPr algn="r">
              <a:defRPr sz="1100"/>
            </a:lvl1pPr>
          </a:lstStyle>
          <a:p>
            <a:fld id="{CE179A5C-FE2B-443B-ADB5-CC2565A9AE2A}" type="datetimeFigureOut">
              <a:rPr kumimoji="1" lang="ja-JP" altLang="en-US" smtClean="0"/>
              <a:t>2021/1/22</a:t>
            </a:fld>
            <a:endParaRPr kumimoji="1" lang="ja-JP" altLang="en-US"/>
          </a:p>
        </p:txBody>
      </p:sp>
      <p:sp>
        <p:nvSpPr>
          <p:cNvPr id="4" name="フッター プレースホルダー 3"/>
          <p:cNvSpPr>
            <a:spLocks noGrp="1"/>
          </p:cNvSpPr>
          <p:nvPr>
            <p:ph type="ftr" sz="quarter" idx="2"/>
          </p:nvPr>
        </p:nvSpPr>
        <p:spPr>
          <a:xfrm>
            <a:off x="0" y="9371287"/>
            <a:ext cx="2918831" cy="495028"/>
          </a:xfrm>
          <a:prstGeom prst="rect">
            <a:avLst/>
          </a:prstGeom>
        </p:spPr>
        <p:txBody>
          <a:bodyPr vert="horz" lIns="90637" tIns="45318" rIns="90637" bIns="45318"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15374" y="9371287"/>
            <a:ext cx="2918831" cy="495028"/>
          </a:xfrm>
          <a:prstGeom prst="rect">
            <a:avLst/>
          </a:prstGeom>
        </p:spPr>
        <p:txBody>
          <a:bodyPr vert="horz" lIns="90637" tIns="45318" rIns="90637" bIns="45318" rtlCol="0" anchor="b"/>
          <a:lstStyle>
            <a:lvl1pPr algn="r">
              <a:defRPr sz="1100"/>
            </a:lvl1pPr>
          </a:lstStyle>
          <a:p>
            <a:fld id="{B1EA9966-BDE1-4B38-B759-EBAA83BEAB39}" type="slidenum">
              <a:rPr kumimoji="1" lang="ja-JP" altLang="en-US" smtClean="0"/>
              <a:t>‹#›</a:t>
            </a:fld>
            <a:endParaRPr kumimoji="1" lang="ja-JP" altLang="en-US"/>
          </a:p>
        </p:txBody>
      </p:sp>
    </p:spTree>
    <p:extLst>
      <p:ext uri="{BB962C8B-B14F-4D97-AF65-F5344CB8AC3E}">
        <p14:creationId xmlns:p14="http://schemas.microsoft.com/office/powerpoint/2010/main" val="4131158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37" tIns="45318" rIns="90637" bIns="45318" rtlCol="0"/>
          <a:lstStyle>
            <a:lvl1pPr algn="l">
              <a:defRPr sz="11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0637" tIns="45318" rIns="90637" bIns="45318" rtlCol="0"/>
          <a:lstStyle>
            <a:lvl1pPr algn="r">
              <a:defRPr sz="1100"/>
            </a:lvl1pPr>
          </a:lstStyle>
          <a:p>
            <a:fld id="{1661A590-B007-42CF-ABF5-B8237797DCA7}" type="datetimeFigureOut">
              <a:rPr kumimoji="1" lang="ja-JP" altLang="en-US" smtClean="0"/>
              <a:t>2021/1/22</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37" tIns="45318" rIns="90637" bIns="45318"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37" tIns="45318" rIns="90637" bIns="45318"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7"/>
            <a:ext cx="2918831" cy="495028"/>
          </a:xfrm>
          <a:prstGeom prst="rect">
            <a:avLst/>
          </a:prstGeom>
        </p:spPr>
        <p:txBody>
          <a:bodyPr vert="horz" lIns="90637" tIns="45318" rIns="90637" bIns="45318"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15374" y="9371287"/>
            <a:ext cx="2918831" cy="495028"/>
          </a:xfrm>
          <a:prstGeom prst="rect">
            <a:avLst/>
          </a:prstGeom>
        </p:spPr>
        <p:txBody>
          <a:bodyPr vert="horz" lIns="90637" tIns="45318" rIns="90637" bIns="45318" rtlCol="0" anchor="b"/>
          <a:lstStyle>
            <a:lvl1pPr algn="r">
              <a:defRPr sz="1100"/>
            </a:lvl1pPr>
          </a:lstStyle>
          <a:p>
            <a:fld id="{17F5FAB9-042C-4EF6-B317-34482B7E9B76}" type="slidenum">
              <a:rPr kumimoji="1" lang="ja-JP" altLang="en-US" smtClean="0"/>
              <a:t>‹#›</a:t>
            </a:fld>
            <a:endParaRPr kumimoji="1" lang="ja-JP" altLang="en-US"/>
          </a:p>
        </p:txBody>
      </p:sp>
    </p:spTree>
    <p:extLst>
      <p:ext uri="{BB962C8B-B14F-4D97-AF65-F5344CB8AC3E}">
        <p14:creationId xmlns:p14="http://schemas.microsoft.com/office/powerpoint/2010/main" val="1717005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29BD757-BFC0-4C92-8402-0D6300738124}"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124491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6DF25FA-1B36-4E40-BF8B-137E83F453AC}"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3060743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F711308-A400-4441-A059-D6409B3F5FC6}"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3377816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6678FED7-7A0F-413F-8519-27E33235C34C}" type="datetime1">
              <a:rPr kumimoji="1" lang="ja-JP" altLang="en-US" smtClean="0"/>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2665322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B565D25-8C18-4B7E-A224-BB22F80AEF55}" type="datetime1">
              <a:rPr kumimoji="1" lang="ja-JP" altLang="en-US" smtClean="0"/>
              <a:t>2021/1/22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861403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3EB4E7C-D6E1-4F56-8F26-7EE3F3E60AF5}" type="datetime1">
              <a:rPr kumimoji="1" lang="ja-JP" altLang="en-US" smtClean="0"/>
              <a:t>2021/1/22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10459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269CAA3-562C-4ECE-AD36-F92D91D00B37}" type="datetime1">
              <a:rPr kumimoji="1" lang="ja-JP" altLang="en-US" smtClean="0"/>
              <a:t>2021/1/22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3697192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938117B-8A14-4C4D-B96C-B7C306A57670}" type="datetime1">
              <a:rPr kumimoji="1" lang="ja-JP" altLang="en-US" smtClean="0"/>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620123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B67AE6B-A38D-439D-AFBF-D846BEAFB90E}" type="datetime1">
              <a:rPr kumimoji="1" lang="ja-JP" altLang="en-US" smtClean="0"/>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92968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2902807-E059-464C-9F1D-D4FC7383FC11}"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2175735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ABE39E3-0A86-4321-BA5A-4EF5101111CF}"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2200653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913DEDA3-4366-4DE5-92E0-00F03A3B9B2B}" type="datetime1">
              <a:rPr kumimoji="1" lang="ja-JP" altLang="en-US" smtClean="0"/>
              <a:t>2021/1/22</a:t>
            </a:fld>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644128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00892" y="1685780"/>
            <a:ext cx="4820194" cy="830997"/>
          </a:xfrm>
          <a:prstGeom prst="rect">
            <a:avLst/>
          </a:prstGeom>
          <a:noFill/>
        </p:spPr>
        <p:txBody>
          <a:bodyPr wrap="square" rtlCol="0">
            <a:spAutoFit/>
          </a:bodyPr>
          <a:lstStyle/>
          <a:p>
            <a:r>
              <a:rPr kumimoji="1" lang="en-US" altLang="ja-JP" sz="4800" dirty="0" smtClean="0"/>
              <a:t>QGIS</a:t>
            </a:r>
            <a:r>
              <a:rPr kumimoji="1" lang="ja-JP" altLang="en-US" sz="4800" dirty="0" smtClean="0"/>
              <a:t>講習会</a:t>
            </a:r>
            <a:endParaRPr kumimoji="1" lang="en-US" altLang="ja-JP" sz="4800" dirty="0" smtClean="0"/>
          </a:p>
        </p:txBody>
      </p:sp>
      <p:sp>
        <p:nvSpPr>
          <p:cNvPr id="5" name="テキスト ボックス 4"/>
          <p:cNvSpPr txBox="1"/>
          <p:nvPr/>
        </p:nvSpPr>
        <p:spPr>
          <a:xfrm>
            <a:off x="2072641" y="2869474"/>
            <a:ext cx="7685314" cy="1077218"/>
          </a:xfrm>
          <a:prstGeom prst="rect">
            <a:avLst/>
          </a:prstGeom>
          <a:noFill/>
        </p:spPr>
        <p:txBody>
          <a:bodyPr wrap="square" rtlCol="0">
            <a:spAutoFit/>
          </a:bodyPr>
          <a:lstStyle/>
          <a:p>
            <a:r>
              <a:rPr lang="en-US" altLang="ja-JP" sz="3200" dirty="0" smtClean="0"/>
              <a:t>Garmin</a:t>
            </a:r>
            <a:r>
              <a:rPr lang="ja-JP" altLang="en-US" sz="3200" dirty="0" smtClean="0"/>
              <a:t>の軌跡データを使って、</a:t>
            </a:r>
            <a:endParaRPr lang="en-US" altLang="ja-JP" sz="3200" dirty="0" smtClean="0"/>
          </a:p>
          <a:p>
            <a:r>
              <a:rPr lang="ja-JP" altLang="en-US" sz="3200" dirty="0" smtClean="0"/>
              <a:t>事業計画図（搬出結果図）を作成する。</a:t>
            </a:r>
            <a:endParaRPr lang="en-US" altLang="ja-JP" sz="32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a:t>
            </a:fld>
            <a:endParaRPr kumimoji="1" lang="ja-JP" altLang="en-US"/>
          </a:p>
        </p:txBody>
      </p:sp>
    </p:spTree>
    <p:extLst>
      <p:ext uri="{BB962C8B-B14F-4D97-AF65-F5344CB8AC3E}">
        <p14:creationId xmlns:p14="http://schemas.microsoft.com/office/powerpoint/2010/main" val="1458747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2</a:t>
            </a:fld>
            <a:endParaRPr kumimoji="1" lang="ja-JP" altLang="en-US"/>
          </a:p>
        </p:txBody>
      </p:sp>
      <p:sp>
        <p:nvSpPr>
          <p:cNvPr id="3" name="テキスト ボックス 2"/>
          <p:cNvSpPr txBox="1"/>
          <p:nvPr/>
        </p:nvSpPr>
        <p:spPr>
          <a:xfrm>
            <a:off x="400594" y="361406"/>
            <a:ext cx="1598022" cy="338554"/>
          </a:xfrm>
          <a:prstGeom prst="rect">
            <a:avLst/>
          </a:prstGeom>
          <a:noFill/>
        </p:spPr>
        <p:txBody>
          <a:bodyPr wrap="square" rtlCol="0">
            <a:spAutoFit/>
          </a:bodyPr>
          <a:lstStyle/>
          <a:p>
            <a:r>
              <a:rPr lang="ja-JP" altLang="en-US" sz="1600" dirty="0" smtClean="0"/>
              <a:t>○目次</a:t>
            </a:r>
            <a:endParaRPr lang="en-US" altLang="ja-JP" sz="1600" dirty="0"/>
          </a:p>
        </p:txBody>
      </p:sp>
      <p:sp>
        <p:nvSpPr>
          <p:cNvPr id="5" name="テキスト ボックス 4"/>
          <p:cNvSpPr txBox="1"/>
          <p:nvPr/>
        </p:nvSpPr>
        <p:spPr>
          <a:xfrm>
            <a:off x="5721534" y="1343484"/>
            <a:ext cx="4184466" cy="1546577"/>
          </a:xfrm>
          <a:prstGeom prst="rect">
            <a:avLst/>
          </a:prstGeom>
          <a:noFill/>
        </p:spPr>
        <p:txBody>
          <a:bodyPr wrap="square" rtlCol="0">
            <a:spAutoFit/>
          </a:bodyPr>
          <a:lstStyle/>
          <a:p>
            <a:r>
              <a:rPr lang="en-US" altLang="ja-JP" sz="1050" dirty="0" smtClean="0"/>
              <a:t>3,</a:t>
            </a:r>
            <a:r>
              <a:rPr lang="ja-JP" altLang="en-US" sz="1050" dirty="0" smtClean="0"/>
              <a:t>　レイアウトを整え、印刷する</a:t>
            </a:r>
            <a:endParaRPr lang="en-US" altLang="ja-JP" sz="1050" dirty="0" smtClean="0"/>
          </a:p>
          <a:p>
            <a:r>
              <a:rPr lang="ja-JP" altLang="en-US" sz="1050" dirty="0" smtClean="0"/>
              <a:t>　</a:t>
            </a:r>
            <a:r>
              <a:rPr lang="en-US" altLang="ja-JP" sz="1050" dirty="0" smtClean="0"/>
              <a:t>3,1</a:t>
            </a:r>
            <a:r>
              <a:rPr lang="ja-JP" altLang="en-US" sz="1050" dirty="0" smtClean="0"/>
              <a:t>　新規プリントレイアウトの作成　</a:t>
            </a:r>
            <a:r>
              <a:rPr lang="en-US" altLang="ja-JP" sz="1050" dirty="0" smtClean="0"/>
              <a:t>…54</a:t>
            </a:r>
          </a:p>
          <a:p>
            <a:r>
              <a:rPr lang="ja-JP" altLang="en-US" sz="1050" dirty="0" smtClean="0"/>
              <a:t>　</a:t>
            </a:r>
            <a:r>
              <a:rPr lang="en-US" altLang="ja-JP" sz="1050" dirty="0" smtClean="0"/>
              <a:t>3.2</a:t>
            </a:r>
            <a:r>
              <a:rPr lang="ja-JP" altLang="en-US" sz="1050" dirty="0" smtClean="0"/>
              <a:t>　プリントレイアウトウィンドの説明　</a:t>
            </a:r>
            <a:r>
              <a:rPr lang="en-US" altLang="ja-JP" sz="1050" dirty="0" smtClean="0"/>
              <a:t>…57</a:t>
            </a:r>
          </a:p>
          <a:p>
            <a:r>
              <a:rPr lang="ja-JP" altLang="en-US" sz="1050" dirty="0" smtClean="0"/>
              <a:t>　</a:t>
            </a:r>
            <a:r>
              <a:rPr lang="en-US" altLang="ja-JP" sz="1050" dirty="0" smtClean="0"/>
              <a:t>3,3</a:t>
            </a:r>
            <a:r>
              <a:rPr lang="ja-JP" altLang="en-US" sz="1050" dirty="0" smtClean="0"/>
              <a:t>　アイテムコマンドの説明　</a:t>
            </a:r>
            <a:r>
              <a:rPr lang="en-US" altLang="ja-JP" sz="1050" dirty="0" smtClean="0"/>
              <a:t>…58</a:t>
            </a:r>
          </a:p>
          <a:p>
            <a:r>
              <a:rPr lang="ja-JP" altLang="en-US" sz="1050" dirty="0" smtClean="0"/>
              <a:t>　</a:t>
            </a:r>
            <a:r>
              <a:rPr lang="en-US" altLang="ja-JP" sz="1050" dirty="0" smtClean="0"/>
              <a:t>3.4</a:t>
            </a:r>
            <a:r>
              <a:rPr lang="ja-JP" altLang="en-US" sz="1050" dirty="0" smtClean="0"/>
              <a:t>　ページのプロパティの説明　</a:t>
            </a:r>
            <a:r>
              <a:rPr lang="en-US" altLang="ja-JP" sz="1050" dirty="0" smtClean="0"/>
              <a:t>…59</a:t>
            </a:r>
          </a:p>
          <a:p>
            <a:r>
              <a:rPr lang="ja-JP" altLang="en-US" sz="1050" dirty="0" smtClean="0"/>
              <a:t>　</a:t>
            </a:r>
            <a:r>
              <a:rPr lang="en-US" altLang="ja-JP" sz="1050" dirty="0" smtClean="0"/>
              <a:t>3.5</a:t>
            </a:r>
            <a:r>
              <a:rPr lang="ja-JP" altLang="en-US" sz="1050" dirty="0" smtClean="0"/>
              <a:t>　地図の追加　</a:t>
            </a:r>
            <a:r>
              <a:rPr lang="en-US" altLang="ja-JP" sz="1050" dirty="0" smtClean="0"/>
              <a:t>…60</a:t>
            </a:r>
          </a:p>
          <a:p>
            <a:r>
              <a:rPr lang="ja-JP" altLang="en-US" sz="1050" dirty="0" smtClean="0"/>
              <a:t>　</a:t>
            </a:r>
            <a:r>
              <a:rPr lang="en-US" altLang="ja-JP" sz="1050" dirty="0" smtClean="0"/>
              <a:t>3.6</a:t>
            </a:r>
            <a:r>
              <a:rPr lang="ja-JP" altLang="en-US" sz="1050" dirty="0" smtClean="0"/>
              <a:t>　凡例を貼り付ける（画像データを貼り付ける）　</a:t>
            </a:r>
            <a:r>
              <a:rPr lang="en-US" altLang="ja-JP" sz="1050" dirty="0" smtClean="0"/>
              <a:t>…62</a:t>
            </a:r>
          </a:p>
          <a:p>
            <a:r>
              <a:rPr lang="ja-JP" altLang="en-US" sz="1050" dirty="0" smtClean="0"/>
              <a:t>　</a:t>
            </a:r>
            <a:r>
              <a:rPr lang="en-US" altLang="ja-JP" sz="1050" dirty="0" smtClean="0"/>
              <a:t>3.7</a:t>
            </a:r>
            <a:r>
              <a:rPr lang="ja-JP" altLang="en-US" sz="1050" dirty="0" smtClean="0"/>
              <a:t>　テキストボックスを活用する　</a:t>
            </a:r>
            <a:r>
              <a:rPr lang="en-US" altLang="ja-JP" sz="1050" dirty="0" smtClean="0"/>
              <a:t>…65</a:t>
            </a:r>
          </a:p>
          <a:p>
            <a:r>
              <a:rPr lang="ja-JP" altLang="en-US" sz="1050" dirty="0" smtClean="0"/>
              <a:t>　</a:t>
            </a:r>
            <a:r>
              <a:rPr lang="en-US" altLang="ja-JP" sz="1050" dirty="0" smtClean="0"/>
              <a:t>3.8</a:t>
            </a:r>
            <a:r>
              <a:rPr lang="ja-JP" altLang="en-US" sz="1050" dirty="0" smtClean="0"/>
              <a:t>　アイテムの前後を変える　</a:t>
            </a:r>
            <a:r>
              <a:rPr lang="en-US" altLang="ja-JP" sz="1050" dirty="0" smtClean="0"/>
              <a:t>…66</a:t>
            </a:r>
          </a:p>
        </p:txBody>
      </p:sp>
      <p:sp>
        <p:nvSpPr>
          <p:cNvPr id="6" name="テキスト ボックス 5"/>
          <p:cNvSpPr txBox="1"/>
          <p:nvPr/>
        </p:nvSpPr>
        <p:spPr>
          <a:xfrm>
            <a:off x="400595" y="699960"/>
            <a:ext cx="5085806" cy="5262979"/>
          </a:xfrm>
          <a:prstGeom prst="rect">
            <a:avLst/>
          </a:prstGeom>
          <a:noFill/>
        </p:spPr>
        <p:txBody>
          <a:bodyPr wrap="square" rtlCol="0">
            <a:spAutoFit/>
          </a:bodyPr>
          <a:lstStyle/>
          <a:p>
            <a:r>
              <a:rPr lang="ja-JP" altLang="en-US" sz="1050" dirty="0" smtClean="0"/>
              <a:t>・</a:t>
            </a:r>
            <a:r>
              <a:rPr lang="en-US" altLang="ja-JP" sz="1050" dirty="0" smtClean="0"/>
              <a:t>GIS</a:t>
            </a:r>
            <a:r>
              <a:rPr lang="ja-JP" altLang="en-US" sz="1050" dirty="0" smtClean="0"/>
              <a:t>とは？　</a:t>
            </a:r>
            <a:r>
              <a:rPr lang="en-US" altLang="ja-JP" sz="1050" dirty="0" smtClean="0"/>
              <a:t>…3</a:t>
            </a:r>
          </a:p>
          <a:p>
            <a:r>
              <a:rPr lang="ja-JP" altLang="en-US" sz="1050" dirty="0" smtClean="0"/>
              <a:t>・</a:t>
            </a:r>
            <a:r>
              <a:rPr lang="en-US" altLang="ja-JP" sz="1050" dirty="0" smtClean="0"/>
              <a:t>QGIS</a:t>
            </a:r>
            <a:r>
              <a:rPr lang="ja-JP" altLang="en-US" sz="1050" dirty="0" smtClean="0"/>
              <a:t>とは？　</a:t>
            </a:r>
            <a:r>
              <a:rPr lang="en-US" altLang="ja-JP" sz="1050" dirty="0" smtClean="0"/>
              <a:t>…4</a:t>
            </a:r>
          </a:p>
          <a:p>
            <a:r>
              <a:rPr lang="ja-JP" altLang="en-US" sz="1050" dirty="0" smtClean="0"/>
              <a:t>・講習会の流れ　</a:t>
            </a:r>
            <a:r>
              <a:rPr lang="en-US" altLang="ja-JP" sz="1050" dirty="0" smtClean="0"/>
              <a:t>…5</a:t>
            </a:r>
          </a:p>
          <a:p>
            <a:endParaRPr lang="en-US" altLang="ja-JP" sz="1050" dirty="0"/>
          </a:p>
          <a:p>
            <a:pPr marL="342900" indent="-342900">
              <a:buAutoNum type="arabicPeriod"/>
            </a:pPr>
            <a:r>
              <a:rPr lang="ja-JP" altLang="en-US" sz="1050" dirty="0" smtClean="0"/>
              <a:t>国有林の地理情報（レイヤ）を見る</a:t>
            </a:r>
            <a:endParaRPr lang="en-US" altLang="ja-JP" sz="1050" dirty="0" smtClean="0"/>
          </a:p>
          <a:p>
            <a:r>
              <a:rPr lang="ja-JP" altLang="en-US" sz="1050" dirty="0" smtClean="0"/>
              <a:t>　</a:t>
            </a:r>
            <a:r>
              <a:rPr lang="en-US" altLang="ja-JP" sz="1050" dirty="0" smtClean="0"/>
              <a:t>1.1</a:t>
            </a:r>
            <a:r>
              <a:rPr lang="ja-JP" altLang="en-US" sz="1050" dirty="0" smtClean="0"/>
              <a:t>　</a:t>
            </a:r>
            <a:r>
              <a:rPr lang="en-US" altLang="ja-JP" sz="1050" dirty="0" smtClean="0"/>
              <a:t>QGIS</a:t>
            </a:r>
            <a:r>
              <a:rPr lang="ja-JP" altLang="en-US" sz="1050" dirty="0" smtClean="0"/>
              <a:t>をするにあたり必要なもの　</a:t>
            </a:r>
            <a:r>
              <a:rPr lang="en-US" altLang="ja-JP" sz="1050" dirty="0" smtClean="0"/>
              <a:t>…6</a:t>
            </a:r>
          </a:p>
          <a:p>
            <a:r>
              <a:rPr lang="ja-JP" altLang="en-US" sz="1050" dirty="0" smtClean="0"/>
              <a:t>　</a:t>
            </a:r>
            <a:r>
              <a:rPr lang="en-US" altLang="ja-JP" sz="1050" dirty="0" smtClean="0"/>
              <a:t>1.2</a:t>
            </a:r>
            <a:r>
              <a:rPr lang="ja-JP" altLang="en-US" sz="1050" dirty="0" smtClean="0"/>
              <a:t>　データの管理　</a:t>
            </a:r>
            <a:r>
              <a:rPr lang="en-US" altLang="ja-JP" sz="1050" dirty="0" smtClean="0"/>
              <a:t>…7</a:t>
            </a:r>
          </a:p>
          <a:p>
            <a:r>
              <a:rPr lang="ja-JP" altLang="en-US" sz="1050" dirty="0" smtClean="0"/>
              <a:t>　</a:t>
            </a:r>
            <a:r>
              <a:rPr lang="en-US" altLang="ja-JP" sz="1050" dirty="0" smtClean="0"/>
              <a:t>1.3</a:t>
            </a:r>
            <a:r>
              <a:rPr lang="ja-JP" altLang="en-US" sz="1050" dirty="0" smtClean="0"/>
              <a:t>　</a:t>
            </a:r>
            <a:r>
              <a:rPr lang="en-US" altLang="ja-JP" sz="1050" dirty="0" smtClean="0"/>
              <a:t>QGIS</a:t>
            </a:r>
            <a:r>
              <a:rPr lang="ja-JP" altLang="en-US" sz="1050" dirty="0" smtClean="0"/>
              <a:t>座標参照系の設定　</a:t>
            </a:r>
            <a:r>
              <a:rPr lang="en-US" altLang="ja-JP" sz="1050" dirty="0" smtClean="0"/>
              <a:t>…8</a:t>
            </a:r>
          </a:p>
          <a:p>
            <a:r>
              <a:rPr lang="ja-JP" altLang="en-US" sz="1050" dirty="0" smtClean="0"/>
              <a:t>　</a:t>
            </a:r>
            <a:r>
              <a:rPr lang="en-US" altLang="ja-JP" sz="1050" dirty="0" smtClean="0"/>
              <a:t>1.4</a:t>
            </a:r>
            <a:r>
              <a:rPr lang="ja-JP" altLang="en-US" sz="1050" dirty="0" smtClean="0"/>
              <a:t>　国有林の地図（シェープファイル）を開く　</a:t>
            </a:r>
            <a:r>
              <a:rPr lang="en-US" altLang="ja-JP" sz="1050" dirty="0" smtClean="0"/>
              <a:t>…10</a:t>
            </a:r>
          </a:p>
          <a:p>
            <a:r>
              <a:rPr lang="ja-JP" altLang="en-US" sz="1050" dirty="0" smtClean="0"/>
              <a:t>　</a:t>
            </a:r>
            <a:r>
              <a:rPr lang="en-US" altLang="ja-JP" sz="1050" dirty="0" smtClean="0"/>
              <a:t>1.5</a:t>
            </a:r>
            <a:r>
              <a:rPr lang="ja-JP" altLang="en-US" sz="1050" dirty="0" smtClean="0"/>
              <a:t>　</a:t>
            </a:r>
            <a:r>
              <a:rPr lang="en-US" altLang="ja-JP" sz="1050" dirty="0" smtClean="0"/>
              <a:t>GIS</a:t>
            </a:r>
            <a:r>
              <a:rPr lang="ja-JP" altLang="en-US" sz="1050" dirty="0" smtClean="0"/>
              <a:t>上での表示のされ方（レイヤについて）　</a:t>
            </a:r>
            <a:r>
              <a:rPr lang="en-US" altLang="ja-JP" sz="1050" dirty="0" smtClean="0"/>
              <a:t>…12</a:t>
            </a:r>
          </a:p>
          <a:p>
            <a:r>
              <a:rPr lang="ja-JP" altLang="en-US" sz="1050" dirty="0" smtClean="0"/>
              <a:t>　</a:t>
            </a:r>
            <a:r>
              <a:rPr lang="en-US" altLang="ja-JP" sz="1050" dirty="0" smtClean="0"/>
              <a:t>1.6</a:t>
            </a:r>
            <a:r>
              <a:rPr lang="ja-JP" altLang="en-US" sz="1050" dirty="0" smtClean="0"/>
              <a:t>　地図の動かし方　</a:t>
            </a:r>
            <a:r>
              <a:rPr lang="en-US" altLang="ja-JP" sz="1050" dirty="0" smtClean="0"/>
              <a:t>…13</a:t>
            </a:r>
          </a:p>
          <a:p>
            <a:r>
              <a:rPr lang="ja-JP" altLang="en-US" sz="1050" dirty="0" smtClean="0"/>
              <a:t>　</a:t>
            </a:r>
            <a:r>
              <a:rPr lang="en-US" altLang="ja-JP" sz="1050" dirty="0" smtClean="0"/>
              <a:t>1.7</a:t>
            </a:r>
            <a:r>
              <a:rPr lang="ja-JP" altLang="en-US" sz="1050" dirty="0" smtClean="0"/>
              <a:t>　地理情報に付随する情報を見る（属性テーブルについて）　</a:t>
            </a:r>
            <a:r>
              <a:rPr lang="en-US" altLang="ja-JP" sz="1050" dirty="0" smtClean="0"/>
              <a:t>…14</a:t>
            </a:r>
          </a:p>
          <a:p>
            <a:r>
              <a:rPr lang="ja-JP" altLang="en-US" sz="1050" dirty="0" smtClean="0"/>
              <a:t>　</a:t>
            </a:r>
            <a:r>
              <a:rPr lang="en-US" altLang="ja-JP" sz="1050" dirty="0" smtClean="0"/>
              <a:t>1.8</a:t>
            </a:r>
            <a:r>
              <a:rPr lang="ja-JP" altLang="en-US" sz="1050" dirty="0" smtClean="0"/>
              <a:t>　地物の色を変更する　</a:t>
            </a:r>
            <a:r>
              <a:rPr lang="en-US" altLang="ja-JP" sz="1050" dirty="0" smtClean="0"/>
              <a:t>…17</a:t>
            </a:r>
          </a:p>
          <a:p>
            <a:r>
              <a:rPr lang="ja-JP" altLang="en-US" sz="1050" dirty="0" smtClean="0"/>
              <a:t>　</a:t>
            </a:r>
            <a:r>
              <a:rPr lang="en-US" altLang="ja-JP" sz="1050" dirty="0" smtClean="0"/>
              <a:t>1.9</a:t>
            </a:r>
            <a:r>
              <a:rPr lang="ja-JP" altLang="en-US" sz="1050" dirty="0" smtClean="0"/>
              <a:t>　ラベルを表示する方法　</a:t>
            </a:r>
            <a:r>
              <a:rPr lang="en-US" altLang="ja-JP" sz="1050" dirty="0" smtClean="0"/>
              <a:t>…21</a:t>
            </a:r>
          </a:p>
          <a:p>
            <a:r>
              <a:rPr lang="ja-JP" altLang="en-US" sz="1050" dirty="0" smtClean="0"/>
              <a:t>　</a:t>
            </a:r>
            <a:r>
              <a:rPr lang="en-US" altLang="ja-JP" sz="1050" dirty="0" smtClean="0"/>
              <a:t>1.10</a:t>
            </a:r>
            <a:r>
              <a:rPr lang="ja-JP" altLang="en-US" sz="1050" dirty="0"/>
              <a:t>  </a:t>
            </a:r>
            <a:r>
              <a:rPr lang="en-US" altLang="ja-JP" sz="1050" dirty="0" smtClean="0"/>
              <a:t>Garmin</a:t>
            </a:r>
            <a:r>
              <a:rPr lang="ja-JP" altLang="en-US" sz="1050" dirty="0" smtClean="0"/>
              <a:t>で記録した位置情報を</a:t>
            </a:r>
            <a:r>
              <a:rPr lang="en-US" altLang="ja-JP" sz="1050" dirty="0" smtClean="0"/>
              <a:t>QGIS</a:t>
            </a:r>
            <a:r>
              <a:rPr lang="ja-JP" altLang="en-US" sz="1050" dirty="0" smtClean="0"/>
              <a:t>で見る　</a:t>
            </a:r>
            <a:r>
              <a:rPr lang="en-US" altLang="ja-JP" sz="1050" dirty="0" smtClean="0"/>
              <a:t>…24</a:t>
            </a:r>
          </a:p>
          <a:p>
            <a:r>
              <a:rPr lang="ja-JP" altLang="en-US" sz="1050" dirty="0" smtClean="0"/>
              <a:t>　</a:t>
            </a:r>
            <a:r>
              <a:rPr lang="en-US" altLang="ja-JP" sz="1050" dirty="0" smtClean="0"/>
              <a:t>1.11  </a:t>
            </a:r>
            <a:r>
              <a:rPr lang="ja-JP" altLang="en-US" sz="1050" dirty="0" smtClean="0"/>
              <a:t>プロジェクトの保存　</a:t>
            </a:r>
            <a:r>
              <a:rPr lang="en-US" altLang="ja-JP" sz="1050" dirty="0" smtClean="0"/>
              <a:t>…26</a:t>
            </a:r>
          </a:p>
          <a:p>
            <a:endParaRPr lang="en-US" altLang="ja-JP" sz="1050" dirty="0"/>
          </a:p>
          <a:p>
            <a:r>
              <a:rPr lang="en-US" altLang="ja-JP" sz="1050" dirty="0" smtClean="0"/>
              <a:t>2.</a:t>
            </a:r>
            <a:r>
              <a:rPr lang="ja-JP" altLang="en-US" sz="1050" dirty="0" smtClean="0"/>
              <a:t>　新たに地理情報（レイヤ）をつくる</a:t>
            </a:r>
            <a:endParaRPr lang="en-US" altLang="ja-JP" sz="1050" dirty="0" smtClean="0"/>
          </a:p>
          <a:p>
            <a:r>
              <a:rPr lang="ja-JP" altLang="en-US" sz="1050" dirty="0" smtClean="0"/>
              <a:t>　</a:t>
            </a:r>
            <a:r>
              <a:rPr lang="en-US" altLang="ja-JP" sz="1050" dirty="0" smtClean="0"/>
              <a:t>2.1</a:t>
            </a:r>
            <a:r>
              <a:rPr lang="ja-JP" altLang="en-US" sz="1050" dirty="0" smtClean="0"/>
              <a:t>　レイヤの作成　</a:t>
            </a:r>
            <a:r>
              <a:rPr lang="en-US" altLang="ja-JP" sz="1050" dirty="0" smtClean="0"/>
              <a:t>…28</a:t>
            </a:r>
          </a:p>
          <a:p>
            <a:r>
              <a:rPr lang="ja-JP" altLang="en-US" sz="1050" dirty="0" smtClean="0"/>
              <a:t>　</a:t>
            </a:r>
            <a:r>
              <a:rPr lang="en-US" altLang="ja-JP" sz="1050" dirty="0" smtClean="0"/>
              <a:t>2.2</a:t>
            </a:r>
            <a:r>
              <a:rPr lang="ja-JP" altLang="en-US" sz="1050" dirty="0" smtClean="0"/>
              <a:t>　地物の追加　</a:t>
            </a:r>
            <a:r>
              <a:rPr lang="en-US" altLang="ja-JP" sz="1050" dirty="0" smtClean="0"/>
              <a:t>…33</a:t>
            </a:r>
          </a:p>
          <a:p>
            <a:r>
              <a:rPr lang="ja-JP" altLang="en-US" sz="1050" dirty="0" smtClean="0"/>
              <a:t>　</a:t>
            </a:r>
            <a:r>
              <a:rPr lang="en-US" altLang="ja-JP" sz="1050" dirty="0" smtClean="0"/>
              <a:t>2.3</a:t>
            </a:r>
            <a:r>
              <a:rPr lang="ja-JP" altLang="en-US" sz="1050" dirty="0" smtClean="0"/>
              <a:t>　ライン（地物）の修正　</a:t>
            </a:r>
            <a:r>
              <a:rPr lang="en-US" altLang="ja-JP" sz="1050" dirty="0" smtClean="0"/>
              <a:t>…36</a:t>
            </a:r>
          </a:p>
          <a:p>
            <a:r>
              <a:rPr lang="ja-JP" altLang="en-US" sz="1050" dirty="0" smtClean="0"/>
              <a:t>　</a:t>
            </a:r>
            <a:r>
              <a:rPr lang="en-US" altLang="ja-JP" sz="1050" dirty="0" smtClean="0"/>
              <a:t>2.4</a:t>
            </a:r>
            <a:r>
              <a:rPr lang="ja-JP" altLang="en-US" sz="1050" dirty="0" smtClean="0"/>
              <a:t>　地物の選択　</a:t>
            </a:r>
            <a:r>
              <a:rPr lang="en-US" altLang="ja-JP" sz="1050" dirty="0" smtClean="0"/>
              <a:t>…37</a:t>
            </a:r>
          </a:p>
          <a:p>
            <a:r>
              <a:rPr lang="ja-JP" altLang="en-US" sz="1050" dirty="0" smtClean="0"/>
              <a:t>　</a:t>
            </a:r>
            <a:r>
              <a:rPr lang="en-US" altLang="ja-JP" sz="1050" dirty="0" smtClean="0"/>
              <a:t>2.5</a:t>
            </a:r>
            <a:r>
              <a:rPr lang="ja-JP" altLang="en-US" sz="1050" dirty="0" smtClean="0"/>
              <a:t>　レイヤの保存　</a:t>
            </a:r>
            <a:r>
              <a:rPr lang="en-US" altLang="ja-JP" sz="1050" dirty="0" smtClean="0"/>
              <a:t>…38</a:t>
            </a:r>
          </a:p>
          <a:p>
            <a:r>
              <a:rPr lang="ja-JP" altLang="en-US" sz="1050" dirty="0" smtClean="0"/>
              <a:t>　</a:t>
            </a:r>
            <a:r>
              <a:rPr lang="en-US" altLang="ja-JP" sz="1050" dirty="0" smtClean="0"/>
              <a:t>2.6</a:t>
            </a:r>
            <a:r>
              <a:rPr lang="ja-JP" altLang="en-US" sz="1050" dirty="0" smtClean="0"/>
              <a:t>　事業計画図の作成</a:t>
            </a:r>
            <a:r>
              <a:rPr lang="en-US" altLang="ja-JP" sz="1050" dirty="0" smtClean="0"/>
              <a:t>【</a:t>
            </a:r>
            <a:r>
              <a:rPr lang="ja-JP" altLang="en-US" sz="1050" dirty="0" smtClean="0"/>
              <a:t>属性フィールドの追加</a:t>
            </a:r>
            <a:r>
              <a:rPr lang="en-US" altLang="ja-JP" sz="1050" dirty="0" smtClean="0"/>
              <a:t>】</a:t>
            </a:r>
            <a:r>
              <a:rPr lang="ja-JP" altLang="en-US" sz="1050" dirty="0" smtClean="0"/>
              <a:t>　</a:t>
            </a:r>
            <a:r>
              <a:rPr lang="en-US" altLang="ja-JP" sz="1050" dirty="0" smtClean="0"/>
              <a:t>…39</a:t>
            </a:r>
          </a:p>
          <a:p>
            <a:r>
              <a:rPr lang="ja-JP" altLang="en-US" sz="1050" dirty="0" smtClean="0"/>
              <a:t>　</a:t>
            </a:r>
            <a:r>
              <a:rPr lang="en-US" altLang="ja-JP" sz="1050" dirty="0" smtClean="0"/>
              <a:t>2.7</a:t>
            </a:r>
            <a:r>
              <a:rPr lang="ja-JP" altLang="en-US" sz="1050" dirty="0" smtClean="0"/>
              <a:t>　事業計画図の作成</a:t>
            </a:r>
            <a:r>
              <a:rPr lang="en-US" altLang="ja-JP" sz="1050" dirty="0" smtClean="0"/>
              <a:t>【</a:t>
            </a:r>
            <a:r>
              <a:rPr lang="ja-JP" altLang="en-US" sz="1050" dirty="0" smtClean="0"/>
              <a:t>森林作業道の追加</a:t>
            </a:r>
            <a:r>
              <a:rPr lang="en-US" altLang="ja-JP" sz="1050" dirty="0" smtClean="0"/>
              <a:t>】</a:t>
            </a:r>
            <a:r>
              <a:rPr lang="ja-JP" altLang="en-US" sz="1050" dirty="0" smtClean="0"/>
              <a:t>　</a:t>
            </a:r>
            <a:r>
              <a:rPr lang="en-US" altLang="ja-JP" sz="1050" dirty="0" smtClean="0"/>
              <a:t>…40</a:t>
            </a:r>
          </a:p>
          <a:p>
            <a:r>
              <a:rPr lang="ja-JP" altLang="en-US" sz="1050" dirty="0" smtClean="0"/>
              <a:t>　</a:t>
            </a:r>
            <a:r>
              <a:rPr lang="en-US" altLang="ja-JP" sz="1050" dirty="0" smtClean="0"/>
              <a:t>2.8</a:t>
            </a:r>
            <a:r>
              <a:rPr lang="ja-JP" altLang="en-US" sz="1050" dirty="0" smtClean="0"/>
              <a:t>　事業計画図の作成</a:t>
            </a:r>
            <a:r>
              <a:rPr lang="en-US" altLang="ja-JP" sz="1050" dirty="0" smtClean="0"/>
              <a:t>【</a:t>
            </a:r>
            <a:r>
              <a:rPr lang="ja-JP" altLang="en-US" sz="1050" dirty="0" smtClean="0"/>
              <a:t>森林作業道の種類（属性データ）の編集</a:t>
            </a:r>
            <a:r>
              <a:rPr lang="en-US" altLang="ja-JP" sz="1050" dirty="0" smtClean="0"/>
              <a:t>】</a:t>
            </a:r>
            <a:r>
              <a:rPr lang="ja-JP" altLang="en-US" sz="1050" dirty="0" smtClean="0"/>
              <a:t>　</a:t>
            </a:r>
            <a:r>
              <a:rPr lang="en-US" altLang="ja-JP" sz="1050" dirty="0" smtClean="0"/>
              <a:t>…42</a:t>
            </a:r>
          </a:p>
          <a:p>
            <a:r>
              <a:rPr lang="ja-JP" altLang="en-US" sz="1050" dirty="0" smtClean="0"/>
              <a:t>　</a:t>
            </a:r>
            <a:r>
              <a:rPr lang="en-US" altLang="ja-JP" sz="1050" dirty="0" smtClean="0"/>
              <a:t>2.9</a:t>
            </a:r>
            <a:r>
              <a:rPr lang="ja-JP" altLang="en-US" sz="1050" dirty="0" smtClean="0"/>
              <a:t>　事業計画図の作成</a:t>
            </a:r>
            <a:r>
              <a:rPr lang="en-US" altLang="ja-JP" sz="1050" dirty="0" smtClean="0"/>
              <a:t>【</a:t>
            </a:r>
            <a:r>
              <a:rPr lang="ja-JP" altLang="en-US" sz="1050" dirty="0" smtClean="0"/>
              <a:t>森林作業道の延長計算（フィールド演算機）</a:t>
            </a:r>
            <a:r>
              <a:rPr lang="en-US" altLang="ja-JP" sz="1050" dirty="0" smtClean="0"/>
              <a:t>】</a:t>
            </a:r>
            <a:r>
              <a:rPr lang="ja-JP" altLang="en-US" sz="1050" dirty="0" smtClean="0"/>
              <a:t>　</a:t>
            </a:r>
            <a:r>
              <a:rPr lang="en-US" altLang="ja-JP" sz="1050" dirty="0" smtClean="0"/>
              <a:t>…43</a:t>
            </a:r>
          </a:p>
          <a:p>
            <a:r>
              <a:rPr lang="ja-JP" altLang="en-US" sz="1050" dirty="0" smtClean="0"/>
              <a:t>　</a:t>
            </a:r>
            <a:r>
              <a:rPr lang="en-US" altLang="ja-JP" sz="1050" dirty="0" smtClean="0"/>
              <a:t>2.10  </a:t>
            </a:r>
            <a:r>
              <a:rPr lang="ja-JP" altLang="en-US" sz="1050" dirty="0" smtClean="0"/>
              <a:t>事業計画図の作成</a:t>
            </a:r>
            <a:r>
              <a:rPr lang="en-US" altLang="ja-JP" sz="1050" dirty="0" smtClean="0"/>
              <a:t>【</a:t>
            </a:r>
            <a:r>
              <a:rPr lang="ja-JP" altLang="en-US" sz="1050" dirty="0" smtClean="0"/>
              <a:t>属性テーブルをエクセルなどにコピー</a:t>
            </a:r>
            <a:r>
              <a:rPr lang="en-US" altLang="ja-JP" sz="1050" dirty="0" smtClean="0"/>
              <a:t>】</a:t>
            </a:r>
            <a:r>
              <a:rPr lang="ja-JP" altLang="en-US" sz="1050" dirty="0" smtClean="0"/>
              <a:t>　</a:t>
            </a:r>
            <a:r>
              <a:rPr lang="en-US" altLang="ja-JP" sz="1050" dirty="0" smtClean="0"/>
              <a:t>…46</a:t>
            </a:r>
          </a:p>
          <a:p>
            <a:r>
              <a:rPr lang="ja-JP" altLang="en-US" sz="1050" dirty="0" smtClean="0"/>
              <a:t>　</a:t>
            </a:r>
            <a:r>
              <a:rPr lang="en-US" altLang="ja-JP" sz="1050" dirty="0" smtClean="0"/>
              <a:t>2.11  </a:t>
            </a:r>
            <a:r>
              <a:rPr lang="ja-JP" altLang="en-US" sz="1050" dirty="0" smtClean="0"/>
              <a:t>事業計画図の作成</a:t>
            </a:r>
            <a:r>
              <a:rPr lang="en-US" altLang="ja-JP" sz="1050" dirty="0" smtClean="0"/>
              <a:t>【</a:t>
            </a:r>
            <a:r>
              <a:rPr lang="ja-JP" altLang="en-US" sz="1050" dirty="0" smtClean="0"/>
              <a:t>延長のラベルの表示</a:t>
            </a:r>
            <a:r>
              <a:rPr lang="en-US" altLang="ja-JP" sz="1050" dirty="0" smtClean="0"/>
              <a:t>】</a:t>
            </a:r>
            <a:r>
              <a:rPr lang="ja-JP" altLang="en-US" sz="1050" dirty="0" smtClean="0"/>
              <a:t>　</a:t>
            </a:r>
            <a:r>
              <a:rPr lang="en-US" altLang="ja-JP" sz="1050" dirty="0" smtClean="0"/>
              <a:t>…47</a:t>
            </a:r>
          </a:p>
          <a:p>
            <a:r>
              <a:rPr lang="ja-JP" altLang="en-US" sz="1050" dirty="0" smtClean="0"/>
              <a:t>　</a:t>
            </a:r>
            <a:r>
              <a:rPr lang="en-US" altLang="ja-JP" sz="1050" dirty="0" smtClean="0"/>
              <a:t>2.12  </a:t>
            </a:r>
            <a:r>
              <a:rPr lang="ja-JP" altLang="en-US" sz="1050" dirty="0" smtClean="0"/>
              <a:t>事業計画図の作成</a:t>
            </a:r>
            <a:r>
              <a:rPr lang="en-US" altLang="ja-JP" sz="1050" dirty="0" smtClean="0"/>
              <a:t>【</a:t>
            </a:r>
            <a:r>
              <a:rPr lang="ja-JP" altLang="en-US" sz="1050" dirty="0" smtClean="0"/>
              <a:t>森林作業道の色分け</a:t>
            </a:r>
            <a:r>
              <a:rPr lang="en-US" altLang="ja-JP" sz="1050" dirty="0" smtClean="0"/>
              <a:t>】</a:t>
            </a:r>
            <a:r>
              <a:rPr lang="ja-JP" altLang="en-US" sz="1050" dirty="0" smtClean="0"/>
              <a:t>　</a:t>
            </a:r>
            <a:r>
              <a:rPr lang="en-US" altLang="ja-JP" sz="1050" dirty="0" smtClean="0"/>
              <a:t>…48</a:t>
            </a:r>
          </a:p>
          <a:p>
            <a:r>
              <a:rPr lang="ja-JP" altLang="en-US" sz="1050" dirty="0" smtClean="0"/>
              <a:t>　</a:t>
            </a:r>
            <a:r>
              <a:rPr lang="en-US" altLang="ja-JP" sz="1050" dirty="0" smtClean="0"/>
              <a:t>2.13  </a:t>
            </a:r>
            <a:r>
              <a:rPr lang="ja-JP" altLang="en-US" sz="1050" dirty="0" smtClean="0"/>
              <a:t>事業計画図の作成</a:t>
            </a:r>
            <a:r>
              <a:rPr lang="en-US" altLang="ja-JP" sz="1050" dirty="0" smtClean="0"/>
              <a:t>【</a:t>
            </a:r>
            <a:r>
              <a:rPr lang="ja-JP" altLang="en-US" sz="1050" dirty="0" smtClean="0"/>
              <a:t>伐区の作成</a:t>
            </a:r>
            <a:r>
              <a:rPr lang="en-US" altLang="ja-JP" sz="1050" dirty="0" smtClean="0"/>
              <a:t>】</a:t>
            </a:r>
            <a:r>
              <a:rPr lang="ja-JP" altLang="en-US" sz="1050" dirty="0" smtClean="0"/>
              <a:t>　</a:t>
            </a:r>
            <a:r>
              <a:rPr lang="en-US" altLang="ja-JP" sz="1050" dirty="0" smtClean="0"/>
              <a:t>…50</a:t>
            </a:r>
          </a:p>
          <a:p>
            <a:r>
              <a:rPr lang="ja-JP" altLang="en-US" sz="1050" dirty="0" smtClean="0"/>
              <a:t>　</a:t>
            </a:r>
            <a:r>
              <a:rPr lang="en-US" altLang="ja-JP" sz="1050" dirty="0" smtClean="0"/>
              <a:t>2.14</a:t>
            </a:r>
            <a:r>
              <a:rPr lang="ja-JP" altLang="en-US" sz="1050" dirty="0"/>
              <a:t> </a:t>
            </a:r>
            <a:r>
              <a:rPr lang="ja-JP" altLang="en-US" sz="1050" dirty="0" smtClean="0"/>
              <a:t> 事業計画図の作成</a:t>
            </a:r>
            <a:r>
              <a:rPr lang="en-US" altLang="ja-JP" sz="1050" dirty="0" smtClean="0"/>
              <a:t>【</a:t>
            </a:r>
            <a:r>
              <a:rPr lang="ja-JP" altLang="en-US" sz="1050" dirty="0" smtClean="0"/>
              <a:t>土場の作成</a:t>
            </a:r>
            <a:r>
              <a:rPr lang="en-US" altLang="ja-JP" sz="1050" dirty="0" smtClean="0"/>
              <a:t>】</a:t>
            </a:r>
            <a:r>
              <a:rPr lang="ja-JP" altLang="en-US" sz="1050" dirty="0" smtClean="0"/>
              <a:t>　</a:t>
            </a:r>
            <a:r>
              <a:rPr lang="en-US" altLang="ja-JP" sz="1050" dirty="0" smtClean="0"/>
              <a:t>…52</a:t>
            </a:r>
          </a:p>
        </p:txBody>
      </p:sp>
    </p:spTree>
    <p:extLst>
      <p:ext uri="{BB962C8B-B14F-4D97-AF65-F5344CB8AC3E}">
        <p14:creationId xmlns:p14="http://schemas.microsoft.com/office/powerpoint/2010/main" val="3443310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61852" y="518160"/>
            <a:ext cx="2355668" cy="584775"/>
          </a:xfrm>
          <a:prstGeom prst="rect">
            <a:avLst/>
          </a:prstGeom>
          <a:noFill/>
        </p:spPr>
        <p:txBody>
          <a:bodyPr wrap="square" rtlCol="0">
            <a:spAutoFit/>
          </a:bodyPr>
          <a:lstStyle/>
          <a:p>
            <a:r>
              <a:rPr lang="en-US" altLang="ja-JP" sz="3200" dirty="0" smtClean="0"/>
              <a:t>GIS</a:t>
            </a:r>
            <a:r>
              <a:rPr lang="ja-JP" altLang="en-US" sz="3200" dirty="0" smtClean="0"/>
              <a:t>とは？</a:t>
            </a:r>
            <a:endParaRPr lang="en-US" altLang="ja-JP" sz="3200" dirty="0"/>
          </a:p>
        </p:txBody>
      </p:sp>
      <p:sp>
        <p:nvSpPr>
          <p:cNvPr id="5" name="テキスト ボックス 4"/>
          <p:cNvSpPr txBox="1"/>
          <p:nvPr/>
        </p:nvSpPr>
        <p:spPr>
          <a:xfrm>
            <a:off x="661852" y="1441268"/>
            <a:ext cx="7885611" cy="584775"/>
          </a:xfrm>
          <a:prstGeom prst="rect">
            <a:avLst/>
          </a:prstGeom>
          <a:noFill/>
        </p:spPr>
        <p:txBody>
          <a:bodyPr wrap="square" rtlCol="0">
            <a:spAutoFit/>
          </a:bodyPr>
          <a:lstStyle/>
          <a:p>
            <a:r>
              <a:rPr lang="ja-JP" altLang="en-US" sz="3200" dirty="0" smtClean="0"/>
              <a:t>日本語で言うと、「地理情報システム」</a:t>
            </a:r>
            <a:endParaRPr lang="en-US" altLang="ja-JP" sz="3200" dirty="0"/>
          </a:p>
        </p:txBody>
      </p:sp>
      <p:sp>
        <p:nvSpPr>
          <p:cNvPr id="6" name="テキスト ボックス 5"/>
          <p:cNvSpPr txBox="1"/>
          <p:nvPr/>
        </p:nvSpPr>
        <p:spPr>
          <a:xfrm>
            <a:off x="661851" y="2220685"/>
            <a:ext cx="7885611" cy="2062103"/>
          </a:xfrm>
          <a:prstGeom prst="rect">
            <a:avLst/>
          </a:prstGeom>
          <a:noFill/>
        </p:spPr>
        <p:txBody>
          <a:bodyPr wrap="square" rtlCol="0">
            <a:spAutoFit/>
          </a:bodyPr>
          <a:lstStyle/>
          <a:p>
            <a:r>
              <a:rPr lang="ja-JP" altLang="en-US" sz="3200" dirty="0" smtClean="0"/>
              <a:t>・</a:t>
            </a:r>
            <a:r>
              <a:rPr lang="ja-JP" altLang="en-US" sz="3200" u="sng" dirty="0" smtClean="0"/>
              <a:t>地理情報</a:t>
            </a:r>
            <a:endParaRPr lang="en-US" altLang="ja-JP" sz="3200" u="sng" dirty="0" smtClean="0"/>
          </a:p>
          <a:p>
            <a:endParaRPr lang="en-US" altLang="ja-JP" sz="3200" dirty="0" smtClean="0"/>
          </a:p>
          <a:p>
            <a:endParaRPr lang="en-US" altLang="ja-JP" sz="3200" dirty="0" smtClean="0"/>
          </a:p>
          <a:p>
            <a:r>
              <a:rPr lang="ja-JP" altLang="en-US" sz="3200" dirty="0" smtClean="0"/>
              <a:t>・</a:t>
            </a:r>
            <a:r>
              <a:rPr lang="ja-JP" altLang="en-US" sz="3200" u="sng" dirty="0" smtClean="0"/>
              <a:t>地理情報に付随する情報</a:t>
            </a:r>
            <a:endParaRPr lang="en-US" altLang="ja-JP" sz="3200" u="sng" dirty="0" smtClean="0"/>
          </a:p>
        </p:txBody>
      </p:sp>
      <p:sp>
        <p:nvSpPr>
          <p:cNvPr id="7" name="テキスト ボックス 6"/>
          <p:cNvSpPr txBox="1"/>
          <p:nvPr/>
        </p:nvSpPr>
        <p:spPr>
          <a:xfrm>
            <a:off x="661850" y="5108150"/>
            <a:ext cx="7885611" cy="584775"/>
          </a:xfrm>
          <a:prstGeom prst="rect">
            <a:avLst/>
          </a:prstGeom>
          <a:noFill/>
        </p:spPr>
        <p:txBody>
          <a:bodyPr wrap="square" rtlCol="0">
            <a:spAutoFit/>
          </a:bodyPr>
          <a:lstStyle/>
          <a:p>
            <a:r>
              <a:rPr lang="ja-JP" altLang="en-US" sz="3200" dirty="0" smtClean="0"/>
              <a:t>を見たり、編集できるシステムの総称。</a:t>
            </a:r>
            <a:endParaRPr lang="en-US" altLang="ja-JP" sz="3200" dirty="0" smtClean="0"/>
          </a:p>
        </p:txBody>
      </p:sp>
      <p:sp>
        <p:nvSpPr>
          <p:cNvPr id="8" name="テキスト ボックス 7"/>
          <p:cNvSpPr txBox="1"/>
          <p:nvPr/>
        </p:nvSpPr>
        <p:spPr>
          <a:xfrm>
            <a:off x="1826623" y="2851405"/>
            <a:ext cx="6102531" cy="400110"/>
          </a:xfrm>
          <a:prstGeom prst="rect">
            <a:avLst/>
          </a:prstGeom>
          <a:noFill/>
        </p:spPr>
        <p:txBody>
          <a:bodyPr wrap="square" rtlCol="0">
            <a:spAutoFit/>
          </a:bodyPr>
          <a:lstStyle/>
          <a:p>
            <a:r>
              <a:rPr lang="ja-JP" altLang="en-US" sz="2000" dirty="0" smtClean="0"/>
              <a:t>⇒測点の位置、林道・作業道の線形、林小班の形</a:t>
            </a:r>
            <a:endParaRPr lang="en-US" altLang="ja-JP" sz="2000" dirty="0" smtClean="0"/>
          </a:p>
        </p:txBody>
      </p:sp>
      <p:sp>
        <p:nvSpPr>
          <p:cNvPr id="9" name="テキスト ボックス 8"/>
          <p:cNvSpPr txBox="1"/>
          <p:nvPr/>
        </p:nvSpPr>
        <p:spPr>
          <a:xfrm>
            <a:off x="1839686" y="4295359"/>
            <a:ext cx="5671457" cy="400110"/>
          </a:xfrm>
          <a:prstGeom prst="rect">
            <a:avLst/>
          </a:prstGeom>
          <a:noFill/>
        </p:spPr>
        <p:txBody>
          <a:bodyPr wrap="square" rtlCol="0">
            <a:spAutoFit/>
          </a:bodyPr>
          <a:lstStyle/>
          <a:p>
            <a:r>
              <a:rPr lang="ja-JP" altLang="en-US" sz="2000" dirty="0" smtClean="0"/>
              <a:t>⇒測点番号、延長、面積、林況データ</a:t>
            </a:r>
            <a:endParaRPr lang="en-US" altLang="ja-JP" sz="20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a:t>
            </a:fld>
            <a:endParaRPr kumimoji="1" lang="ja-JP" altLang="en-US"/>
          </a:p>
        </p:txBody>
      </p:sp>
    </p:spTree>
    <p:extLst>
      <p:ext uri="{BB962C8B-B14F-4D97-AF65-F5344CB8AC3E}">
        <p14:creationId xmlns:p14="http://schemas.microsoft.com/office/powerpoint/2010/main" val="1961859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18159" y="633773"/>
            <a:ext cx="2891245" cy="584775"/>
          </a:xfrm>
          <a:prstGeom prst="rect">
            <a:avLst/>
          </a:prstGeom>
          <a:noFill/>
        </p:spPr>
        <p:txBody>
          <a:bodyPr wrap="square" rtlCol="0">
            <a:spAutoFit/>
          </a:bodyPr>
          <a:lstStyle/>
          <a:p>
            <a:r>
              <a:rPr lang="en-US" altLang="ja-JP" sz="3200" dirty="0" smtClean="0"/>
              <a:t>QGIS</a:t>
            </a:r>
            <a:r>
              <a:rPr lang="ja-JP" altLang="en-US" sz="3200" dirty="0" smtClean="0"/>
              <a:t>とは？</a:t>
            </a:r>
            <a:endParaRPr lang="en-US" altLang="ja-JP" sz="3200" dirty="0"/>
          </a:p>
        </p:txBody>
      </p:sp>
      <p:sp>
        <p:nvSpPr>
          <p:cNvPr id="10" name="テキスト ボックス 9"/>
          <p:cNvSpPr txBox="1"/>
          <p:nvPr/>
        </p:nvSpPr>
        <p:spPr>
          <a:xfrm>
            <a:off x="322215" y="1317175"/>
            <a:ext cx="9200607" cy="3908762"/>
          </a:xfrm>
          <a:prstGeom prst="rect">
            <a:avLst/>
          </a:prstGeom>
          <a:noFill/>
        </p:spPr>
        <p:txBody>
          <a:bodyPr wrap="square" rtlCol="0">
            <a:spAutoFit/>
          </a:bodyPr>
          <a:lstStyle/>
          <a:p>
            <a:r>
              <a:rPr lang="en-US" altLang="ja-JP" sz="2000" dirty="0" smtClean="0"/>
              <a:t>QGIS</a:t>
            </a:r>
            <a:r>
              <a:rPr lang="ja-JP" altLang="en-US" sz="2000" dirty="0"/>
              <a:t>は</a:t>
            </a:r>
            <a:r>
              <a:rPr lang="ja-JP" altLang="en-US" sz="2000" dirty="0" smtClean="0"/>
              <a:t>、ボランティアユーザー</a:t>
            </a:r>
            <a:r>
              <a:rPr lang="ja-JP" altLang="en-US" sz="2000" dirty="0"/>
              <a:t>に</a:t>
            </a:r>
            <a:r>
              <a:rPr lang="ja-JP" altLang="en-US" sz="2000" dirty="0" smtClean="0"/>
              <a:t>よって運営されている</a:t>
            </a:r>
            <a:r>
              <a:rPr lang="en-US" altLang="ja-JP" sz="2000" dirty="0"/>
              <a:t>GIS</a:t>
            </a:r>
            <a:r>
              <a:rPr lang="ja-JP" altLang="en-US" sz="2000" dirty="0"/>
              <a:t>です</a:t>
            </a:r>
            <a:r>
              <a:rPr lang="ja-JP" altLang="en-US" sz="2000" dirty="0" smtClean="0"/>
              <a:t>。ライセンスが必要な他</a:t>
            </a:r>
            <a:r>
              <a:rPr lang="ja-JP" altLang="en-US" sz="2000" dirty="0"/>
              <a:t>の</a:t>
            </a:r>
            <a:r>
              <a:rPr lang="en-US" altLang="ja-JP" sz="2000" dirty="0"/>
              <a:t>GIS</a:t>
            </a:r>
            <a:r>
              <a:rPr lang="ja-JP" altLang="en-US" sz="2000" dirty="0"/>
              <a:t>と違い</a:t>
            </a:r>
            <a:r>
              <a:rPr lang="ja-JP" altLang="en-US" sz="2000" dirty="0">
                <a:solidFill>
                  <a:srgbClr val="FF0000"/>
                </a:solidFill>
              </a:rPr>
              <a:t>「オープンソース」</a:t>
            </a:r>
            <a:r>
              <a:rPr lang="ja-JP" altLang="en-US" sz="2000" dirty="0"/>
              <a:t>のソフトウェアという点が大きな特徴</a:t>
            </a:r>
            <a:r>
              <a:rPr lang="ja-JP" altLang="en-US" sz="2000" dirty="0" smtClean="0"/>
              <a:t>で、</a:t>
            </a:r>
            <a:r>
              <a:rPr lang="ja-JP" altLang="en-US" sz="2000" dirty="0" smtClean="0">
                <a:solidFill>
                  <a:srgbClr val="FF0000"/>
                </a:solidFill>
              </a:rPr>
              <a:t>基本的</a:t>
            </a:r>
            <a:r>
              <a:rPr lang="ja-JP" altLang="en-US" sz="2000" dirty="0">
                <a:solidFill>
                  <a:srgbClr val="FF0000"/>
                </a:solidFill>
              </a:rPr>
              <a:t>にライセンスは無く、無償で自由に利用</a:t>
            </a:r>
            <a:r>
              <a:rPr lang="ja-JP" altLang="en-US" sz="2000" dirty="0" smtClean="0"/>
              <a:t>できます。</a:t>
            </a:r>
            <a:endParaRPr lang="en-US" altLang="ja-JP" sz="2000" dirty="0" smtClean="0"/>
          </a:p>
          <a:p>
            <a:r>
              <a:rPr lang="en-US" altLang="ja-JP" sz="1600" dirty="0" smtClean="0"/>
              <a:t>※</a:t>
            </a:r>
            <a:r>
              <a:rPr lang="ja-JP" altLang="en-US" sz="1600" dirty="0" smtClean="0"/>
              <a:t>オープンソース</a:t>
            </a:r>
            <a:r>
              <a:rPr lang="en-US" altLang="ja-JP" sz="1600" dirty="0" smtClean="0"/>
              <a:t>…</a:t>
            </a:r>
            <a:r>
              <a:rPr lang="ja-JP" altLang="en-US" sz="1600" dirty="0"/>
              <a:t>ソフトウェアの骨組みであるプログラムをあらかじめ公開し、プログラムを自由に編集して良いとしているソフトウェアの</a:t>
            </a:r>
            <a:r>
              <a:rPr lang="ja-JP" altLang="en-US" sz="1600" dirty="0" smtClean="0"/>
              <a:t>事。</a:t>
            </a:r>
            <a:endParaRPr lang="en-US" altLang="ja-JP" sz="1600" dirty="0" smtClean="0"/>
          </a:p>
          <a:p>
            <a:endParaRPr lang="en-US" altLang="ja-JP" sz="1600" dirty="0"/>
          </a:p>
          <a:p>
            <a:r>
              <a:rPr lang="en-US" altLang="ja-JP" sz="2000" dirty="0" smtClean="0"/>
              <a:t>GIS</a:t>
            </a:r>
            <a:r>
              <a:rPr lang="ja-JP" altLang="en-US" sz="2000" dirty="0" smtClean="0"/>
              <a:t>業界で標準的なデータ仕様となっている</a:t>
            </a:r>
            <a:r>
              <a:rPr lang="en-US" altLang="ja-JP" sz="2000" dirty="0" smtClean="0"/>
              <a:t>ArcGIS</a:t>
            </a:r>
            <a:r>
              <a:rPr lang="ja-JP" altLang="en-US" sz="2000" dirty="0" smtClean="0"/>
              <a:t>のシェープファイル（拡張子 </a:t>
            </a:r>
            <a:r>
              <a:rPr lang="en-US" altLang="ja-JP" sz="2000" dirty="0" smtClean="0"/>
              <a:t>.</a:t>
            </a:r>
            <a:r>
              <a:rPr lang="en-US" altLang="ja-JP" sz="2000" dirty="0" err="1" smtClean="0"/>
              <a:t>shp</a:t>
            </a:r>
            <a:r>
              <a:rPr lang="ja-JP" altLang="en-US" sz="2000" dirty="0" smtClean="0"/>
              <a:t>）や</a:t>
            </a:r>
            <a:r>
              <a:rPr lang="en-US" altLang="ja-JP" sz="2000" dirty="0" smtClean="0"/>
              <a:t>Google Earth</a:t>
            </a:r>
            <a:r>
              <a:rPr lang="ja-JP" altLang="en-US" sz="2000" dirty="0" smtClean="0"/>
              <a:t>や</a:t>
            </a:r>
            <a:r>
              <a:rPr lang="en-US" altLang="ja-JP" sz="2000" dirty="0" smtClean="0"/>
              <a:t>Google Maps</a:t>
            </a:r>
            <a:r>
              <a:rPr lang="ja-JP" altLang="en-US" sz="2000" dirty="0" smtClean="0"/>
              <a:t>で用いられている</a:t>
            </a:r>
            <a:r>
              <a:rPr lang="en-US" altLang="ja-JP" sz="2000" dirty="0" smtClean="0"/>
              <a:t>KML</a:t>
            </a:r>
            <a:r>
              <a:rPr lang="ja-JP" altLang="en-US" sz="2000" dirty="0" smtClean="0"/>
              <a:t>形式など多くのフォーマットに対応しています。</a:t>
            </a:r>
            <a:endParaRPr lang="en-US" altLang="ja-JP" sz="2000" dirty="0" smtClean="0"/>
          </a:p>
          <a:p>
            <a:endParaRPr lang="en-US" altLang="ja-JP" sz="2000" dirty="0" smtClean="0"/>
          </a:p>
          <a:p>
            <a:r>
              <a:rPr lang="en-US" altLang="ja-JP" sz="2000" dirty="0" smtClean="0"/>
              <a:t>QGIS</a:t>
            </a:r>
            <a:r>
              <a:rPr lang="ja-JP" altLang="en-US" sz="2000" dirty="0" smtClean="0"/>
              <a:t>に関する書籍やホームページも多いため、操作についてわからないことがあっても、個人で調べることができます。</a:t>
            </a:r>
            <a:endParaRPr lang="en-US" altLang="ja-JP" sz="2000" dirty="0"/>
          </a:p>
          <a:p>
            <a:endParaRPr lang="en-US" altLang="ja-JP" sz="20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a:t>
            </a:fld>
            <a:endParaRPr kumimoji="1" lang="ja-JP" altLang="en-US"/>
          </a:p>
        </p:txBody>
      </p:sp>
    </p:spTree>
    <p:extLst>
      <p:ext uri="{BB962C8B-B14F-4D97-AF65-F5344CB8AC3E}">
        <p14:creationId xmlns:p14="http://schemas.microsoft.com/office/powerpoint/2010/main" val="1066896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61851" y="518160"/>
            <a:ext cx="3191691" cy="584775"/>
          </a:xfrm>
          <a:prstGeom prst="rect">
            <a:avLst/>
          </a:prstGeom>
          <a:noFill/>
        </p:spPr>
        <p:txBody>
          <a:bodyPr wrap="square" rtlCol="0">
            <a:spAutoFit/>
          </a:bodyPr>
          <a:lstStyle/>
          <a:p>
            <a:r>
              <a:rPr lang="ja-JP" altLang="en-US" sz="3200" dirty="0" smtClean="0"/>
              <a:t>講習会の流れ</a:t>
            </a:r>
            <a:endParaRPr lang="en-US" altLang="ja-JP" sz="3200" dirty="0"/>
          </a:p>
        </p:txBody>
      </p:sp>
      <p:sp>
        <p:nvSpPr>
          <p:cNvPr id="5" name="テキスト ボックス 4"/>
          <p:cNvSpPr txBox="1"/>
          <p:nvPr/>
        </p:nvSpPr>
        <p:spPr>
          <a:xfrm>
            <a:off x="661852" y="1441268"/>
            <a:ext cx="8429897" cy="584775"/>
          </a:xfrm>
          <a:prstGeom prst="rect">
            <a:avLst/>
          </a:prstGeom>
          <a:noFill/>
        </p:spPr>
        <p:txBody>
          <a:bodyPr wrap="square" rtlCol="0">
            <a:spAutoFit/>
          </a:bodyPr>
          <a:lstStyle/>
          <a:p>
            <a:r>
              <a:rPr lang="ja-JP" altLang="en-US" sz="3200" dirty="0" smtClean="0"/>
              <a:t>１</a:t>
            </a:r>
            <a:r>
              <a:rPr lang="en-US" altLang="ja-JP" sz="3200" dirty="0" smtClean="0"/>
              <a:t>.</a:t>
            </a:r>
            <a:r>
              <a:rPr lang="ja-JP" altLang="en-US" sz="3200" dirty="0" smtClean="0"/>
              <a:t>　国有林の地理情報（レイヤ）を見る</a:t>
            </a:r>
            <a:endParaRPr lang="en-US" altLang="ja-JP" sz="3200" dirty="0"/>
          </a:p>
        </p:txBody>
      </p:sp>
      <p:sp>
        <p:nvSpPr>
          <p:cNvPr id="10" name="テキスト ボックス 9"/>
          <p:cNvSpPr txBox="1"/>
          <p:nvPr/>
        </p:nvSpPr>
        <p:spPr>
          <a:xfrm>
            <a:off x="661847" y="3166949"/>
            <a:ext cx="8429897" cy="584775"/>
          </a:xfrm>
          <a:prstGeom prst="rect">
            <a:avLst/>
          </a:prstGeom>
          <a:noFill/>
        </p:spPr>
        <p:txBody>
          <a:bodyPr wrap="square" rtlCol="0">
            <a:spAutoFit/>
          </a:bodyPr>
          <a:lstStyle/>
          <a:p>
            <a:r>
              <a:rPr lang="ja-JP" altLang="en-US" sz="3200" dirty="0" smtClean="0"/>
              <a:t>２</a:t>
            </a:r>
            <a:r>
              <a:rPr lang="en-US" altLang="ja-JP" sz="3200" dirty="0" smtClean="0"/>
              <a:t>.</a:t>
            </a:r>
            <a:r>
              <a:rPr lang="ja-JP" altLang="en-US" sz="3200" dirty="0" smtClean="0"/>
              <a:t>　新たに地理情報（レイヤ）を作る</a:t>
            </a:r>
            <a:endParaRPr lang="en-US" altLang="ja-JP" sz="3200" dirty="0"/>
          </a:p>
        </p:txBody>
      </p:sp>
      <p:sp>
        <p:nvSpPr>
          <p:cNvPr id="11" name="テキスト ボックス 10"/>
          <p:cNvSpPr txBox="1"/>
          <p:nvPr/>
        </p:nvSpPr>
        <p:spPr>
          <a:xfrm>
            <a:off x="661848" y="4978333"/>
            <a:ext cx="8429897" cy="584775"/>
          </a:xfrm>
          <a:prstGeom prst="rect">
            <a:avLst/>
          </a:prstGeom>
          <a:noFill/>
        </p:spPr>
        <p:txBody>
          <a:bodyPr wrap="square" rtlCol="0">
            <a:spAutoFit/>
          </a:bodyPr>
          <a:lstStyle/>
          <a:p>
            <a:r>
              <a:rPr lang="ja-JP" altLang="en-US" sz="3200" dirty="0" smtClean="0"/>
              <a:t>３</a:t>
            </a:r>
            <a:r>
              <a:rPr lang="en-US" altLang="ja-JP" sz="3200" dirty="0" smtClean="0"/>
              <a:t>.</a:t>
            </a:r>
            <a:r>
              <a:rPr lang="ja-JP" altLang="en-US" sz="3200" dirty="0" smtClean="0"/>
              <a:t>　レイアウトを整え、印刷する</a:t>
            </a:r>
            <a:endParaRPr lang="en-US" altLang="ja-JP" sz="3200" dirty="0"/>
          </a:p>
        </p:txBody>
      </p:sp>
      <p:sp>
        <p:nvSpPr>
          <p:cNvPr id="2" name="右矢印 1"/>
          <p:cNvSpPr/>
          <p:nvPr/>
        </p:nvSpPr>
        <p:spPr>
          <a:xfrm>
            <a:off x="1837427" y="2204092"/>
            <a:ext cx="526211" cy="2509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2458528" y="2113472"/>
            <a:ext cx="7220310" cy="523220"/>
          </a:xfrm>
          <a:prstGeom prst="rect">
            <a:avLst/>
          </a:prstGeom>
          <a:noFill/>
        </p:spPr>
        <p:txBody>
          <a:bodyPr wrap="square" rtlCol="0">
            <a:spAutoFit/>
          </a:bodyPr>
          <a:lstStyle/>
          <a:p>
            <a:r>
              <a:rPr lang="ja-JP" altLang="en-US" sz="1400" dirty="0" smtClean="0"/>
              <a:t>国有林地図のデータ（シェイプファイル）を</a:t>
            </a:r>
            <a:r>
              <a:rPr lang="en-US" altLang="ja-JP" sz="1400" dirty="0" smtClean="0"/>
              <a:t>QGIS</a:t>
            </a:r>
            <a:r>
              <a:rPr lang="ja-JP" altLang="en-US" sz="1400" dirty="0" smtClean="0"/>
              <a:t>で開き、</a:t>
            </a:r>
            <a:r>
              <a:rPr lang="en-US" altLang="ja-JP" sz="1400" dirty="0" smtClean="0"/>
              <a:t>QGIS</a:t>
            </a:r>
            <a:r>
              <a:rPr lang="ja-JP" altLang="en-US" sz="1400" dirty="0" smtClean="0"/>
              <a:t>の基本的な機能について紹介し、できあがっている地図をより良く見る作業。</a:t>
            </a:r>
            <a:endParaRPr lang="en-US" altLang="ja-JP" sz="1400" dirty="0" smtClean="0"/>
          </a:p>
        </p:txBody>
      </p:sp>
      <p:sp>
        <p:nvSpPr>
          <p:cNvPr id="8" name="右矢印 7"/>
          <p:cNvSpPr/>
          <p:nvPr/>
        </p:nvSpPr>
        <p:spPr>
          <a:xfrm>
            <a:off x="1837427" y="3868218"/>
            <a:ext cx="526211" cy="2509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458528" y="3863301"/>
            <a:ext cx="7220310" cy="307777"/>
          </a:xfrm>
          <a:prstGeom prst="rect">
            <a:avLst/>
          </a:prstGeom>
          <a:noFill/>
        </p:spPr>
        <p:txBody>
          <a:bodyPr wrap="square" rtlCol="0">
            <a:spAutoFit/>
          </a:bodyPr>
          <a:lstStyle/>
          <a:p>
            <a:r>
              <a:rPr lang="ja-JP" altLang="en-US" sz="1400" dirty="0" smtClean="0"/>
              <a:t>新たに地図を作成し、国有林地図と重ね合わせて、事業計画図を作る作業。</a:t>
            </a:r>
            <a:endParaRPr lang="en-US" altLang="ja-JP" sz="1400" dirty="0" smtClean="0"/>
          </a:p>
        </p:txBody>
      </p:sp>
      <p:sp>
        <p:nvSpPr>
          <p:cNvPr id="12" name="右矢印 11"/>
          <p:cNvSpPr/>
          <p:nvPr/>
        </p:nvSpPr>
        <p:spPr>
          <a:xfrm>
            <a:off x="1837427" y="5666766"/>
            <a:ext cx="526211" cy="2509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2458528" y="5661849"/>
            <a:ext cx="4192438" cy="316257"/>
          </a:xfrm>
          <a:prstGeom prst="rect">
            <a:avLst/>
          </a:prstGeom>
          <a:noFill/>
        </p:spPr>
        <p:txBody>
          <a:bodyPr wrap="square" rtlCol="0">
            <a:spAutoFit/>
          </a:bodyPr>
          <a:lstStyle/>
          <a:p>
            <a:r>
              <a:rPr lang="ja-JP" altLang="en-US" sz="1400" dirty="0" smtClean="0"/>
              <a:t>作った地図のレイアウトを整えて、印刷する作業</a:t>
            </a:r>
            <a:endParaRPr lang="en-US" altLang="ja-JP" sz="14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5</a:t>
            </a:fld>
            <a:endParaRPr kumimoji="1" lang="ja-JP" altLang="en-US"/>
          </a:p>
        </p:txBody>
      </p:sp>
    </p:spTree>
    <p:extLst>
      <p:ext uri="{BB962C8B-B14F-4D97-AF65-F5344CB8AC3E}">
        <p14:creationId xmlns:p14="http://schemas.microsoft.com/office/powerpoint/2010/main" val="3223933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
        <p:nvSpPr>
          <p:cNvPr id="6" name="テキスト ボックス 5"/>
          <p:cNvSpPr txBox="1"/>
          <p:nvPr/>
        </p:nvSpPr>
        <p:spPr>
          <a:xfrm>
            <a:off x="683623" y="466272"/>
            <a:ext cx="5220788" cy="400110"/>
          </a:xfrm>
          <a:prstGeom prst="rect">
            <a:avLst/>
          </a:prstGeom>
          <a:noFill/>
        </p:spPr>
        <p:txBody>
          <a:bodyPr wrap="square" rtlCol="0">
            <a:spAutoFit/>
          </a:bodyPr>
          <a:lstStyle/>
          <a:p>
            <a:r>
              <a:rPr lang="en-US" altLang="ja-JP" sz="2000" dirty="0" smtClean="0"/>
              <a:t>1.1 QGIS</a:t>
            </a:r>
            <a:r>
              <a:rPr lang="ja-JP" altLang="en-US" sz="2000" dirty="0" smtClean="0"/>
              <a:t>をするにあたり準備するもの</a:t>
            </a:r>
            <a:endParaRPr lang="en-US" altLang="ja-JP" sz="2000" dirty="0"/>
          </a:p>
        </p:txBody>
      </p:sp>
      <p:sp>
        <p:nvSpPr>
          <p:cNvPr id="7" name="テキスト ボックス 6"/>
          <p:cNvSpPr txBox="1"/>
          <p:nvPr/>
        </p:nvSpPr>
        <p:spPr>
          <a:xfrm>
            <a:off x="259416" y="902862"/>
            <a:ext cx="3859279" cy="400110"/>
          </a:xfrm>
          <a:prstGeom prst="rect">
            <a:avLst/>
          </a:prstGeom>
          <a:noFill/>
        </p:spPr>
        <p:txBody>
          <a:bodyPr wrap="square" rtlCol="0">
            <a:spAutoFit/>
          </a:bodyPr>
          <a:lstStyle/>
          <a:p>
            <a:r>
              <a:rPr lang="ja-JP" altLang="en-US" sz="2000" dirty="0" smtClean="0"/>
              <a:t>○ </a:t>
            </a:r>
            <a:r>
              <a:rPr lang="en-US" altLang="ja-JP" sz="2000" dirty="0" smtClean="0"/>
              <a:t>QGIS</a:t>
            </a:r>
            <a:endParaRPr lang="en-US" altLang="ja-JP" sz="2000" dirty="0"/>
          </a:p>
        </p:txBody>
      </p:sp>
      <p:sp>
        <p:nvSpPr>
          <p:cNvPr id="8" name="テキスト ボックス 7"/>
          <p:cNvSpPr txBox="1"/>
          <p:nvPr/>
        </p:nvSpPr>
        <p:spPr>
          <a:xfrm>
            <a:off x="190103" y="3920982"/>
            <a:ext cx="4088671" cy="400110"/>
          </a:xfrm>
          <a:prstGeom prst="rect">
            <a:avLst/>
          </a:prstGeom>
          <a:noFill/>
        </p:spPr>
        <p:txBody>
          <a:bodyPr wrap="square" rtlCol="0">
            <a:spAutoFit/>
          </a:bodyPr>
          <a:lstStyle/>
          <a:p>
            <a:r>
              <a:rPr lang="ja-JP" altLang="en-US" sz="2000" dirty="0" smtClean="0"/>
              <a:t>○ 国有林シェープファイルデータ</a:t>
            </a:r>
            <a:endParaRPr lang="en-US" altLang="ja-JP" sz="2000" dirty="0"/>
          </a:p>
        </p:txBody>
      </p:sp>
      <p:sp>
        <p:nvSpPr>
          <p:cNvPr id="13" name="テキスト ボックス 12"/>
          <p:cNvSpPr txBox="1"/>
          <p:nvPr/>
        </p:nvSpPr>
        <p:spPr>
          <a:xfrm>
            <a:off x="3991707" y="1580270"/>
            <a:ext cx="1697670" cy="338554"/>
          </a:xfrm>
          <a:prstGeom prst="rect">
            <a:avLst/>
          </a:prstGeom>
          <a:noFill/>
        </p:spPr>
        <p:txBody>
          <a:bodyPr wrap="square" rtlCol="0">
            <a:spAutoFit/>
          </a:bodyPr>
          <a:lstStyle/>
          <a:p>
            <a:r>
              <a:rPr lang="ja-JP" altLang="en-US" sz="1600" dirty="0" smtClean="0"/>
              <a:t>図面を広げる机</a:t>
            </a:r>
            <a:endParaRPr lang="en-US" altLang="ja-JP" sz="1600" dirty="0"/>
          </a:p>
        </p:txBody>
      </p:sp>
      <p:sp>
        <p:nvSpPr>
          <p:cNvPr id="14" name="テキスト ボックス 13"/>
          <p:cNvSpPr txBox="1"/>
          <p:nvPr/>
        </p:nvSpPr>
        <p:spPr>
          <a:xfrm>
            <a:off x="3091486" y="4783172"/>
            <a:ext cx="2268248" cy="523220"/>
          </a:xfrm>
          <a:prstGeom prst="rect">
            <a:avLst/>
          </a:prstGeom>
          <a:noFill/>
        </p:spPr>
        <p:txBody>
          <a:bodyPr wrap="square" rtlCol="0">
            <a:spAutoFit/>
          </a:bodyPr>
          <a:lstStyle/>
          <a:p>
            <a:r>
              <a:rPr lang="ja-JP" altLang="en-US" sz="1400" dirty="0" smtClean="0"/>
              <a:t>形や紙の色を自由に変えられる図面（レイヤ）</a:t>
            </a:r>
            <a:endParaRPr lang="en-US" altLang="ja-JP" sz="1400" dirty="0"/>
          </a:p>
        </p:txBody>
      </p:sp>
      <p:pic>
        <p:nvPicPr>
          <p:cNvPr id="3" name="図 2"/>
          <p:cNvPicPr>
            <a:picLocks noChangeAspect="1"/>
          </p:cNvPicPr>
          <p:nvPr/>
        </p:nvPicPr>
        <p:blipFill>
          <a:blip r:embed="rId2">
            <a:extLst>
              <a:ext uri="{BEBA8EAE-BF5A-486C-A8C5-ECC9F3942E4B}">
                <a14:imgProps xmlns:a14="http://schemas.microsoft.com/office/drawing/2010/main">
                  <a14:imgLayer r:embed="rId3">
                    <a14:imgEffect>
                      <a14:backgroundRemoval t="0" b="94737" l="0" r="99500"/>
                    </a14:imgEffect>
                  </a14:imgLayer>
                </a14:imgProps>
              </a:ext>
            </a:extLst>
          </a:blip>
          <a:stretch>
            <a:fillRect/>
          </a:stretch>
        </p:blipFill>
        <p:spPr>
          <a:xfrm>
            <a:off x="4132217" y="2102924"/>
            <a:ext cx="1200032" cy="969026"/>
          </a:xfrm>
          <a:prstGeom prst="rect">
            <a:avLst/>
          </a:prstGeom>
        </p:spPr>
      </p:pic>
      <p:pic>
        <p:nvPicPr>
          <p:cNvPr id="4" name="図 3"/>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0" y="4097262"/>
            <a:ext cx="2480174" cy="2480174"/>
          </a:xfrm>
          <a:prstGeom prst="rect">
            <a:avLst/>
          </a:prstGeom>
        </p:spPr>
      </p:pic>
      <p:pic>
        <p:nvPicPr>
          <p:cNvPr id="10" name="図 9"/>
          <p:cNvPicPr>
            <a:picLocks noChangeAspect="1"/>
          </p:cNvPicPr>
          <p:nvPr/>
        </p:nvPicPr>
        <p:blipFill>
          <a:blip r:embed="rId6"/>
          <a:stretch>
            <a:fillRect/>
          </a:stretch>
        </p:blipFill>
        <p:spPr>
          <a:xfrm>
            <a:off x="449451" y="1402704"/>
            <a:ext cx="3294360" cy="1980670"/>
          </a:xfrm>
          <a:prstGeom prst="rect">
            <a:avLst/>
          </a:prstGeom>
        </p:spPr>
      </p:pic>
      <p:sp>
        <p:nvSpPr>
          <p:cNvPr id="2" name="右矢印 1"/>
          <p:cNvSpPr/>
          <p:nvPr/>
        </p:nvSpPr>
        <p:spPr>
          <a:xfrm>
            <a:off x="3554817" y="2255762"/>
            <a:ext cx="487678" cy="5805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a:off x="2162563" y="5116189"/>
            <a:ext cx="487678" cy="5805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a:blip r:embed="rId2">
            <a:extLst>
              <a:ext uri="{BEBA8EAE-BF5A-486C-A8C5-ECC9F3942E4B}">
                <a14:imgProps xmlns:a14="http://schemas.microsoft.com/office/drawing/2010/main">
                  <a14:imgLayer r:embed="rId3">
                    <a14:imgEffect>
                      <a14:backgroundRemoval t="0" b="94737" l="0" r="99500"/>
                    </a14:imgEffect>
                  </a14:imgLayer>
                </a14:imgProps>
              </a:ext>
            </a:extLst>
          </a:blip>
          <a:stretch>
            <a:fillRect/>
          </a:stretch>
        </p:blipFill>
        <p:spPr>
          <a:xfrm>
            <a:off x="6623371" y="2814811"/>
            <a:ext cx="2739741" cy="2212341"/>
          </a:xfrm>
          <a:prstGeom prst="rect">
            <a:avLst/>
          </a:prstGeom>
        </p:spPr>
      </p:pic>
      <p:pic>
        <p:nvPicPr>
          <p:cNvPr id="9" name="図 8"/>
          <p:cNvPicPr>
            <a:picLocks noChangeAspect="1"/>
          </p:cNvPicPr>
          <p:nvPr/>
        </p:nvPicPr>
        <p:blipFill>
          <a:blip r:embed="rId7"/>
          <a:stretch>
            <a:fillRect/>
          </a:stretch>
        </p:blipFill>
        <p:spPr>
          <a:xfrm>
            <a:off x="2727566" y="5405741"/>
            <a:ext cx="2591809" cy="582038"/>
          </a:xfrm>
          <a:prstGeom prst="rect">
            <a:avLst/>
          </a:prstGeom>
        </p:spPr>
      </p:pic>
      <p:pic>
        <p:nvPicPr>
          <p:cNvPr id="16" name="図 15"/>
          <p:cNvPicPr>
            <a:picLocks noChangeAspect="1"/>
          </p:cNvPicPr>
          <p:nvPr/>
        </p:nvPicPr>
        <p:blipFill>
          <a:blip r:embed="rId7"/>
          <a:stretch>
            <a:fillRect/>
          </a:stretch>
        </p:blipFill>
        <p:spPr>
          <a:xfrm>
            <a:off x="7116418" y="3106589"/>
            <a:ext cx="1583952" cy="355705"/>
          </a:xfrm>
          <a:prstGeom prst="rect">
            <a:avLst/>
          </a:prstGeom>
        </p:spPr>
      </p:pic>
      <p:sp>
        <p:nvSpPr>
          <p:cNvPr id="17" name="テキスト ボックス 16"/>
          <p:cNvSpPr txBox="1"/>
          <p:nvPr/>
        </p:nvSpPr>
        <p:spPr>
          <a:xfrm>
            <a:off x="6241768" y="5116189"/>
            <a:ext cx="3725137" cy="830997"/>
          </a:xfrm>
          <a:prstGeom prst="rect">
            <a:avLst/>
          </a:prstGeom>
          <a:noFill/>
        </p:spPr>
        <p:txBody>
          <a:bodyPr wrap="square" rtlCol="0">
            <a:spAutoFit/>
          </a:bodyPr>
          <a:lstStyle/>
          <a:p>
            <a:r>
              <a:rPr lang="ja-JP" altLang="en-US" sz="1600" dirty="0" smtClean="0"/>
              <a:t>地図を追加して重ねたり、除いたり、</a:t>
            </a:r>
            <a:endParaRPr lang="en-US" altLang="ja-JP" sz="1600" dirty="0" smtClean="0"/>
          </a:p>
          <a:p>
            <a:r>
              <a:rPr lang="ja-JP" altLang="en-US" sz="1600" dirty="0" smtClean="0"/>
              <a:t>新たに地図を作って、道の線形を書いたりするのを</a:t>
            </a:r>
            <a:r>
              <a:rPr lang="en-US" altLang="ja-JP" sz="1600" dirty="0" smtClean="0"/>
              <a:t>PC</a:t>
            </a:r>
            <a:r>
              <a:rPr lang="ja-JP" altLang="en-US" sz="1600" dirty="0" smtClean="0"/>
              <a:t>上で行うものです</a:t>
            </a:r>
            <a:endParaRPr lang="en-US" altLang="ja-JP" sz="1600" dirty="0"/>
          </a:p>
        </p:txBody>
      </p:sp>
      <p:sp>
        <p:nvSpPr>
          <p:cNvPr id="11" name="スライド番号プレースホルダー 10"/>
          <p:cNvSpPr>
            <a:spLocks noGrp="1"/>
          </p:cNvSpPr>
          <p:nvPr>
            <p:ph type="sldNum" sz="quarter" idx="12"/>
          </p:nvPr>
        </p:nvSpPr>
        <p:spPr/>
        <p:txBody>
          <a:bodyPr/>
          <a:lstStyle/>
          <a:p>
            <a:fld id="{A1DDC3DE-7601-4481-8E68-0328CB982E8C}" type="slidenum">
              <a:rPr kumimoji="1" lang="ja-JP" altLang="en-US" smtClean="0"/>
              <a:t>6</a:t>
            </a:fld>
            <a:endParaRPr kumimoji="1" lang="ja-JP" altLang="en-US"/>
          </a:p>
        </p:txBody>
      </p:sp>
    </p:spTree>
    <p:extLst>
      <p:ext uri="{BB962C8B-B14F-4D97-AF65-F5344CB8AC3E}">
        <p14:creationId xmlns:p14="http://schemas.microsoft.com/office/powerpoint/2010/main" val="170284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2"/>
            <a:ext cx="4358639" cy="400110"/>
          </a:xfrm>
          <a:prstGeom prst="rect">
            <a:avLst/>
          </a:prstGeom>
          <a:noFill/>
        </p:spPr>
        <p:txBody>
          <a:bodyPr wrap="square" rtlCol="0">
            <a:spAutoFit/>
          </a:bodyPr>
          <a:lstStyle/>
          <a:p>
            <a:r>
              <a:rPr lang="en-US" altLang="ja-JP" sz="2000" dirty="0" smtClean="0"/>
              <a:t>1.2 </a:t>
            </a:r>
            <a:r>
              <a:rPr lang="ja-JP" altLang="en-US" sz="2000" dirty="0" smtClean="0"/>
              <a:t>データの管理</a:t>
            </a:r>
            <a:endParaRPr lang="en-US" altLang="ja-JP" sz="2000" dirty="0"/>
          </a:p>
        </p:txBody>
      </p:sp>
      <p:pic>
        <p:nvPicPr>
          <p:cNvPr id="2" name="図 1"/>
          <p:cNvPicPr>
            <a:picLocks noChangeAspect="1"/>
          </p:cNvPicPr>
          <p:nvPr/>
        </p:nvPicPr>
        <p:blipFill>
          <a:blip r:embed="rId2"/>
          <a:stretch>
            <a:fillRect/>
          </a:stretch>
        </p:blipFill>
        <p:spPr>
          <a:xfrm>
            <a:off x="1133708" y="3292389"/>
            <a:ext cx="1782671" cy="1778292"/>
          </a:xfrm>
          <a:prstGeom prst="rect">
            <a:avLst/>
          </a:prstGeom>
        </p:spPr>
      </p:pic>
      <p:sp>
        <p:nvSpPr>
          <p:cNvPr id="6" name="テキスト ボックス 5"/>
          <p:cNvSpPr txBox="1"/>
          <p:nvPr/>
        </p:nvSpPr>
        <p:spPr>
          <a:xfrm>
            <a:off x="608567" y="1063978"/>
            <a:ext cx="7597736" cy="400110"/>
          </a:xfrm>
          <a:prstGeom prst="rect">
            <a:avLst/>
          </a:prstGeom>
          <a:noFill/>
        </p:spPr>
        <p:txBody>
          <a:bodyPr wrap="square" rtlCol="0">
            <a:spAutoFit/>
          </a:bodyPr>
          <a:lstStyle/>
          <a:p>
            <a:r>
              <a:rPr lang="en-US" altLang="ja-JP" sz="2000" dirty="0" smtClean="0"/>
              <a:t>QGIS</a:t>
            </a:r>
            <a:r>
              <a:rPr lang="ja-JP" altLang="en-US" sz="2000" dirty="0" smtClean="0"/>
              <a:t>専用のフォルダを作って、管理することをおすすめします。</a:t>
            </a:r>
            <a:endParaRPr lang="en-US" altLang="ja-JP" sz="2000" dirty="0"/>
          </a:p>
        </p:txBody>
      </p:sp>
      <p:sp>
        <p:nvSpPr>
          <p:cNvPr id="7" name="テキスト ボックス 6"/>
          <p:cNvSpPr txBox="1"/>
          <p:nvPr/>
        </p:nvSpPr>
        <p:spPr>
          <a:xfrm>
            <a:off x="1133708" y="4637272"/>
            <a:ext cx="1933056" cy="307777"/>
          </a:xfrm>
          <a:prstGeom prst="rect">
            <a:avLst/>
          </a:prstGeom>
          <a:noFill/>
        </p:spPr>
        <p:txBody>
          <a:bodyPr wrap="square" rtlCol="0">
            <a:spAutoFit/>
          </a:bodyPr>
          <a:lstStyle/>
          <a:p>
            <a:r>
              <a:rPr lang="en-US" altLang="ja-JP" sz="1400" dirty="0" smtClean="0"/>
              <a:t>QGIS</a:t>
            </a:r>
            <a:r>
              <a:rPr lang="ja-JP" altLang="en-US" sz="1400" dirty="0" smtClean="0"/>
              <a:t>ファイルデータ</a:t>
            </a:r>
            <a:endParaRPr lang="en-US" altLang="ja-JP" sz="1400" dirty="0"/>
          </a:p>
        </p:txBody>
      </p:sp>
      <p:pic>
        <p:nvPicPr>
          <p:cNvPr id="9" name="図 8"/>
          <p:cNvPicPr>
            <a:picLocks noChangeAspect="1"/>
          </p:cNvPicPr>
          <p:nvPr/>
        </p:nvPicPr>
        <p:blipFill>
          <a:blip r:embed="rId2"/>
          <a:stretch>
            <a:fillRect/>
          </a:stretch>
        </p:blipFill>
        <p:spPr>
          <a:xfrm>
            <a:off x="3455897" y="1682861"/>
            <a:ext cx="1782671" cy="1778292"/>
          </a:xfrm>
          <a:prstGeom prst="rect">
            <a:avLst/>
          </a:prstGeom>
        </p:spPr>
      </p:pic>
      <p:sp>
        <p:nvSpPr>
          <p:cNvPr id="12" name="テキスト ボックス 11"/>
          <p:cNvSpPr txBox="1"/>
          <p:nvPr/>
        </p:nvSpPr>
        <p:spPr>
          <a:xfrm>
            <a:off x="3731830" y="3077491"/>
            <a:ext cx="1391852" cy="307778"/>
          </a:xfrm>
          <a:prstGeom prst="rect">
            <a:avLst/>
          </a:prstGeom>
          <a:noFill/>
        </p:spPr>
        <p:txBody>
          <a:bodyPr wrap="square" rtlCol="0">
            <a:spAutoFit/>
          </a:bodyPr>
          <a:lstStyle/>
          <a:p>
            <a:r>
              <a:rPr lang="ja-JP" altLang="en-US" sz="1400" dirty="0" smtClean="0"/>
              <a:t>国有林基本図</a:t>
            </a:r>
            <a:endParaRPr lang="en-US" altLang="ja-JP" sz="1400" dirty="0"/>
          </a:p>
        </p:txBody>
      </p:sp>
      <p:pic>
        <p:nvPicPr>
          <p:cNvPr id="13" name="図 12"/>
          <p:cNvPicPr>
            <a:picLocks noChangeAspect="1"/>
          </p:cNvPicPr>
          <p:nvPr/>
        </p:nvPicPr>
        <p:blipFill>
          <a:blip r:embed="rId2"/>
          <a:stretch>
            <a:fillRect/>
          </a:stretch>
        </p:blipFill>
        <p:spPr>
          <a:xfrm>
            <a:off x="5548983" y="1464088"/>
            <a:ext cx="1125449" cy="1122684"/>
          </a:xfrm>
          <a:prstGeom prst="rect">
            <a:avLst/>
          </a:prstGeom>
        </p:spPr>
      </p:pic>
      <p:pic>
        <p:nvPicPr>
          <p:cNvPr id="14" name="図 13"/>
          <p:cNvPicPr>
            <a:picLocks noChangeAspect="1"/>
          </p:cNvPicPr>
          <p:nvPr/>
        </p:nvPicPr>
        <p:blipFill>
          <a:blip r:embed="rId2"/>
          <a:stretch>
            <a:fillRect/>
          </a:stretch>
        </p:blipFill>
        <p:spPr>
          <a:xfrm>
            <a:off x="5603701" y="2417854"/>
            <a:ext cx="1125449" cy="1122684"/>
          </a:xfrm>
          <a:prstGeom prst="rect">
            <a:avLst/>
          </a:prstGeom>
        </p:spPr>
      </p:pic>
      <p:sp>
        <p:nvSpPr>
          <p:cNvPr id="15" name="テキスト ボックス 14"/>
          <p:cNvSpPr txBox="1"/>
          <p:nvPr/>
        </p:nvSpPr>
        <p:spPr>
          <a:xfrm>
            <a:off x="5286142" y="2359035"/>
            <a:ext cx="1991417" cy="307777"/>
          </a:xfrm>
          <a:prstGeom prst="rect">
            <a:avLst/>
          </a:prstGeom>
          <a:noFill/>
        </p:spPr>
        <p:txBody>
          <a:bodyPr wrap="square" rtlCol="0">
            <a:spAutoFit/>
          </a:bodyPr>
          <a:lstStyle/>
          <a:p>
            <a:r>
              <a:rPr lang="ja-JP" altLang="en-US" sz="1400" dirty="0" smtClean="0"/>
              <a:t>十勝東部森林管理署</a:t>
            </a:r>
            <a:endParaRPr lang="en-US" altLang="ja-JP" sz="1400" dirty="0"/>
          </a:p>
        </p:txBody>
      </p:sp>
      <p:pic>
        <p:nvPicPr>
          <p:cNvPr id="16" name="図 15"/>
          <p:cNvPicPr>
            <a:picLocks noChangeAspect="1"/>
          </p:cNvPicPr>
          <p:nvPr/>
        </p:nvPicPr>
        <p:blipFill>
          <a:blip r:embed="rId2"/>
          <a:stretch>
            <a:fillRect/>
          </a:stretch>
        </p:blipFill>
        <p:spPr>
          <a:xfrm>
            <a:off x="3466593" y="3292389"/>
            <a:ext cx="1782671" cy="1778292"/>
          </a:xfrm>
          <a:prstGeom prst="rect">
            <a:avLst/>
          </a:prstGeom>
        </p:spPr>
      </p:pic>
      <p:sp>
        <p:nvSpPr>
          <p:cNvPr id="17" name="テキスト ボックス 16"/>
          <p:cNvSpPr txBox="1"/>
          <p:nvPr/>
        </p:nvSpPr>
        <p:spPr>
          <a:xfrm>
            <a:off x="3537832" y="4687020"/>
            <a:ext cx="1801239" cy="307777"/>
          </a:xfrm>
          <a:prstGeom prst="rect">
            <a:avLst/>
          </a:prstGeom>
          <a:noFill/>
        </p:spPr>
        <p:txBody>
          <a:bodyPr wrap="square" rtlCol="0">
            <a:spAutoFit/>
          </a:bodyPr>
          <a:lstStyle/>
          <a:p>
            <a:r>
              <a:rPr lang="en-US" altLang="ja-JP" sz="1400" dirty="0" smtClean="0"/>
              <a:t>2020</a:t>
            </a:r>
            <a:r>
              <a:rPr lang="ja-JP" altLang="en-US" sz="1400" dirty="0" smtClean="0"/>
              <a:t>年 十勝東部</a:t>
            </a:r>
            <a:endParaRPr lang="en-US" altLang="ja-JP" sz="1400" dirty="0"/>
          </a:p>
        </p:txBody>
      </p:sp>
      <p:pic>
        <p:nvPicPr>
          <p:cNvPr id="18" name="図 17"/>
          <p:cNvPicPr>
            <a:picLocks noChangeAspect="1"/>
          </p:cNvPicPr>
          <p:nvPr/>
        </p:nvPicPr>
        <p:blipFill>
          <a:blip r:embed="rId2"/>
          <a:stretch>
            <a:fillRect/>
          </a:stretch>
        </p:blipFill>
        <p:spPr>
          <a:xfrm>
            <a:off x="3470411" y="4841269"/>
            <a:ext cx="1782671" cy="1778292"/>
          </a:xfrm>
          <a:prstGeom prst="rect">
            <a:avLst/>
          </a:prstGeom>
        </p:spPr>
      </p:pic>
      <p:sp>
        <p:nvSpPr>
          <p:cNvPr id="19" name="テキスト ボックス 18"/>
          <p:cNvSpPr txBox="1"/>
          <p:nvPr/>
        </p:nvSpPr>
        <p:spPr>
          <a:xfrm>
            <a:off x="3742525" y="6220664"/>
            <a:ext cx="1391852" cy="307777"/>
          </a:xfrm>
          <a:prstGeom prst="rect">
            <a:avLst/>
          </a:prstGeom>
          <a:noFill/>
        </p:spPr>
        <p:txBody>
          <a:bodyPr wrap="square" rtlCol="0">
            <a:spAutoFit/>
          </a:bodyPr>
          <a:lstStyle/>
          <a:p>
            <a:r>
              <a:rPr lang="en-US" altLang="ja-JP" sz="1400" dirty="0" smtClean="0"/>
              <a:t>8</a:t>
            </a:r>
            <a:r>
              <a:rPr lang="ja-JP" altLang="en-US" sz="1400" dirty="0" smtClean="0"/>
              <a:t>月</a:t>
            </a:r>
            <a:r>
              <a:rPr lang="en-US" altLang="ja-JP" sz="1400" dirty="0" smtClean="0"/>
              <a:t>28</a:t>
            </a:r>
            <a:r>
              <a:rPr lang="ja-JP" altLang="en-US" sz="1400" dirty="0" smtClean="0"/>
              <a:t>日 研修</a:t>
            </a:r>
            <a:endParaRPr lang="en-US" altLang="ja-JP" sz="1400" dirty="0"/>
          </a:p>
        </p:txBody>
      </p:sp>
      <p:sp>
        <p:nvSpPr>
          <p:cNvPr id="20" name="テキスト ボックス 19"/>
          <p:cNvSpPr txBox="1"/>
          <p:nvPr/>
        </p:nvSpPr>
        <p:spPr>
          <a:xfrm>
            <a:off x="5352812" y="3308943"/>
            <a:ext cx="1991417" cy="307777"/>
          </a:xfrm>
          <a:prstGeom prst="rect">
            <a:avLst/>
          </a:prstGeom>
          <a:noFill/>
        </p:spPr>
        <p:txBody>
          <a:bodyPr wrap="square" rtlCol="0">
            <a:spAutoFit/>
          </a:bodyPr>
          <a:lstStyle/>
          <a:p>
            <a:r>
              <a:rPr lang="ja-JP" altLang="en-US" sz="1400" dirty="0" smtClean="0"/>
              <a:t>十勝西部森林管理署</a:t>
            </a:r>
            <a:endParaRPr lang="en-US" altLang="ja-JP" sz="1400" dirty="0"/>
          </a:p>
        </p:txBody>
      </p:sp>
      <p:pic>
        <p:nvPicPr>
          <p:cNvPr id="21" name="図 20"/>
          <p:cNvPicPr>
            <a:picLocks noChangeAspect="1"/>
          </p:cNvPicPr>
          <p:nvPr/>
        </p:nvPicPr>
        <p:blipFill>
          <a:blip r:embed="rId2"/>
          <a:stretch>
            <a:fillRect/>
          </a:stretch>
        </p:blipFill>
        <p:spPr>
          <a:xfrm>
            <a:off x="5679382" y="3459626"/>
            <a:ext cx="1125449" cy="1122684"/>
          </a:xfrm>
          <a:prstGeom prst="rect">
            <a:avLst/>
          </a:prstGeom>
        </p:spPr>
      </p:pic>
      <p:pic>
        <p:nvPicPr>
          <p:cNvPr id="22" name="図 21"/>
          <p:cNvPicPr>
            <a:picLocks noChangeAspect="1"/>
          </p:cNvPicPr>
          <p:nvPr/>
        </p:nvPicPr>
        <p:blipFill>
          <a:blip r:embed="rId2"/>
          <a:stretch>
            <a:fillRect/>
          </a:stretch>
        </p:blipFill>
        <p:spPr>
          <a:xfrm>
            <a:off x="5734100" y="4413392"/>
            <a:ext cx="1125449" cy="1122684"/>
          </a:xfrm>
          <a:prstGeom prst="rect">
            <a:avLst/>
          </a:prstGeom>
        </p:spPr>
      </p:pic>
      <p:sp>
        <p:nvSpPr>
          <p:cNvPr id="23" name="テキスト ボックス 22"/>
          <p:cNvSpPr txBox="1"/>
          <p:nvPr/>
        </p:nvSpPr>
        <p:spPr>
          <a:xfrm>
            <a:off x="5416541" y="4354573"/>
            <a:ext cx="1689635" cy="307777"/>
          </a:xfrm>
          <a:prstGeom prst="rect">
            <a:avLst/>
          </a:prstGeom>
          <a:noFill/>
        </p:spPr>
        <p:txBody>
          <a:bodyPr wrap="square" rtlCol="0">
            <a:spAutoFit/>
          </a:bodyPr>
          <a:lstStyle/>
          <a:p>
            <a:r>
              <a:rPr lang="ja-JP" altLang="en-US" sz="1400" dirty="0" smtClean="0"/>
              <a:t>３号物件（足寄）</a:t>
            </a:r>
            <a:endParaRPr lang="en-US" altLang="ja-JP" sz="1400" dirty="0"/>
          </a:p>
        </p:txBody>
      </p:sp>
      <p:sp>
        <p:nvSpPr>
          <p:cNvPr id="24" name="テキスト ボックス 23"/>
          <p:cNvSpPr txBox="1"/>
          <p:nvPr/>
        </p:nvSpPr>
        <p:spPr>
          <a:xfrm>
            <a:off x="5483211" y="5304482"/>
            <a:ext cx="1622965" cy="307777"/>
          </a:xfrm>
          <a:prstGeom prst="rect">
            <a:avLst/>
          </a:prstGeom>
          <a:noFill/>
        </p:spPr>
        <p:txBody>
          <a:bodyPr wrap="square" rtlCol="0">
            <a:spAutoFit/>
          </a:bodyPr>
          <a:lstStyle/>
          <a:p>
            <a:r>
              <a:rPr lang="ja-JP" altLang="en-US" sz="1400" dirty="0" smtClean="0"/>
              <a:t>４号物件（陸別）</a:t>
            </a:r>
            <a:endParaRPr lang="en-US" altLang="ja-JP" sz="1400" dirty="0"/>
          </a:p>
        </p:txBody>
      </p:sp>
      <p:sp>
        <p:nvSpPr>
          <p:cNvPr id="4" name="左中かっこ 3"/>
          <p:cNvSpPr/>
          <p:nvPr/>
        </p:nvSpPr>
        <p:spPr>
          <a:xfrm>
            <a:off x="3036475" y="2090479"/>
            <a:ext cx="605548" cy="4437962"/>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25" name="左中かっこ 24"/>
          <p:cNvSpPr/>
          <p:nvPr/>
        </p:nvSpPr>
        <p:spPr>
          <a:xfrm>
            <a:off x="5177703" y="1921346"/>
            <a:ext cx="239165" cy="1391744"/>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26" name="左中かっこ 25"/>
          <p:cNvSpPr/>
          <p:nvPr/>
        </p:nvSpPr>
        <p:spPr>
          <a:xfrm>
            <a:off x="5168634" y="3816278"/>
            <a:ext cx="239165" cy="1391744"/>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9790" y="1660398"/>
            <a:ext cx="259768" cy="340109"/>
          </a:xfrm>
          <a:prstGeom prst="rect">
            <a:avLst/>
          </a:prstGeom>
        </p:spPr>
      </p:pic>
      <p:pic>
        <p:nvPicPr>
          <p:cNvPr id="28" name="図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9346" y="2185470"/>
            <a:ext cx="266618" cy="349077"/>
          </a:xfrm>
          <a:prstGeom prst="rect">
            <a:avLst/>
          </a:prstGeom>
        </p:spPr>
      </p:pic>
      <p:sp>
        <p:nvSpPr>
          <p:cNvPr id="29" name="左中かっこ 28"/>
          <p:cNvSpPr/>
          <p:nvPr/>
        </p:nvSpPr>
        <p:spPr>
          <a:xfrm>
            <a:off x="6854792" y="1774063"/>
            <a:ext cx="293370" cy="547695"/>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pic>
        <p:nvPicPr>
          <p:cNvPr id="30" name="図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9346" y="2685231"/>
            <a:ext cx="259768" cy="340109"/>
          </a:xfrm>
          <a:prstGeom prst="rect">
            <a:avLst/>
          </a:prstGeom>
        </p:spPr>
      </p:pic>
      <p:pic>
        <p:nvPicPr>
          <p:cNvPr id="31" name="図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8902" y="3210303"/>
            <a:ext cx="266618" cy="349077"/>
          </a:xfrm>
          <a:prstGeom prst="rect">
            <a:avLst/>
          </a:prstGeom>
        </p:spPr>
      </p:pic>
      <p:sp>
        <p:nvSpPr>
          <p:cNvPr id="32" name="左中かっこ 31"/>
          <p:cNvSpPr/>
          <p:nvPr/>
        </p:nvSpPr>
        <p:spPr>
          <a:xfrm>
            <a:off x="6864348" y="2798896"/>
            <a:ext cx="293370" cy="547695"/>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pic>
        <p:nvPicPr>
          <p:cNvPr id="33" name="図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0206" y="3743229"/>
            <a:ext cx="259768" cy="340109"/>
          </a:xfrm>
          <a:prstGeom prst="rect">
            <a:avLst/>
          </a:prstGeom>
        </p:spPr>
      </p:pic>
      <p:pic>
        <p:nvPicPr>
          <p:cNvPr id="34" name="図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9762" y="4268301"/>
            <a:ext cx="266618" cy="349077"/>
          </a:xfrm>
          <a:prstGeom prst="rect">
            <a:avLst/>
          </a:prstGeom>
        </p:spPr>
      </p:pic>
      <p:sp>
        <p:nvSpPr>
          <p:cNvPr id="35" name="左中かっこ 34"/>
          <p:cNvSpPr/>
          <p:nvPr/>
        </p:nvSpPr>
        <p:spPr>
          <a:xfrm>
            <a:off x="6845208" y="3856894"/>
            <a:ext cx="293370" cy="547695"/>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pic>
        <p:nvPicPr>
          <p:cNvPr id="36" name="図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7239" y="4755101"/>
            <a:ext cx="259768" cy="340109"/>
          </a:xfrm>
          <a:prstGeom prst="rect">
            <a:avLst/>
          </a:prstGeom>
        </p:spPr>
      </p:pic>
      <p:pic>
        <p:nvPicPr>
          <p:cNvPr id="37" name="図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6795" y="5280173"/>
            <a:ext cx="266618" cy="349077"/>
          </a:xfrm>
          <a:prstGeom prst="rect">
            <a:avLst/>
          </a:prstGeom>
        </p:spPr>
      </p:pic>
      <p:sp>
        <p:nvSpPr>
          <p:cNvPr id="38" name="左中かっこ 37"/>
          <p:cNvSpPr/>
          <p:nvPr/>
        </p:nvSpPr>
        <p:spPr>
          <a:xfrm>
            <a:off x="6882241" y="4868766"/>
            <a:ext cx="293370" cy="547695"/>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pic>
        <p:nvPicPr>
          <p:cNvPr id="39" name="図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6256" y="5690325"/>
            <a:ext cx="259768" cy="340109"/>
          </a:xfrm>
          <a:prstGeom prst="rect">
            <a:avLst/>
          </a:prstGeom>
        </p:spPr>
      </p:pic>
      <p:pic>
        <p:nvPicPr>
          <p:cNvPr id="40" name="図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5812" y="6215397"/>
            <a:ext cx="266618" cy="349077"/>
          </a:xfrm>
          <a:prstGeom prst="rect">
            <a:avLst/>
          </a:prstGeom>
        </p:spPr>
      </p:pic>
      <p:sp>
        <p:nvSpPr>
          <p:cNvPr id="41" name="左中かっこ 40"/>
          <p:cNvSpPr/>
          <p:nvPr/>
        </p:nvSpPr>
        <p:spPr>
          <a:xfrm>
            <a:off x="5121258" y="5803990"/>
            <a:ext cx="293370" cy="547695"/>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7</a:t>
            </a:fld>
            <a:endParaRPr kumimoji="1" lang="ja-JP" altLang="en-US"/>
          </a:p>
        </p:txBody>
      </p:sp>
      <p:sp>
        <p:nvSpPr>
          <p:cNvPr id="42" name="テキスト ボックス 41"/>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3989503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2"/>
            <a:ext cx="4358639" cy="400110"/>
          </a:xfrm>
          <a:prstGeom prst="rect">
            <a:avLst/>
          </a:prstGeom>
          <a:noFill/>
        </p:spPr>
        <p:txBody>
          <a:bodyPr wrap="square" rtlCol="0">
            <a:spAutoFit/>
          </a:bodyPr>
          <a:lstStyle/>
          <a:p>
            <a:r>
              <a:rPr lang="en-US" altLang="ja-JP" sz="2000" dirty="0" smtClean="0"/>
              <a:t>1.3 QGIS</a:t>
            </a:r>
            <a:r>
              <a:rPr lang="ja-JP" altLang="en-US" sz="2000" dirty="0" smtClean="0"/>
              <a:t>座標参照系の設定</a:t>
            </a:r>
            <a:endParaRPr lang="en-US" altLang="ja-JP" sz="2000" dirty="0"/>
          </a:p>
        </p:txBody>
      </p:sp>
      <p:sp>
        <p:nvSpPr>
          <p:cNvPr id="8" name="テキスト ボックス 7"/>
          <p:cNvSpPr txBox="1"/>
          <p:nvPr/>
        </p:nvSpPr>
        <p:spPr>
          <a:xfrm>
            <a:off x="683623" y="885243"/>
            <a:ext cx="8865326" cy="338554"/>
          </a:xfrm>
          <a:prstGeom prst="rect">
            <a:avLst/>
          </a:prstGeom>
          <a:noFill/>
        </p:spPr>
        <p:txBody>
          <a:bodyPr wrap="square" rtlCol="0">
            <a:spAutoFit/>
          </a:bodyPr>
          <a:lstStyle/>
          <a:p>
            <a:r>
              <a:rPr lang="ja-JP" altLang="en-US" sz="1600" dirty="0" smtClean="0"/>
              <a:t>○座標参照系とは？</a:t>
            </a:r>
            <a:endParaRPr lang="en-US" altLang="ja-JP" sz="1600" dirty="0"/>
          </a:p>
        </p:txBody>
      </p:sp>
      <p:sp>
        <p:nvSpPr>
          <p:cNvPr id="9" name="テキスト ボックス 8"/>
          <p:cNvSpPr txBox="1"/>
          <p:nvPr/>
        </p:nvSpPr>
        <p:spPr>
          <a:xfrm>
            <a:off x="683623" y="1351152"/>
            <a:ext cx="8865326" cy="1569660"/>
          </a:xfrm>
          <a:prstGeom prst="rect">
            <a:avLst/>
          </a:prstGeom>
          <a:noFill/>
        </p:spPr>
        <p:txBody>
          <a:bodyPr wrap="square" rtlCol="0">
            <a:spAutoFit/>
          </a:bodyPr>
          <a:lstStyle/>
          <a:p>
            <a:r>
              <a:rPr lang="ja-JP" altLang="en-US" sz="1600" dirty="0" smtClean="0"/>
              <a:t>３次元の丸い地球を２次元のディスプレイ上に表示するために、丸い地球をゆがめて平面にする方法（計算）を設定しなければなりません。</a:t>
            </a:r>
            <a:endParaRPr lang="en-US" altLang="ja-JP" sz="1600" dirty="0" smtClean="0"/>
          </a:p>
          <a:p>
            <a:r>
              <a:rPr lang="ja-JP" altLang="en-US" sz="1600" dirty="0" smtClean="0"/>
              <a:t>この設定は表示する地図の場所や扱うデバイスによって変わります。</a:t>
            </a:r>
            <a:endParaRPr lang="en-US" altLang="ja-JP" sz="1600" dirty="0" smtClean="0"/>
          </a:p>
          <a:p>
            <a:endParaRPr lang="en-US" altLang="ja-JP" sz="1600" dirty="0"/>
          </a:p>
          <a:p>
            <a:r>
              <a:rPr lang="ja-JP" altLang="en-US" sz="1600" dirty="0" smtClean="0"/>
              <a:t>十勝地域は「</a:t>
            </a:r>
            <a:r>
              <a:rPr lang="en-US" altLang="ja-JP" sz="1600" dirty="0"/>
              <a:t> JGD2000/Japan Plane Rectangular CS XIII </a:t>
            </a:r>
            <a:r>
              <a:rPr lang="ja-JP" altLang="en-US" sz="1600" dirty="0" smtClean="0"/>
              <a:t>」という座標参照系に設定する必要があります。</a:t>
            </a:r>
            <a:endParaRPr lang="en-US" altLang="ja-JP" sz="1600" dirty="0"/>
          </a:p>
        </p:txBody>
      </p:sp>
      <p:sp>
        <p:nvSpPr>
          <p:cNvPr id="12" name="テキスト ボックス 11"/>
          <p:cNvSpPr txBox="1"/>
          <p:nvPr/>
        </p:nvSpPr>
        <p:spPr>
          <a:xfrm>
            <a:off x="2194560" y="2643813"/>
            <a:ext cx="5212080" cy="276999"/>
          </a:xfrm>
          <a:prstGeom prst="rect">
            <a:avLst/>
          </a:prstGeom>
          <a:noFill/>
        </p:spPr>
        <p:txBody>
          <a:bodyPr wrap="square" rtlCol="0">
            <a:spAutoFit/>
          </a:bodyPr>
          <a:lstStyle/>
          <a:p>
            <a:r>
              <a:rPr lang="en-US" altLang="ja-JP" sz="1200" dirty="0" smtClean="0"/>
              <a:t>※ Garmin</a:t>
            </a:r>
            <a:r>
              <a:rPr lang="ja-JP" altLang="en-US" sz="1200" dirty="0" smtClean="0"/>
              <a:t>に地図を入れる場合は「</a:t>
            </a:r>
            <a:r>
              <a:rPr lang="en-US" altLang="ja-JP" sz="1200" dirty="0" smtClean="0"/>
              <a:t>WGS84</a:t>
            </a:r>
            <a:r>
              <a:rPr lang="ja-JP" altLang="en-US" sz="1200" dirty="0" smtClean="0"/>
              <a:t>」という設定。</a:t>
            </a:r>
            <a:endParaRPr lang="en-US" altLang="ja-JP" sz="1200" dirty="0"/>
          </a:p>
        </p:txBody>
      </p:sp>
      <p:pic>
        <p:nvPicPr>
          <p:cNvPr id="2" name="図 1"/>
          <p:cNvPicPr>
            <a:picLocks noChangeAspect="1"/>
          </p:cNvPicPr>
          <p:nvPr/>
        </p:nvPicPr>
        <p:blipFill rotWithShape="1">
          <a:blip r:embed="rId2"/>
          <a:srcRect t="43021"/>
          <a:stretch/>
        </p:blipFill>
        <p:spPr>
          <a:xfrm>
            <a:off x="603989" y="3644538"/>
            <a:ext cx="8876545" cy="3039522"/>
          </a:xfrm>
          <a:prstGeom prst="rect">
            <a:avLst/>
          </a:prstGeom>
        </p:spPr>
      </p:pic>
      <p:sp>
        <p:nvSpPr>
          <p:cNvPr id="11" name="正方形/長方形 10"/>
          <p:cNvSpPr/>
          <p:nvPr/>
        </p:nvSpPr>
        <p:spPr>
          <a:xfrm>
            <a:off x="8755810" y="6501843"/>
            <a:ext cx="724741" cy="20005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吹き出し 12"/>
          <p:cNvSpPr/>
          <p:nvPr/>
        </p:nvSpPr>
        <p:spPr>
          <a:xfrm>
            <a:off x="7798278" y="6070040"/>
            <a:ext cx="1086929" cy="327804"/>
          </a:xfrm>
          <a:prstGeom prst="wedgeRoundRectCallout">
            <a:avLst>
              <a:gd name="adj1" fmla="val 36400"/>
              <a:gd name="adj2" fmla="val 6711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テキスト ボックス 13"/>
          <p:cNvSpPr txBox="1"/>
          <p:nvPr/>
        </p:nvSpPr>
        <p:spPr>
          <a:xfrm>
            <a:off x="7842970" y="6136234"/>
            <a:ext cx="912840" cy="261610"/>
          </a:xfrm>
          <a:prstGeom prst="rect">
            <a:avLst/>
          </a:prstGeom>
          <a:noFill/>
        </p:spPr>
        <p:txBody>
          <a:bodyPr wrap="square" rtlCol="0">
            <a:spAutoFit/>
          </a:bodyPr>
          <a:lstStyle/>
          <a:p>
            <a:r>
              <a:rPr lang="ja-JP" altLang="en-US" sz="1100" dirty="0" smtClean="0"/>
              <a:t>①クリック</a:t>
            </a:r>
            <a:endParaRPr lang="en-US" altLang="ja-JP" sz="1100" dirty="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8</a:t>
            </a:fld>
            <a:endParaRPr kumimoji="1" lang="ja-JP" altLang="en-US"/>
          </a:p>
        </p:txBody>
      </p:sp>
      <p:sp>
        <p:nvSpPr>
          <p:cNvPr id="15" name="テキスト ボックス 14"/>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238116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631" y="909078"/>
            <a:ext cx="9233262" cy="4910447"/>
          </a:xfrm>
          <a:prstGeom prst="rect">
            <a:avLst/>
          </a:prstGeom>
        </p:spPr>
      </p:pic>
      <p:sp>
        <p:nvSpPr>
          <p:cNvPr id="10" name="テキスト ボックス 9"/>
          <p:cNvSpPr txBox="1"/>
          <p:nvPr/>
        </p:nvSpPr>
        <p:spPr>
          <a:xfrm>
            <a:off x="683623" y="466272"/>
            <a:ext cx="4358639" cy="400110"/>
          </a:xfrm>
          <a:prstGeom prst="rect">
            <a:avLst/>
          </a:prstGeom>
          <a:noFill/>
        </p:spPr>
        <p:txBody>
          <a:bodyPr wrap="square" rtlCol="0">
            <a:spAutoFit/>
          </a:bodyPr>
          <a:lstStyle/>
          <a:p>
            <a:r>
              <a:rPr lang="en-US" altLang="ja-JP" sz="2000" dirty="0" smtClean="0"/>
              <a:t>1.3 QGIS</a:t>
            </a:r>
            <a:r>
              <a:rPr lang="ja-JP" altLang="en-US" sz="2000" dirty="0" smtClean="0"/>
              <a:t>座標参照系の設定</a:t>
            </a:r>
            <a:endParaRPr lang="en-US" altLang="ja-JP" sz="2000" dirty="0"/>
          </a:p>
        </p:txBody>
      </p:sp>
      <p:sp>
        <p:nvSpPr>
          <p:cNvPr id="6" name="正方形/長方形 5"/>
          <p:cNvSpPr/>
          <p:nvPr/>
        </p:nvSpPr>
        <p:spPr>
          <a:xfrm>
            <a:off x="3618903" y="1596368"/>
            <a:ext cx="4179375" cy="2151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吹き出し 6"/>
          <p:cNvSpPr/>
          <p:nvPr/>
        </p:nvSpPr>
        <p:spPr>
          <a:xfrm>
            <a:off x="5128526" y="1172520"/>
            <a:ext cx="1988266" cy="278955"/>
          </a:xfrm>
          <a:prstGeom prst="wedgeRoundRectCallout">
            <a:avLst>
              <a:gd name="adj1" fmla="val -40266"/>
              <a:gd name="adj2" fmla="val 9224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テキスト ボックス 10"/>
          <p:cNvSpPr txBox="1"/>
          <p:nvPr/>
        </p:nvSpPr>
        <p:spPr>
          <a:xfrm>
            <a:off x="5173532" y="1172521"/>
            <a:ext cx="1898254" cy="261610"/>
          </a:xfrm>
          <a:prstGeom prst="rect">
            <a:avLst/>
          </a:prstGeom>
          <a:noFill/>
        </p:spPr>
        <p:txBody>
          <a:bodyPr wrap="square" rtlCol="0">
            <a:spAutoFit/>
          </a:bodyPr>
          <a:lstStyle/>
          <a:p>
            <a:r>
              <a:rPr lang="ja-JP" altLang="en-US" sz="1100" dirty="0" smtClean="0"/>
              <a:t>②「</a:t>
            </a:r>
            <a:r>
              <a:rPr lang="en-US" altLang="ja-JP" sz="1100" dirty="0" smtClean="0"/>
              <a:t>EPSG: 2455</a:t>
            </a:r>
            <a:r>
              <a:rPr lang="ja-JP" altLang="en-US" sz="1100" dirty="0" smtClean="0"/>
              <a:t>」と入力</a:t>
            </a:r>
            <a:endParaRPr lang="en-US" altLang="ja-JP" sz="1100" dirty="0"/>
          </a:p>
        </p:txBody>
      </p:sp>
      <p:sp>
        <p:nvSpPr>
          <p:cNvPr id="12" name="正方形/長方形 11"/>
          <p:cNvSpPr/>
          <p:nvPr/>
        </p:nvSpPr>
        <p:spPr>
          <a:xfrm>
            <a:off x="3322730" y="2990972"/>
            <a:ext cx="4346153" cy="3733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吹き出し 12"/>
          <p:cNvSpPr/>
          <p:nvPr/>
        </p:nvSpPr>
        <p:spPr>
          <a:xfrm>
            <a:off x="5708590" y="2324106"/>
            <a:ext cx="3193870" cy="430887"/>
          </a:xfrm>
          <a:prstGeom prst="wedgeRoundRectCallout">
            <a:avLst>
              <a:gd name="adj1" fmla="val -37295"/>
              <a:gd name="adj2" fmla="val 9424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テキスト ボックス 13"/>
          <p:cNvSpPr txBox="1"/>
          <p:nvPr/>
        </p:nvSpPr>
        <p:spPr>
          <a:xfrm>
            <a:off x="5708590" y="2324106"/>
            <a:ext cx="3404000" cy="430887"/>
          </a:xfrm>
          <a:prstGeom prst="rect">
            <a:avLst/>
          </a:prstGeom>
          <a:noFill/>
        </p:spPr>
        <p:txBody>
          <a:bodyPr wrap="square" rtlCol="0">
            <a:spAutoFit/>
          </a:bodyPr>
          <a:lstStyle/>
          <a:p>
            <a:r>
              <a:rPr lang="ja-JP" altLang="en-US" sz="1100" dirty="0" smtClean="0"/>
              <a:t>③「</a:t>
            </a:r>
            <a:r>
              <a:rPr lang="en-US" altLang="ja-JP" sz="1100" dirty="0" smtClean="0"/>
              <a:t>JGD2000/Japan Plane Rectangular CS XIII</a:t>
            </a:r>
            <a:r>
              <a:rPr lang="ja-JP" altLang="en-US" sz="1100" dirty="0" smtClean="0"/>
              <a:t>」と表示されるので、選択。</a:t>
            </a:r>
            <a:endParaRPr lang="en-US" altLang="ja-JP" sz="1100" dirty="0"/>
          </a:p>
        </p:txBody>
      </p:sp>
      <p:sp>
        <p:nvSpPr>
          <p:cNvPr id="16" name="正方形/長方形 15"/>
          <p:cNvSpPr/>
          <p:nvPr/>
        </p:nvSpPr>
        <p:spPr>
          <a:xfrm>
            <a:off x="5604294" y="5377519"/>
            <a:ext cx="1736785" cy="21239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吹き出し 16"/>
          <p:cNvSpPr/>
          <p:nvPr/>
        </p:nvSpPr>
        <p:spPr>
          <a:xfrm>
            <a:off x="6254893" y="4963756"/>
            <a:ext cx="2509545" cy="261609"/>
          </a:xfrm>
          <a:prstGeom prst="wedgeRoundRectCallout">
            <a:avLst>
              <a:gd name="adj1" fmla="val -37295"/>
              <a:gd name="adj2" fmla="val 9424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テキスト ボックス 17"/>
          <p:cNvSpPr txBox="1"/>
          <p:nvPr/>
        </p:nvSpPr>
        <p:spPr>
          <a:xfrm>
            <a:off x="6254893" y="4963755"/>
            <a:ext cx="3404000" cy="261610"/>
          </a:xfrm>
          <a:prstGeom prst="rect">
            <a:avLst/>
          </a:prstGeom>
          <a:noFill/>
        </p:spPr>
        <p:txBody>
          <a:bodyPr wrap="square" rtlCol="0">
            <a:spAutoFit/>
          </a:bodyPr>
          <a:lstStyle/>
          <a:p>
            <a:r>
              <a:rPr lang="ja-JP" altLang="en-US" sz="1100" dirty="0" smtClean="0"/>
              <a:t>④「適用」を押して、「</a:t>
            </a:r>
            <a:r>
              <a:rPr lang="en-US" altLang="ja-JP" sz="1100" dirty="0" smtClean="0"/>
              <a:t>OK</a:t>
            </a:r>
            <a:r>
              <a:rPr lang="ja-JP" altLang="en-US" sz="1100" dirty="0" smtClean="0"/>
              <a:t>」を押す。</a:t>
            </a:r>
            <a:endParaRPr lang="en-US" altLang="ja-JP" sz="1100" dirty="0" smtClean="0"/>
          </a:p>
        </p:txBody>
      </p:sp>
      <p:sp>
        <p:nvSpPr>
          <p:cNvPr id="19" name="正方形/長方形 18"/>
          <p:cNvSpPr/>
          <p:nvPr/>
        </p:nvSpPr>
        <p:spPr>
          <a:xfrm>
            <a:off x="6036396" y="3507798"/>
            <a:ext cx="1218420" cy="534265"/>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吹き出し 19"/>
          <p:cNvSpPr/>
          <p:nvPr/>
        </p:nvSpPr>
        <p:spPr>
          <a:xfrm>
            <a:off x="6950573" y="4200450"/>
            <a:ext cx="2162017" cy="400110"/>
          </a:xfrm>
          <a:prstGeom prst="wedgeRoundRectCallout">
            <a:avLst>
              <a:gd name="adj1" fmla="val -34745"/>
              <a:gd name="adj2" fmla="val -873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6910537" y="4200450"/>
            <a:ext cx="3404000" cy="400110"/>
          </a:xfrm>
          <a:prstGeom prst="rect">
            <a:avLst/>
          </a:prstGeom>
          <a:noFill/>
        </p:spPr>
        <p:txBody>
          <a:bodyPr wrap="square" rtlCol="0">
            <a:spAutoFit/>
          </a:bodyPr>
          <a:lstStyle/>
          <a:p>
            <a:r>
              <a:rPr lang="ja-JP" altLang="en-US" sz="1000" dirty="0" smtClean="0"/>
              <a:t>＜確認ポイント＞</a:t>
            </a:r>
            <a:endParaRPr lang="en-US" altLang="ja-JP" sz="1000" dirty="0" smtClean="0"/>
          </a:p>
          <a:p>
            <a:r>
              <a:rPr lang="ja-JP" altLang="en-US" sz="1000" dirty="0" smtClean="0"/>
              <a:t>道東に赤枠がかかった地図に変わる</a:t>
            </a:r>
            <a:endParaRPr lang="en-US" altLang="ja-JP" sz="1000" dirty="0"/>
          </a:p>
        </p:txBody>
      </p:sp>
      <p:sp>
        <p:nvSpPr>
          <p:cNvPr id="25" name="正方形/長方形 24"/>
          <p:cNvSpPr/>
          <p:nvPr/>
        </p:nvSpPr>
        <p:spPr>
          <a:xfrm>
            <a:off x="8764438" y="5595088"/>
            <a:ext cx="894455" cy="22443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吹き出し 25"/>
          <p:cNvSpPr/>
          <p:nvPr/>
        </p:nvSpPr>
        <p:spPr>
          <a:xfrm>
            <a:off x="6021981" y="6020050"/>
            <a:ext cx="3636912" cy="398204"/>
          </a:xfrm>
          <a:prstGeom prst="wedgeRoundRectCallout">
            <a:avLst>
              <a:gd name="adj1" fmla="val 35938"/>
              <a:gd name="adj2" fmla="val -873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5981945" y="6020050"/>
            <a:ext cx="3676948" cy="398204"/>
          </a:xfrm>
          <a:prstGeom prst="rect">
            <a:avLst/>
          </a:prstGeom>
          <a:noFill/>
        </p:spPr>
        <p:txBody>
          <a:bodyPr wrap="square" rtlCol="0">
            <a:spAutoFit/>
          </a:bodyPr>
          <a:lstStyle/>
          <a:p>
            <a:r>
              <a:rPr lang="ja-JP" altLang="en-US" sz="1000" dirty="0" smtClean="0"/>
              <a:t>＜確認ポイント＞</a:t>
            </a:r>
            <a:endParaRPr lang="en-US" altLang="ja-JP" sz="1000" dirty="0" smtClean="0"/>
          </a:p>
          <a:p>
            <a:r>
              <a:rPr lang="ja-JP" altLang="en-US" sz="1000" dirty="0" smtClean="0"/>
              <a:t>元の画面に戻って、「</a:t>
            </a:r>
            <a:r>
              <a:rPr lang="en-US" altLang="ja-JP" sz="1000" dirty="0" smtClean="0"/>
              <a:t>EPSG:2455</a:t>
            </a:r>
            <a:r>
              <a:rPr lang="ja-JP" altLang="en-US" sz="1000" dirty="0" smtClean="0"/>
              <a:t>」となっていれば設定完了</a:t>
            </a:r>
            <a:endParaRPr lang="en-US" altLang="ja-JP" sz="10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9</a:t>
            </a:fld>
            <a:endParaRPr kumimoji="1" lang="ja-JP" altLang="en-US"/>
          </a:p>
        </p:txBody>
      </p:sp>
      <p:sp>
        <p:nvSpPr>
          <p:cNvPr id="22" name="テキスト ボックス 21"/>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929286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2"/>
            <a:ext cx="5498102" cy="409900"/>
          </a:xfrm>
          <a:prstGeom prst="rect">
            <a:avLst/>
          </a:prstGeom>
          <a:noFill/>
        </p:spPr>
        <p:txBody>
          <a:bodyPr wrap="square" rtlCol="0">
            <a:spAutoFit/>
          </a:bodyPr>
          <a:lstStyle/>
          <a:p>
            <a:r>
              <a:rPr lang="en-US" altLang="ja-JP" sz="2000" dirty="0" smtClean="0"/>
              <a:t>1.4 </a:t>
            </a:r>
            <a:r>
              <a:rPr lang="ja-JP" altLang="en-US" sz="2000" dirty="0" smtClean="0"/>
              <a:t>国有林の地図（シェープファイル）を開く</a:t>
            </a:r>
            <a:endParaRPr lang="en-US" altLang="ja-JP" sz="2000" dirty="0"/>
          </a:p>
        </p:txBody>
      </p:sp>
      <p:sp>
        <p:nvSpPr>
          <p:cNvPr id="6" name="テキスト ボックス 5"/>
          <p:cNvSpPr txBox="1"/>
          <p:nvPr/>
        </p:nvSpPr>
        <p:spPr>
          <a:xfrm>
            <a:off x="338001" y="1048761"/>
            <a:ext cx="2852291" cy="338554"/>
          </a:xfrm>
          <a:prstGeom prst="rect">
            <a:avLst/>
          </a:prstGeom>
          <a:noFill/>
        </p:spPr>
        <p:txBody>
          <a:bodyPr wrap="square" rtlCol="0">
            <a:spAutoFit/>
          </a:bodyPr>
          <a:lstStyle/>
          <a:p>
            <a:r>
              <a:rPr lang="ja-JP" altLang="en-US" sz="1600" dirty="0" smtClean="0"/>
              <a:t>○ シェープファイルとは？</a:t>
            </a:r>
            <a:endParaRPr lang="en-US" altLang="ja-JP" sz="1600" dirty="0"/>
          </a:p>
        </p:txBody>
      </p:sp>
      <p:sp>
        <p:nvSpPr>
          <p:cNvPr id="14" name="テキスト ボックス 13"/>
          <p:cNvSpPr txBox="1"/>
          <p:nvPr/>
        </p:nvSpPr>
        <p:spPr>
          <a:xfrm>
            <a:off x="683623" y="1388336"/>
            <a:ext cx="8174627" cy="738664"/>
          </a:xfrm>
          <a:prstGeom prst="rect">
            <a:avLst/>
          </a:prstGeom>
          <a:noFill/>
        </p:spPr>
        <p:txBody>
          <a:bodyPr wrap="square" rtlCol="0">
            <a:spAutoFit/>
          </a:bodyPr>
          <a:lstStyle/>
          <a:p>
            <a:r>
              <a:rPr lang="ja-JP" altLang="en-US" sz="1400" dirty="0" smtClean="0"/>
              <a:t>どの</a:t>
            </a:r>
            <a:r>
              <a:rPr lang="en-US" altLang="ja-JP" sz="1400" dirty="0" smtClean="0"/>
              <a:t>GIS</a:t>
            </a:r>
            <a:r>
              <a:rPr lang="ja-JP" altLang="en-US" sz="1400" dirty="0" smtClean="0"/>
              <a:t>でも利用できる地図データの形式</a:t>
            </a:r>
            <a:endParaRPr lang="en-US" altLang="ja-JP" sz="1400" dirty="0" smtClean="0"/>
          </a:p>
          <a:p>
            <a:r>
              <a:rPr lang="ja-JP" altLang="en-US" sz="1400" dirty="0" smtClean="0"/>
              <a:t>図面を共有したいときはこのシェープファイルデータを送れば、相手も同じ図面を見ることができ、追加で編集することができる。</a:t>
            </a:r>
            <a:endParaRPr lang="en-US" altLang="ja-JP" sz="1400" dirty="0"/>
          </a:p>
        </p:txBody>
      </p:sp>
      <p:pic>
        <p:nvPicPr>
          <p:cNvPr id="15" name="図 14"/>
          <p:cNvPicPr>
            <a:picLocks noChangeAspect="1"/>
          </p:cNvPicPr>
          <p:nvPr/>
        </p:nvPicPr>
        <p:blipFill>
          <a:blip r:embed="rId2"/>
          <a:stretch>
            <a:fillRect/>
          </a:stretch>
        </p:blipFill>
        <p:spPr>
          <a:xfrm>
            <a:off x="2194212" y="2317432"/>
            <a:ext cx="4877223" cy="1322947"/>
          </a:xfrm>
          <a:prstGeom prst="rect">
            <a:avLst/>
          </a:prstGeom>
        </p:spPr>
      </p:pic>
      <p:pic>
        <p:nvPicPr>
          <p:cNvPr id="16" name="図 15"/>
          <p:cNvPicPr>
            <a:picLocks noChangeAspect="1"/>
          </p:cNvPicPr>
          <p:nvPr/>
        </p:nvPicPr>
        <p:blipFill>
          <a:blip r:embed="rId3"/>
          <a:stretch>
            <a:fillRect/>
          </a:stretch>
        </p:blipFill>
        <p:spPr>
          <a:xfrm>
            <a:off x="6781850" y="2058329"/>
            <a:ext cx="579170" cy="518205"/>
          </a:xfrm>
          <a:prstGeom prst="rect">
            <a:avLst/>
          </a:prstGeom>
        </p:spPr>
      </p:pic>
      <p:sp>
        <p:nvSpPr>
          <p:cNvPr id="17" name="テキスト ボックス 16"/>
          <p:cNvSpPr txBox="1"/>
          <p:nvPr/>
        </p:nvSpPr>
        <p:spPr>
          <a:xfrm>
            <a:off x="220434" y="3934981"/>
            <a:ext cx="2852291" cy="307777"/>
          </a:xfrm>
          <a:prstGeom prst="rect">
            <a:avLst/>
          </a:prstGeom>
          <a:noFill/>
        </p:spPr>
        <p:txBody>
          <a:bodyPr wrap="square" rtlCol="0">
            <a:spAutoFit/>
          </a:bodyPr>
          <a:lstStyle/>
          <a:p>
            <a:r>
              <a:rPr lang="ja-JP" altLang="en-US" sz="1400" dirty="0" smtClean="0"/>
              <a:t>シェープファイルの構成</a:t>
            </a:r>
            <a:endParaRPr lang="en-US" altLang="ja-JP" sz="1400" dirty="0"/>
          </a:p>
        </p:txBody>
      </p:sp>
      <p:sp>
        <p:nvSpPr>
          <p:cNvPr id="18" name="テキスト ボックス 17"/>
          <p:cNvSpPr txBox="1"/>
          <p:nvPr/>
        </p:nvSpPr>
        <p:spPr>
          <a:xfrm>
            <a:off x="683623" y="4242758"/>
            <a:ext cx="3964577" cy="523220"/>
          </a:xfrm>
          <a:prstGeom prst="rect">
            <a:avLst/>
          </a:prstGeom>
          <a:noFill/>
        </p:spPr>
        <p:txBody>
          <a:bodyPr wrap="square" rtlCol="0">
            <a:spAutoFit/>
          </a:bodyPr>
          <a:lstStyle/>
          <a:p>
            <a:r>
              <a:rPr lang="ja-JP" altLang="en-US" sz="1400" dirty="0" smtClean="0"/>
              <a:t>いくつものファイルに分かれたデータの総称。</a:t>
            </a:r>
            <a:r>
              <a:rPr lang="en-US" altLang="ja-JP" sz="1400" dirty="0" smtClean="0"/>
              <a:t>3~6</a:t>
            </a:r>
            <a:r>
              <a:rPr lang="ja-JP" altLang="en-US" sz="1400" dirty="0" smtClean="0"/>
              <a:t>個のファイルから構成される。</a:t>
            </a:r>
            <a:endParaRPr lang="en-US" altLang="ja-JP" sz="1400" dirty="0"/>
          </a:p>
        </p:txBody>
      </p:sp>
      <p:pic>
        <p:nvPicPr>
          <p:cNvPr id="19" name="図 18"/>
          <p:cNvPicPr>
            <a:picLocks noChangeAspect="1"/>
          </p:cNvPicPr>
          <p:nvPr/>
        </p:nvPicPr>
        <p:blipFill>
          <a:blip r:embed="rId4"/>
          <a:stretch>
            <a:fillRect/>
          </a:stretch>
        </p:blipFill>
        <p:spPr>
          <a:xfrm>
            <a:off x="744039" y="4908742"/>
            <a:ext cx="3964577" cy="919123"/>
          </a:xfrm>
          <a:prstGeom prst="rect">
            <a:avLst/>
          </a:prstGeom>
        </p:spPr>
      </p:pic>
      <p:sp>
        <p:nvSpPr>
          <p:cNvPr id="20" name="テキスト ボックス 19"/>
          <p:cNvSpPr txBox="1"/>
          <p:nvPr/>
        </p:nvSpPr>
        <p:spPr>
          <a:xfrm>
            <a:off x="4978681" y="4908742"/>
            <a:ext cx="3879569" cy="1107996"/>
          </a:xfrm>
          <a:prstGeom prst="rect">
            <a:avLst/>
          </a:prstGeom>
          <a:noFill/>
        </p:spPr>
        <p:txBody>
          <a:bodyPr wrap="square" rtlCol="0">
            <a:spAutoFit/>
          </a:bodyPr>
          <a:lstStyle/>
          <a:p>
            <a:r>
              <a:rPr lang="ja-JP" altLang="en-US" sz="1100" dirty="0" smtClean="0"/>
              <a:t>左の</a:t>
            </a:r>
            <a:r>
              <a:rPr lang="ja-JP" altLang="en-US" sz="1100" dirty="0"/>
              <a:t>ファイルの中で言えば、同じ名前の付いたファイルが４個ずつあります。この４個のファイルがまとまって一つのシェープファイルとなります。</a:t>
            </a:r>
          </a:p>
          <a:p>
            <a:r>
              <a:rPr lang="ja-JP" altLang="en-US" sz="1100" dirty="0" smtClean="0"/>
              <a:t>シェープファイル</a:t>
            </a:r>
            <a:r>
              <a:rPr lang="ja-JP" altLang="en-US" sz="1100" dirty="0"/>
              <a:t>を移動させたり、他人に共有する際は、この同じ名前のファイルを全て一緒に動かし、同じフォルダの中に保存するようにしてください。</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10</a:t>
            </a:fld>
            <a:endParaRPr kumimoji="1" lang="ja-JP" altLang="en-US" dirty="0"/>
          </a:p>
        </p:txBody>
      </p:sp>
      <p:sp>
        <p:nvSpPr>
          <p:cNvPr id="13" name="テキスト ボックス 12"/>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017473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a:blip r:embed="rId2"/>
          <a:stretch>
            <a:fillRect/>
          </a:stretch>
        </p:blipFill>
        <p:spPr>
          <a:xfrm>
            <a:off x="5400674" y="4053358"/>
            <a:ext cx="4289634" cy="2584365"/>
          </a:xfrm>
          <a:prstGeom prst="rect">
            <a:avLst/>
          </a:prstGeom>
        </p:spPr>
      </p:pic>
      <p:sp>
        <p:nvSpPr>
          <p:cNvPr id="10" name="テキスト ボックス 9"/>
          <p:cNvSpPr txBox="1"/>
          <p:nvPr/>
        </p:nvSpPr>
        <p:spPr>
          <a:xfrm>
            <a:off x="683623" y="466272"/>
            <a:ext cx="5498102" cy="409900"/>
          </a:xfrm>
          <a:prstGeom prst="rect">
            <a:avLst/>
          </a:prstGeom>
          <a:noFill/>
        </p:spPr>
        <p:txBody>
          <a:bodyPr wrap="square" rtlCol="0">
            <a:spAutoFit/>
          </a:bodyPr>
          <a:lstStyle/>
          <a:p>
            <a:r>
              <a:rPr lang="en-US" altLang="ja-JP" sz="2000" dirty="0" smtClean="0"/>
              <a:t>1.4 </a:t>
            </a:r>
            <a:r>
              <a:rPr lang="ja-JP" altLang="en-US" sz="2000" dirty="0" smtClean="0"/>
              <a:t>国有林の地図（シェープファイル）を開く</a:t>
            </a:r>
            <a:endParaRPr lang="en-US" altLang="ja-JP" sz="2000" dirty="0"/>
          </a:p>
        </p:txBody>
      </p:sp>
      <p:pic>
        <p:nvPicPr>
          <p:cNvPr id="4" name="図 3"/>
          <p:cNvPicPr>
            <a:picLocks noChangeAspect="1"/>
          </p:cNvPicPr>
          <p:nvPr/>
        </p:nvPicPr>
        <p:blipFill>
          <a:blip r:embed="rId3"/>
          <a:stretch>
            <a:fillRect/>
          </a:stretch>
        </p:blipFill>
        <p:spPr>
          <a:xfrm>
            <a:off x="5400674" y="1223797"/>
            <a:ext cx="4236946" cy="2543538"/>
          </a:xfrm>
          <a:prstGeom prst="rect">
            <a:avLst/>
          </a:prstGeom>
        </p:spPr>
      </p:pic>
      <p:pic>
        <p:nvPicPr>
          <p:cNvPr id="11" name="図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585" y="1223797"/>
            <a:ext cx="4940663" cy="4010388"/>
          </a:xfrm>
          <a:prstGeom prst="rect">
            <a:avLst/>
          </a:prstGeom>
        </p:spPr>
      </p:pic>
      <p:sp>
        <p:nvSpPr>
          <p:cNvPr id="6" name="テキスト ボックス 5"/>
          <p:cNvSpPr txBox="1"/>
          <p:nvPr/>
        </p:nvSpPr>
        <p:spPr>
          <a:xfrm>
            <a:off x="277585" y="889285"/>
            <a:ext cx="2852291" cy="276999"/>
          </a:xfrm>
          <a:prstGeom prst="rect">
            <a:avLst/>
          </a:prstGeom>
          <a:noFill/>
        </p:spPr>
        <p:txBody>
          <a:bodyPr wrap="square" rtlCol="0">
            <a:spAutoFit/>
          </a:bodyPr>
          <a:lstStyle/>
          <a:p>
            <a:r>
              <a:rPr lang="ja-JP" altLang="en-US" sz="1200" dirty="0" smtClean="0"/>
              <a:t>国有林の基本図が入っているフォルダ</a:t>
            </a:r>
            <a:endParaRPr lang="en-US" altLang="ja-JP" sz="1200" dirty="0"/>
          </a:p>
        </p:txBody>
      </p:sp>
      <p:sp>
        <p:nvSpPr>
          <p:cNvPr id="2" name="正方形/長方形 1"/>
          <p:cNvSpPr/>
          <p:nvPr/>
        </p:nvSpPr>
        <p:spPr>
          <a:xfrm>
            <a:off x="1362075" y="3514725"/>
            <a:ext cx="3467100" cy="10953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吹き出し 8"/>
          <p:cNvSpPr/>
          <p:nvPr/>
        </p:nvSpPr>
        <p:spPr>
          <a:xfrm flipH="1">
            <a:off x="3303173" y="2375719"/>
            <a:ext cx="2885348" cy="525717"/>
          </a:xfrm>
          <a:prstGeom prst="wedgeRoundRectCallout">
            <a:avLst>
              <a:gd name="adj1" fmla="val -40266"/>
              <a:gd name="adj2" fmla="val 9224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テキスト ボックス 11"/>
          <p:cNvSpPr txBox="1"/>
          <p:nvPr/>
        </p:nvSpPr>
        <p:spPr>
          <a:xfrm>
            <a:off x="3432674" y="2430997"/>
            <a:ext cx="2755847" cy="430887"/>
          </a:xfrm>
          <a:prstGeom prst="rect">
            <a:avLst/>
          </a:prstGeom>
          <a:noFill/>
        </p:spPr>
        <p:txBody>
          <a:bodyPr wrap="square" rtlCol="0">
            <a:spAutoFit/>
          </a:bodyPr>
          <a:lstStyle/>
          <a:p>
            <a:r>
              <a:rPr lang="ja-JP" altLang="en-US" sz="1100" dirty="0" smtClean="0"/>
              <a:t>①「○○○</a:t>
            </a:r>
            <a:r>
              <a:rPr lang="en-US" altLang="ja-JP" sz="1100" dirty="0" smtClean="0"/>
              <a:t>.</a:t>
            </a:r>
            <a:r>
              <a:rPr lang="en-US" altLang="ja-JP" sz="1100" dirty="0" err="1" smtClean="0"/>
              <a:t>shp</a:t>
            </a:r>
            <a:r>
              <a:rPr lang="ja-JP" altLang="en-US" sz="1100" dirty="0" smtClean="0"/>
              <a:t>」のファイルを選択して、</a:t>
            </a:r>
            <a:r>
              <a:rPr lang="en-US" altLang="ja-JP" sz="1100" dirty="0" smtClean="0"/>
              <a:t>QGIS</a:t>
            </a:r>
            <a:r>
              <a:rPr lang="ja-JP" altLang="en-US" sz="1100" dirty="0" smtClean="0"/>
              <a:t>の画面にドラッグ</a:t>
            </a:r>
            <a:r>
              <a:rPr lang="en-US" altLang="ja-JP" sz="1100" dirty="0" smtClean="0"/>
              <a:t>&amp;</a:t>
            </a:r>
            <a:r>
              <a:rPr lang="ja-JP" altLang="en-US" sz="1100" dirty="0" smtClean="0"/>
              <a:t>ドロップ</a:t>
            </a:r>
            <a:endParaRPr lang="en-US" altLang="ja-JP" sz="1100" dirty="0"/>
          </a:p>
        </p:txBody>
      </p:sp>
      <p:cxnSp>
        <p:nvCxnSpPr>
          <p:cNvPr id="8" name="直線矢印コネクタ 7"/>
          <p:cNvCxnSpPr/>
          <p:nvPr/>
        </p:nvCxnSpPr>
        <p:spPr>
          <a:xfrm flipV="1">
            <a:off x="4829175" y="2890641"/>
            <a:ext cx="1724025" cy="9479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下矢印 6"/>
          <p:cNvSpPr/>
          <p:nvPr/>
        </p:nvSpPr>
        <p:spPr>
          <a:xfrm>
            <a:off x="7181008" y="3595869"/>
            <a:ext cx="676275" cy="542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吹き出し 13"/>
          <p:cNvSpPr/>
          <p:nvPr/>
        </p:nvSpPr>
        <p:spPr>
          <a:xfrm>
            <a:off x="7968272" y="4129429"/>
            <a:ext cx="1851771" cy="298166"/>
          </a:xfrm>
          <a:prstGeom prst="wedgeRoundRectCallout">
            <a:avLst>
              <a:gd name="adj1" fmla="val -39865"/>
              <a:gd name="adj2" fmla="val 12639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8061592" y="4165855"/>
            <a:ext cx="1758451" cy="261740"/>
          </a:xfrm>
          <a:prstGeom prst="rect">
            <a:avLst/>
          </a:prstGeom>
          <a:noFill/>
        </p:spPr>
        <p:txBody>
          <a:bodyPr wrap="square" rtlCol="0">
            <a:spAutoFit/>
          </a:bodyPr>
          <a:lstStyle/>
          <a:p>
            <a:r>
              <a:rPr lang="ja-JP" altLang="en-US" sz="1100" dirty="0" smtClean="0"/>
              <a:t>地図が表示されたら</a:t>
            </a:r>
            <a:r>
              <a:rPr lang="en-US" altLang="ja-JP" sz="1100" dirty="0" smtClean="0"/>
              <a:t>OK</a:t>
            </a:r>
            <a:endParaRPr lang="en-US" altLang="ja-JP" sz="1100" dirty="0"/>
          </a:p>
        </p:txBody>
      </p:sp>
      <p:sp>
        <p:nvSpPr>
          <p:cNvPr id="17" name="正方形/長方形 16"/>
          <p:cNvSpPr/>
          <p:nvPr/>
        </p:nvSpPr>
        <p:spPr>
          <a:xfrm>
            <a:off x="277585" y="5353050"/>
            <a:ext cx="4551590" cy="1400175"/>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271900" y="5405524"/>
            <a:ext cx="4355290" cy="261610"/>
          </a:xfrm>
          <a:prstGeom prst="rect">
            <a:avLst/>
          </a:prstGeom>
          <a:noFill/>
        </p:spPr>
        <p:txBody>
          <a:bodyPr wrap="square" rtlCol="0">
            <a:spAutoFit/>
          </a:bodyPr>
          <a:lstStyle/>
          <a:p>
            <a:r>
              <a:rPr lang="en-US" altLang="ja-JP" sz="1100" dirty="0" smtClean="0">
                <a:solidFill>
                  <a:srgbClr val="FF0000"/>
                </a:solidFill>
              </a:rPr>
              <a:t>【</a:t>
            </a:r>
            <a:r>
              <a:rPr lang="ja-JP" altLang="en-US" sz="1100" dirty="0" smtClean="0">
                <a:solidFill>
                  <a:srgbClr val="FF0000"/>
                </a:solidFill>
              </a:rPr>
              <a:t>注意点</a:t>
            </a:r>
            <a:r>
              <a:rPr lang="en-US" altLang="ja-JP" sz="1100" dirty="0" smtClean="0">
                <a:solidFill>
                  <a:srgbClr val="FF0000"/>
                </a:solidFill>
              </a:rPr>
              <a:t>】QGIS</a:t>
            </a:r>
            <a:r>
              <a:rPr lang="ja-JP" altLang="en-US" sz="1100" dirty="0" smtClean="0">
                <a:solidFill>
                  <a:srgbClr val="FF0000"/>
                </a:solidFill>
              </a:rPr>
              <a:t>で開いているシェープファイルは移動させない</a:t>
            </a:r>
            <a:endParaRPr lang="en-US" altLang="ja-JP" sz="1100" dirty="0" smtClean="0">
              <a:solidFill>
                <a:srgbClr val="FF0000"/>
              </a:solidFill>
            </a:endParaRPr>
          </a:p>
        </p:txBody>
      </p:sp>
      <p:sp>
        <p:nvSpPr>
          <p:cNvPr id="19" name="テキスト ボックス 18"/>
          <p:cNvSpPr txBox="1"/>
          <p:nvPr/>
        </p:nvSpPr>
        <p:spPr>
          <a:xfrm>
            <a:off x="375710" y="5633883"/>
            <a:ext cx="4355290" cy="1107996"/>
          </a:xfrm>
          <a:prstGeom prst="rect">
            <a:avLst/>
          </a:prstGeom>
          <a:noFill/>
        </p:spPr>
        <p:txBody>
          <a:bodyPr wrap="square" rtlCol="0">
            <a:spAutoFit/>
          </a:bodyPr>
          <a:lstStyle/>
          <a:p>
            <a:r>
              <a:rPr lang="en-US" altLang="ja-JP" sz="1100" dirty="0" smtClean="0"/>
              <a:t>QGIS</a:t>
            </a:r>
            <a:r>
              <a:rPr lang="ja-JP" altLang="en-US" sz="1100" dirty="0" smtClean="0"/>
              <a:t>は、シェープファイルが保存されている“</a:t>
            </a:r>
            <a:r>
              <a:rPr lang="ja-JP" altLang="en-US" sz="1100" b="1" dirty="0" smtClean="0"/>
              <a:t>場所（フォルダ）</a:t>
            </a:r>
            <a:r>
              <a:rPr lang="ja-JP" altLang="en-US" sz="1100" dirty="0" smtClean="0"/>
              <a:t>”を記憶して、起動</a:t>
            </a:r>
            <a:r>
              <a:rPr lang="ja-JP" altLang="en-US" sz="1100" dirty="0"/>
              <a:t>する度に各保存場所からファイルを読み込む仕組みになっています</a:t>
            </a:r>
            <a:r>
              <a:rPr lang="ja-JP" altLang="en-US" sz="1100" dirty="0" smtClean="0"/>
              <a:t>。そのため、ファイルの保存場所を変えてしまうと、起動したときには地図は表示されなくなります。</a:t>
            </a:r>
            <a:endParaRPr lang="en-US" altLang="ja-JP" sz="1100" dirty="0" smtClean="0"/>
          </a:p>
          <a:p>
            <a:r>
              <a:rPr lang="ja-JP" altLang="en-US" sz="1100" dirty="0" smtClean="0"/>
              <a:t>しかし、再びシェープファイルを開き直せば、表示されますので過度な心配は不要です。</a:t>
            </a:r>
            <a:endParaRPr lang="en-US" altLang="ja-JP" sz="1100" dirty="0" smtClean="0"/>
          </a:p>
        </p:txBody>
      </p:sp>
      <p:sp>
        <p:nvSpPr>
          <p:cNvPr id="21" name="角丸四角形吹き出し 20"/>
          <p:cNvSpPr/>
          <p:nvPr/>
        </p:nvSpPr>
        <p:spPr>
          <a:xfrm>
            <a:off x="5402603" y="4961697"/>
            <a:ext cx="1276351" cy="467314"/>
          </a:xfrm>
          <a:prstGeom prst="wedgeRoundRectCallout">
            <a:avLst>
              <a:gd name="adj1" fmla="val -33149"/>
              <a:gd name="adj2" fmla="val 9989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テキスト ボックス 21"/>
          <p:cNvSpPr txBox="1"/>
          <p:nvPr/>
        </p:nvSpPr>
        <p:spPr>
          <a:xfrm>
            <a:off x="5400674" y="4998124"/>
            <a:ext cx="1383056" cy="430887"/>
          </a:xfrm>
          <a:prstGeom prst="rect">
            <a:avLst/>
          </a:prstGeom>
          <a:noFill/>
        </p:spPr>
        <p:txBody>
          <a:bodyPr wrap="square" rtlCol="0">
            <a:spAutoFit/>
          </a:bodyPr>
          <a:lstStyle/>
          <a:p>
            <a:r>
              <a:rPr lang="ja-JP" altLang="en-US" sz="1100" dirty="0" smtClean="0"/>
              <a:t>開いたファイルはここに表示</a:t>
            </a:r>
            <a:endParaRPr lang="en-US" altLang="ja-JP" sz="1100" dirty="0"/>
          </a:p>
        </p:txBody>
      </p:sp>
      <p:sp>
        <p:nvSpPr>
          <p:cNvPr id="23" name="正方形/長方形 22"/>
          <p:cNvSpPr/>
          <p:nvPr/>
        </p:nvSpPr>
        <p:spPr>
          <a:xfrm>
            <a:off x="5400674" y="5667134"/>
            <a:ext cx="787847" cy="847966"/>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11</a:t>
            </a:fld>
            <a:endParaRPr kumimoji="1" lang="ja-JP" altLang="en-US"/>
          </a:p>
        </p:txBody>
      </p:sp>
      <p:sp>
        <p:nvSpPr>
          <p:cNvPr id="24" name="テキスト ボックス 23"/>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3432999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フローチャート: データ 27"/>
          <p:cNvSpPr/>
          <p:nvPr/>
        </p:nvSpPr>
        <p:spPr>
          <a:xfrm>
            <a:off x="365592" y="4288798"/>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26" name="フローチャート: データ 25"/>
          <p:cNvSpPr/>
          <p:nvPr/>
        </p:nvSpPr>
        <p:spPr>
          <a:xfrm>
            <a:off x="365592" y="3501381"/>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256" name="フローチャート: データ 255"/>
          <p:cNvSpPr/>
          <p:nvPr/>
        </p:nvSpPr>
        <p:spPr>
          <a:xfrm>
            <a:off x="389766" y="1872912"/>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25" name="フローチャート: データ 24"/>
          <p:cNvSpPr/>
          <p:nvPr/>
        </p:nvSpPr>
        <p:spPr>
          <a:xfrm>
            <a:off x="365593" y="2667434"/>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10" name="テキスト ボックス 9"/>
          <p:cNvSpPr txBox="1"/>
          <p:nvPr/>
        </p:nvSpPr>
        <p:spPr>
          <a:xfrm>
            <a:off x="683623" y="466271"/>
            <a:ext cx="6012452" cy="400110"/>
          </a:xfrm>
          <a:prstGeom prst="rect">
            <a:avLst/>
          </a:prstGeom>
          <a:noFill/>
        </p:spPr>
        <p:txBody>
          <a:bodyPr wrap="square" rtlCol="0">
            <a:spAutoFit/>
          </a:bodyPr>
          <a:lstStyle/>
          <a:p>
            <a:r>
              <a:rPr lang="en-US" altLang="ja-JP" sz="2000" dirty="0" smtClean="0"/>
              <a:t>1.5 GIS</a:t>
            </a:r>
            <a:r>
              <a:rPr lang="ja-JP" altLang="en-US" sz="2000" dirty="0" smtClean="0"/>
              <a:t>上での表示のされ方（レイヤについて）</a:t>
            </a:r>
            <a:endParaRPr lang="en-US" altLang="ja-JP" sz="2000" dirty="0"/>
          </a:p>
        </p:txBody>
      </p:sp>
      <p:sp>
        <p:nvSpPr>
          <p:cNvPr id="22" name="テキスト ボックス 21"/>
          <p:cNvSpPr txBox="1"/>
          <p:nvPr/>
        </p:nvSpPr>
        <p:spPr>
          <a:xfrm>
            <a:off x="683623" y="876300"/>
            <a:ext cx="8310657" cy="830997"/>
          </a:xfrm>
          <a:prstGeom prst="rect">
            <a:avLst/>
          </a:prstGeom>
          <a:noFill/>
        </p:spPr>
        <p:txBody>
          <a:bodyPr wrap="square" rtlCol="0">
            <a:spAutoFit/>
          </a:bodyPr>
          <a:lstStyle/>
          <a:p>
            <a:r>
              <a:rPr lang="ja-JP" altLang="en-US" sz="1200" dirty="0" smtClean="0"/>
              <a:t>開いたシェープファイルは、「レイヤ」として画面に表示されます。</a:t>
            </a:r>
            <a:endParaRPr lang="en-US" altLang="ja-JP" sz="1200" dirty="0" smtClean="0"/>
          </a:p>
          <a:p>
            <a:r>
              <a:rPr lang="ja-JP" altLang="en-US" sz="1200" dirty="0" smtClean="0"/>
              <a:t>レイヤは</a:t>
            </a:r>
            <a:r>
              <a:rPr lang="ja-JP" altLang="en-US" sz="1200" dirty="0"/>
              <a:t>透明な紙のようなもので、</a:t>
            </a:r>
            <a:r>
              <a:rPr lang="ja-JP" altLang="en-US" sz="1200" dirty="0" smtClean="0"/>
              <a:t>レイヤの</a:t>
            </a:r>
            <a:r>
              <a:rPr lang="ja-JP" altLang="en-US" sz="1200" dirty="0"/>
              <a:t>上</a:t>
            </a:r>
            <a:r>
              <a:rPr lang="ja-JP" altLang="en-US" sz="1200" dirty="0" smtClean="0"/>
              <a:t>に線形や図形を書くことができます。図面を編集したり、選択することはレイヤ単位で行います。</a:t>
            </a:r>
            <a:endParaRPr lang="en-US" altLang="ja-JP" sz="1200" dirty="0" smtClean="0"/>
          </a:p>
          <a:p>
            <a:r>
              <a:rPr lang="ja-JP" altLang="en-US" sz="1200" dirty="0" smtClean="0"/>
              <a:t>レイヤは、書き込める内容が最初に設定されており、その内容しか書き込めません。（点、線、図形など）</a:t>
            </a:r>
            <a:endParaRPr lang="en-US" altLang="ja-JP" sz="1200" dirty="0" smtClean="0"/>
          </a:p>
        </p:txBody>
      </p:sp>
      <p:sp>
        <p:nvSpPr>
          <p:cNvPr id="253" name="テキスト ボックス 252"/>
          <p:cNvSpPr txBox="1"/>
          <p:nvPr/>
        </p:nvSpPr>
        <p:spPr>
          <a:xfrm>
            <a:off x="2982385" y="2311824"/>
            <a:ext cx="2262409" cy="253916"/>
          </a:xfrm>
          <a:prstGeom prst="rect">
            <a:avLst/>
          </a:prstGeom>
          <a:noFill/>
        </p:spPr>
        <p:txBody>
          <a:bodyPr wrap="square" rtlCol="0">
            <a:spAutoFit/>
          </a:bodyPr>
          <a:lstStyle/>
          <a:p>
            <a:r>
              <a:rPr lang="ja-JP" altLang="en-US" sz="1050" dirty="0" smtClean="0"/>
              <a:t>「小班区画」のレイヤ（図形）</a:t>
            </a:r>
            <a:endParaRPr lang="en-US" altLang="ja-JP" sz="1050" dirty="0" smtClean="0"/>
          </a:p>
        </p:txBody>
      </p:sp>
      <p:pic>
        <p:nvPicPr>
          <p:cNvPr id="255" name="図 254"/>
          <p:cNvPicPr>
            <a:picLocks noChangeAspect="1"/>
          </p:cNvPicPr>
          <p:nvPr/>
        </p:nvPicPr>
        <p:blipFill rotWithShape="1">
          <a:blip r:embed="rId2">
            <a:extLst>
              <a:ext uri="{28A0092B-C50C-407E-A947-70E740481C1C}">
                <a14:useLocalDpi xmlns:a14="http://schemas.microsoft.com/office/drawing/2010/main" val="0"/>
              </a:ext>
            </a:extLst>
          </a:blip>
          <a:srcRect b="41645"/>
          <a:stretch/>
        </p:blipFill>
        <p:spPr>
          <a:xfrm>
            <a:off x="5114497" y="2816945"/>
            <a:ext cx="2764344" cy="1917611"/>
          </a:xfrm>
          <a:prstGeom prst="rect">
            <a:avLst/>
          </a:prstGeom>
        </p:spPr>
      </p:pic>
      <p:cxnSp>
        <p:nvCxnSpPr>
          <p:cNvPr id="259" name="直線矢印コネクタ 258"/>
          <p:cNvCxnSpPr/>
          <p:nvPr/>
        </p:nvCxnSpPr>
        <p:spPr>
          <a:xfrm>
            <a:off x="6986910" y="3270402"/>
            <a:ext cx="19050" cy="116804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1" name="角丸四角形吹き出し 260"/>
          <p:cNvSpPr/>
          <p:nvPr/>
        </p:nvSpPr>
        <p:spPr>
          <a:xfrm>
            <a:off x="7523243" y="3671602"/>
            <a:ext cx="2283067" cy="300383"/>
          </a:xfrm>
          <a:prstGeom prst="wedgeRoundRectCallout">
            <a:avLst>
              <a:gd name="adj1" fmla="val -69069"/>
              <a:gd name="adj2" fmla="val -678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2" name="テキスト ボックス 261"/>
          <p:cNvSpPr txBox="1"/>
          <p:nvPr/>
        </p:nvSpPr>
        <p:spPr>
          <a:xfrm>
            <a:off x="7539868" y="3702616"/>
            <a:ext cx="2353507" cy="269370"/>
          </a:xfrm>
          <a:prstGeom prst="rect">
            <a:avLst/>
          </a:prstGeom>
          <a:noFill/>
        </p:spPr>
        <p:txBody>
          <a:bodyPr wrap="square" rtlCol="0">
            <a:spAutoFit/>
          </a:bodyPr>
          <a:lstStyle/>
          <a:p>
            <a:r>
              <a:rPr lang="ja-JP" altLang="en-US" sz="1100" dirty="0" smtClean="0"/>
              <a:t>上から下に向かって重なっている</a:t>
            </a:r>
            <a:endParaRPr lang="en-US" altLang="ja-JP" sz="1100" dirty="0"/>
          </a:p>
        </p:txBody>
      </p:sp>
      <p:sp>
        <p:nvSpPr>
          <p:cNvPr id="263" name="正方形/長方形 262"/>
          <p:cNvSpPr/>
          <p:nvPr/>
        </p:nvSpPr>
        <p:spPr>
          <a:xfrm>
            <a:off x="6847758" y="2836952"/>
            <a:ext cx="221152" cy="1956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角丸四角形吹き出し 263"/>
          <p:cNvSpPr/>
          <p:nvPr/>
        </p:nvSpPr>
        <p:spPr>
          <a:xfrm>
            <a:off x="7306848" y="2350864"/>
            <a:ext cx="2283067" cy="300383"/>
          </a:xfrm>
          <a:prstGeom prst="wedgeRoundRectCallout">
            <a:avLst>
              <a:gd name="adj1" fmla="val -57388"/>
              <a:gd name="adj2" fmla="val 12956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5" name="テキスト ボックス 264"/>
          <p:cNvSpPr txBox="1"/>
          <p:nvPr/>
        </p:nvSpPr>
        <p:spPr>
          <a:xfrm>
            <a:off x="7323473" y="2381878"/>
            <a:ext cx="2167511" cy="269369"/>
          </a:xfrm>
          <a:prstGeom prst="rect">
            <a:avLst/>
          </a:prstGeom>
          <a:noFill/>
        </p:spPr>
        <p:txBody>
          <a:bodyPr wrap="square" rtlCol="0">
            <a:spAutoFit/>
          </a:bodyPr>
          <a:lstStyle/>
          <a:p>
            <a:r>
              <a:rPr lang="ja-JP" altLang="en-US" sz="1100" dirty="0" smtClean="0"/>
              <a:t>選択しているレイヤを削除</a:t>
            </a:r>
            <a:endParaRPr lang="en-US" altLang="ja-JP" sz="1100" dirty="0"/>
          </a:p>
        </p:txBody>
      </p:sp>
      <p:sp>
        <p:nvSpPr>
          <p:cNvPr id="266" name="角丸四角形吹き出し 265"/>
          <p:cNvSpPr/>
          <p:nvPr/>
        </p:nvSpPr>
        <p:spPr>
          <a:xfrm>
            <a:off x="5008643" y="1990087"/>
            <a:ext cx="2664067" cy="269370"/>
          </a:xfrm>
          <a:prstGeom prst="wedgeRoundRectCallout">
            <a:avLst>
              <a:gd name="adj1" fmla="val 7995"/>
              <a:gd name="adj2" fmla="val 25224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7" name="テキスト ボックス 266"/>
          <p:cNvSpPr txBox="1"/>
          <p:nvPr/>
        </p:nvSpPr>
        <p:spPr>
          <a:xfrm>
            <a:off x="5025268" y="1990089"/>
            <a:ext cx="2647442" cy="260390"/>
          </a:xfrm>
          <a:prstGeom prst="rect">
            <a:avLst/>
          </a:prstGeom>
          <a:noFill/>
        </p:spPr>
        <p:txBody>
          <a:bodyPr wrap="square" rtlCol="0">
            <a:spAutoFit/>
          </a:bodyPr>
          <a:lstStyle/>
          <a:p>
            <a:r>
              <a:rPr lang="ja-JP" altLang="en-US" sz="1100" dirty="0" smtClean="0"/>
              <a:t>選択しているレイヤの順番を変える</a:t>
            </a:r>
            <a:endParaRPr lang="en-US" altLang="ja-JP" sz="1100" dirty="0"/>
          </a:p>
        </p:txBody>
      </p:sp>
      <p:sp>
        <p:nvSpPr>
          <p:cNvPr id="268" name="正方形/長方形 267"/>
          <p:cNvSpPr/>
          <p:nvPr/>
        </p:nvSpPr>
        <p:spPr>
          <a:xfrm>
            <a:off x="6386092" y="2826470"/>
            <a:ext cx="461665" cy="2156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9" name="テキスト ボックス 268"/>
          <p:cNvSpPr txBox="1"/>
          <p:nvPr/>
        </p:nvSpPr>
        <p:spPr>
          <a:xfrm>
            <a:off x="7826144" y="2790495"/>
            <a:ext cx="2119929" cy="553998"/>
          </a:xfrm>
          <a:prstGeom prst="rect">
            <a:avLst/>
          </a:prstGeom>
          <a:noFill/>
        </p:spPr>
        <p:txBody>
          <a:bodyPr wrap="square" rtlCol="0">
            <a:spAutoFit/>
          </a:bodyPr>
          <a:lstStyle/>
          <a:p>
            <a:r>
              <a:rPr lang="en-US" altLang="ja-JP" sz="1000" dirty="0" smtClean="0"/>
              <a:t>※</a:t>
            </a:r>
            <a:r>
              <a:rPr lang="ja-JP" altLang="en-US" sz="1000" dirty="0" smtClean="0"/>
              <a:t>右クリック→「削除」でも可能</a:t>
            </a:r>
            <a:endParaRPr lang="en-US" altLang="ja-JP" sz="1000" dirty="0" smtClean="0"/>
          </a:p>
          <a:p>
            <a:r>
              <a:rPr lang="ja-JP" altLang="en-US" sz="1000" dirty="0" smtClean="0"/>
              <a:t>削除といってもフォルダに入っているデータまでは削除されない。</a:t>
            </a:r>
            <a:endParaRPr lang="en-US" altLang="ja-JP" sz="1000" dirty="0"/>
          </a:p>
        </p:txBody>
      </p:sp>
      <p:sp>
        <p:nvSpPr>
          <p:cNvPr id="270" name="テキスト ボックス 269"/>
          <p:cNvSpPr txBox="1"/>
          <p:nvPr/>
        </p:nvSpPr>
        <p:spPr>
          <a:xfrm>
            <a:off x="7604811" y="1963997"/>
            <a:ext cx="2119929" cy="246221"/>
          </a:xfrm>
          <a:prstGeom prst="rect">
            <a:avLst/>
          </a:prstGeom>
          <a:noFill/>
        </p:spPr>
        <p:txBody>
          <a:bodyPr wrap="square" rtlCol="0">
            <a:spAutoFit/>
          </a:bodyPr>
          <a:lstStyle/>
          <a:p>
            <a:r>
              <a:rPr lang="en-US" altLang="ja-JP" sz="1000" dirty="0" smtClean="0"/>
              <a:t>※</a:t>
            </a:r>
            <a:r>
              <a:rPr lang="ja-JP" altLang="en-US" sz="1000" dirty="0" smtClean="0"/>
              <a:t>ドラッグでも可能</a:t>
            </a:r>
            <a:endParaRPr lang="en-US" altLang="ja-JP" sz="1000" dirty="0"/>
          </a:p>
        </p:txBody>
      </p:sp>
      <p:sp>
        <p:nvSpPr>
          <p:cNvPr id="271" name="正方形/長方形 270"/>
          <p:cNvSpPr/>
          <p:nvPr/>
        </p:nvSpPr>
        <p:spPr>
          <a:xfrm>
            <a:off x="5243175" y="3063513"/>
            <a:ext cx="257083" cy="15551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2" name="角丸四角形吹き出し 271"/>
          <p:cNvSpPr/>
          <p:nvPr/>
        </p:nvSpPr>
        <p:spPr>
          <a:xfrm>
            <a:off x="5485168" y="4804480"/>
            <a:ext cx="3120127" cy="467116"/>
          </a:xfrm>
          <a:prstGeom prst="wedgeRoundRectCallout">
            <a:avLst>
              <a:gd name="adj1" fmla="val -47772"/>
              <a:gd name="adj2" fmla="val -8989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3" name="テキスト ボックス 272"/>
          <p:cNvSpPr txBox="1"/>
          <p:nvPr/>
        </p:nvSpPr>
        <p:spPr>
          <a:xfrm>
            <a:off x="5532524" y="4836436"/>
            <a:ext cx="3072771" cy="435160"/>
          </a:xfrm>
          <a:prstGeom prst="rect">
            <a:avLst/>
          </a:prstGeom>
          <a:noFill/>
        </p:spPr>
        <p:txBody>
          <a:bodyPr wrap="square" rtlCol="0">
            <a:spAutoFit/>
          </a:bodyPr>
          <a:lstStyle/>
          <a:p>
            <a:r>
              <a:rPr lang="ja-JP" altLang="en-US" sz="1100" dirty="0" smtClean="0"/>
              <a:t>チェックが入っていると表示。</a:t>
            </a:r>
            <a:endParaRPr lang="en-US" altLang="ja-JP" sz="1100" dirty="0" smtClean="0"/>
          </a:p>
          <a:p>
            <a:r>
              <a:rPr lang="ja-JP" altLang="en-US" sz="1100" dirty="0" smtClean="0"/>
              <a:t>クリックしてチェックを外すと非表示になる。</a:t>
            </a:r>
            <a:endParaRPr lang="en-US" altLang="ja-JP" sz="1100" dirty="0"/>
          </a:p>
        </p:txBody>
      </p:sp>
      <p:sp>
        <p:nvSpPr>
          <p:cNvPr id="24" name="テキスト ボックス 23"/>
          <p:cNvSpPr txBox="1"/>
          <p:nvPr/>
        </p:nvSpPr>
        <p:spPr>
          <a:xfrm>
            <a:off x="2948263" y="3173735"/>
            <a:ext cx="1967775" cy="253916"/>
          </a:xfrm>
          <a:prstGeom prst="rect">
            <a:avLst/>
          </a:prstGeom>
          <a:noFill/>
        </p:spPr>
        <p:txBody>
          <a:bodyPr wrap="square" rtlCol="0">
            <a:spAutoFit/>
          </a:bodyPr>
          <a:lstStyle/>
          <a:p>
            <a:r>
              <a:rPr lang="ja-JP" altLang="en-US" sz="1050" dirty="0" smtClean="0"/>
              <a:t>「等高線」のレイヤ（線）</a:t>
            </a:r>
            <a:endParaRPr lang="en-US" altLang="ja-JP" sz="1050" dirty="0" smtClean="0"/>
          </a:p>
        </p:txBody>
      </p:sp>
      <p:sp>
        <p:nvSpPr>
          <p:cNvPr id="27" name="テキスト ボックス 26"/>
          <p:cNvSpPr txBox="1"/>
          <p:nvPr/>
        </p:nvSpPr>
        <p:spPr>
          <a:xfrm>
            <a:off x="2939291" y="3943462"/>
            <a:ext cx="1967775" cy="261610"/>
          </a:xfrm>
          <a:prstGeom prst="rect">
            <a:avLst/>
          </a:prstGeom>
          <a:noFill/>
        </p:spPr>
        <p:txBody>
          <a:bodyPr wrap="square" rtlCol="0">
            <a:spAutoFit/>
          </a:bodyPr>
          <a:lstStyle/>
          <a:p>
            <a:r>
              <a:rPr lang="ja-JP" altLang="en-US" sz="1050" dirty="0" smtClean="0"/>
              <a:t>「林道」のレイヤ（線）</a:t>
            </a:r>
            <a:endParaRPr lang="en-US" altLang="ja-JP" sz="1050" dirty="0" smtClean="0"/>
          </a:p>
        </p:txBody>
      </p:sp>
      <p:sp>
        <p:nvSpPr>
          <p:cNvPr id="29" name="テキスト ボックス 28"/>
          <p:cNvSpPr txBox="1"/>
          <p:nvPr/>
        </p:nvSpPr>
        <p:spPr>
          <a:xfrm>
            <a:off x="2915138" y="4836436"/>
            <a:ext cx="2262409" cy="253916"/>
          </a:xfrm>
          <a:prstGeom prst="rect">
            <a:avLst/>
          </a:prstGeom>
          <a:noFill/>
        </p:spPr>
        <p:txBody>
          <a:bodyPr wrap="square" rtlCol="0">
            <a:spAutoFit/>
          </a:bodyPr>
          <a:lstStyle/>
          <a:p>
            <a:r>
              <a:rPr lang="ja-JP" altLang="en-US" sz="1050" dirty="0" smtClean="0"/>
              <a:t>「小班界」のレイヤ（線）</a:t>
            </a:r>
            <a:endParaRPr lang="en-US" altLang="ja-JP" sz="1050" dirty="0" smtClean="0"/>
          </a:p>
        </p:txBody>
      </p:sp>
      <p:sp>
        <p:nvSpPr>
          <p:cNvPr id="31" name="フローチャート: データ 30"/>
          <p:cNvSpPr/>
          <p:nvPr/>
        </p:nvSpPr>
        <p:spPr>
          <a:xfrm>
            <a:off x="365591" y="5586424"/>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2" name="フリーフォーム 1"/>
          <p:cNvSpPr/>
          <p:nvPr/>
        </p:nvSpPr>
        <p:spPr>
          <a:xfrm>
            <a:off x="885825" y="1971675"/>
            <a:ext cx="952500" cy="428625"/>
          </a:xfrm>
          <a:custGeom>
            <a:avLst/>
            <a:gdLst>
              <a:gd name="connsiteX0" fmla="*/ 0 w 952500"/>
              <a:gd name="connsiteY0" fmla="*/ 361950 h 428625"/>
              <a:gd name="connsiteX1" fmla="*/ 114300 w 952500"/>
              <a:gd name="connsiteY1" fmla="*/ 200025 h 428625"/>
              <a:gd name="connsiteX2" fmla="*/ 390525 w 952500"/>
              <a:gd name="connsiteY2" fmla="*/ 28575 h 428625"/>
              <a:gd name="connsiteX3" fmla="*/ 895350 w 952500"/>
              <a:gd name="connsiteY3" fmla="*/ 0 h 428625"/>
              <a:gd name="connsiteX4" fmla="*/ 952500 w 952500"/>
              <a:gd name="connsiteY4" fmla="*/ 85725 h 428625"/>
              <a:gd name="connsiteX5" fmla="*/ 771525 w 952500"/>
              <a:gd name="connsiteY5" fmla="*/ 190500 h 428625"/>
              <a:gd name="connsiteX6" fmla="*/ 628650 w 952500"/>
              <a:gd name="connsiteY6" fmla="*/ 238125 h 428625"/>
              <a:gd name="connsiteX7" fmla="*/ 95250 w 952500"/>
              <a:gd name="connsiteY7" fmla="*/ 428625 h 428625"/>
              <a:gd name="connsiteX8" fmla="*/ 0 w 952500"/>
              <a:gd name="connsiteY8" fmla="*/ 3619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0" h="428625">
                <a:moveTo>
                  <a:pt x="0" y="361950"/>
                </a:moveTo>
                <a:lnTo>
                  <a:pt x="114300" y="200025"/>
                </a:lnTo>
                <a:lnTo>
                  <a:pt x="390525" y="28575"/>
                </a:lnTo>
                <a:lnTo>
                  <a:pt x="895350" y="0"/>
                </a:lnTo>
                <a:lnTo>
                  <a:pt x="952500" y="85725"/>
                </a:lnTo>
                <a:lnTo>
                  <a:pt x="771525" y="190500"/>
                </a:lnTo>
                <a:lnTo>
                  <a:pt x="628650" y="238125"/>
                </a:lnTo>
                <a:lnTo>
                  <a:pt x="95250" y="428625"/>
                </a:lnTo>
                <a:lnTo>
                  <a:pt x="0" y="361950"/>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リーフォーム 2"/>
          <p:cNvSpPr/>
          <p:nvPr/>
        </p:nvSpPr>
        <p:spPr>
          <a:xfrm>
            <a:off x="1785938" y="1943100"/>
            <a:ext cx="1323975" cy="561975"/>
          </a:xfrm>
          <a:custGeom>
            <a:avLst/>
            <a:gdLst>
              <a:gd name="connsiteX0" fmla="*/ 47625 w 1323975"/>
              <a:gd name="connsiteY0" fmla="*/ 109538 h 561975"/>
              <a:gd name="connsiteX1" fmla="*/ 0 w 1323975"/>
              <a:gd name="connsiteY1" fmla="*/ 33338 h 561975"/>
              <a:gd name="connsiteX2" fmla="*/ 300037 w 1323975"/>
              <a:gd name="connsiteY2" fmla="*/ 0 h 561975"/>
              <a:gd name="connsiteX3" fmla="*/ 719137 w 1323975"/>
              <a:gd name="connsiteY3" fmla="*/ 19050 h 561975"/>
              <a:gd name="connsiteX4" fmla="*/ 1042987 w 1323975"/>
              <a:gd name="connsiteY4" fmla="*/ 23813 h 561975"/>
              <a:gd name="connsiteX5" fmla="*/ 1323975 w 1323975"/>
              <a:gd name="connsiteY5" fmla="*/ 200025 h 561975"/>
              <a:gd name="connsiteX6" fmla="*/ 1238250 w 1323975"/>
              <a:gd name="connsiteY6" fmla="*/ 452438 h 561975"/>
              <a:gd name="connsiteX7" fmla="*/ 1076325 w 1323975"/>
              <a:gd name="connsiteY7" fmla="*/ 557213 h 561975"/>
              <a:gd name="connsiteX8" fmla="*/ 638175 w 1323975"/>
              <a:gd name="connsiteY8" fmla="*/ 561975 h 561975"/>
              <a:gd name="connsiteX9" fmla="*/ 533400 w 1323975"/>
              <a:gd name="connsiteY9" fmla="*/ 414338 h 561975"/>
              <a:gd name="connsiteX10" fmla="*/ 452437 w 1323975"/>
              <a:gd name="connsiteY10" fmla="*/ 290513 h 561975"/>
              <a:gd name="connsiteX11" fmla="*/ 304800 w 1323975"/>
              <a:gd name="connsiteY11" fmla="*/ 209550 h 561975"/>
              <a:gd name="connsiteX12" fmla="*/ 47625 w 1323975"/>
              <a:gd name="connsiteY12" fmla="*/ 10953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3975" h="561975">
                <a:moveTo>
                  <a:pt x="47625" y="109538"/>
                </a:moveTo>
                <a:lnTo>
                  <a:pt x="0" y="33338"/>
                </a:lnTo>
                <a:lnTo>
                  <a:pt x="300037" y="0"/>
                </a:lnTo>
                <a:lnTo>
                  <a:pt x="719137" y="19050"/>
                </a:lnTo>
                <a:lnTo>
                  <a:pt x="1042987" y="23813"/>
                </a:lnTo>
                <a:lnTo>
                  <a:pt x="1323975" y="200025"/>
                </a:lnTo>
                <a:lnTo>
                  <a:pt x="1238250" y="452438"/>
                </a:lnTo>
                <a:lnTo>
                  <a:pt x="1076325" y="557213"/>
                </a:lnTo>
                <a:lnTo>
                  <a:pt x="638175" y="561975"/>
                </a:lnTo>
                <a:lnTo>
                  <a:pt x="533400" y="414338"/>
                </a:lnTo>
                <a:lnTo>
                  <a:pt x="452437" y="290513"/>
                </a:lnTo>
                <a:lnTo>
                  <a:pt x="304800" y="209550"/>
                </a:lnTo>
                <a:lnTo>
                  <a:pt x="47625" y="109538"/>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リーフォーム 3"/>
          <p:cNvSpPr/>
          <p:nvPr/>
        </p:nvSpPr>
        <p:spPr>
          <a:xfrm>
            <a:off x="981075" y="2062163"/>
            <a:ext cx="1433513" cy="476250"/>
          </a:xfrm>
          <a:custGeom>
            <a:avLst/>
            <a:gdLst>
              <a:gd name="connsiteX0" fmla="*/ 0 w 1433513"/>
              <a:gd name="connsiteY0" fmla="*/ 338137 h 476250"/>
              <a:gd name="connsiteX1" fmla="*/ 557213 w 1433513"/>
              <a:gd name="connsiteY1" fmla="*/ 138112 h 476250"/>
              <a:gd name="connsiteX2" fmla="*/ 685800 w 1433513"/>
              <a:gd name="connsiteY2" fmla="*/ 104775 h 476250"/>
              <a:gd name="connsiteX3" fmla="*/ 862013 w 1433513"/>
              <a:gd name="connsiteY3" fmla="*/ 0 h 476250"/>
              <a:gd name="connsiteX4" fmla="*/ 1262063 w 1433513"/>
              <a:gd name="connsiteY4" fmla="*/ 166687 h 476250"/>
              <a:gd name="connsiteX5" fmla="*/ 1433513 w 1433513"/>
              <a:gd name="connsiteY5" fmla="*/ 442912 h 476250"/>
              <a:gd name="connsiteX6" fmla="*/ 1304925 w 1433513"/>
              <a:gd name="connsiteY6" fmla="*/ 442912 h 476250"/>
              <a:gd name="connsiteX7" fmla="*/ 866775 w 1433513"/>
              <a:gd name="connsiteY7" fmla="*/ 466725 h 476250"/>
              <a:gd name="connsiteX8" fmla="*/ 614363 w 1433513"/>
              <a:gd name="connsiteY8" fmla="*/ 476250 h 476250"/>
              <a:gd name="connsiteX9" fmla="*/ 185738 w 1433513"/>
              <a:gd name="connsiteY9" fmla="*/ 428625 h 476250"/>
              <a:gd name="connsiteX10" fmla="*/ 0 w 1433513"/>
              <a:gd name="connsiteY10" fmla="*/ 338137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513" h="476250">
                <a:moveTo>
                  <a:pt x="0" y="338137"/>
                </a:moveTo>
                <a:lnTo>
                  <a:pt x="557213" y="138112"/>
                </a:lnTo>
                <a:lnTo>
                  <a:pt x="685800" y="104775"/>
                </a:lnTo>
                <a:lnTo>
                  <a:pt x="862013" y="0"/>
                </a:lnTo>
                <a:lnTo>
                  <a:pt x="1262063" y="166687"/>
                </a:lnTo>
                <a:lnTo>
                  <a:pt x="1433513" y="442912"/>
                </a:lnTo>
                <a:lnTo>
                  <a:pt x="1304925" y="442912"/>
                </a:lnTo>
                <a:lnTo>
                  <a:pt x="866775" y="466725"/>
                </a:lnTo>
                <a:lnTo>
                  <a:pt x="614363" y="476250"/>
                </a:lnTo>
                <a:lnTo>
                  <a:pt x="185738" y="428625"/>
                </a:lnTo>
                <a:lnTo>
                  <a:pt x="0" y="338137"/>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202416" y="1990087"/>
            <a:ext cx="319318" cy="253916"/>
          </a:xfrm>
          <a:prstGeom prst="rect">
            <a:avLst/>
          </a:prstGeom>
          <a:noFill/>
        </p:spPr>
        <p:txBody>
          <a:bodyPr wrap="none" rtlCol="0">
            <a:spAutoFit/>
          </a:bodyPr>
          <a:lstStyle/>
          <a:p>
            <a:r>
              <a:rPr kumimoji="1" lang="ja-JP" altLang="en-US" sz="1050" dirty="0" smtClean="0"/>
              <a:t>い</a:t>
            </a:r>
            <a:endParaRPr kumimoji="1" lang="ja-JP" altLang="en-US" sz="1050" dirty="0"/>
          </a:p>
        </p:txBody>
      </p:sp>
      <p:sp>
        <p:nvSpPr>
          <p:cNvPr id="36" name="テキスト ボックス 35"/>
          <p:cNvSpPr txBox="1"/>
          <p:nvPr/>
        </p:nvSpPr>
        <p:spPr>
          <a:xfrm>
            <a:off x="1640400" y="2243083"/>
            <a:ext cx="319318" cy="253916"/>
          </a:xfrm>
          <a:prstGeom prst="rect">
            <a:avLst/>
          </a:prstGeom>
          <a:noFill/>
        </p:spPr>
        <p:txBody>
          <a:bodyPr wrap="none" rtlCol="0">
            <a:spAutoFit/>
          </a:bodyPr>
          <a:lstStyle/>
          <a:p>
            <a:r>
              <a:rPr kumimoji="1" lang="ja-JP" altLang="en-US" sz="1050" dirty="0" smtClean="0"/>
              <a:t>ろ</a:t>
            </a:r>
            <a:endParaRPr kumimoji="1" lang="ja-JP" altLang="en-US" sz="1050" dirty="0"/>
          </a:p>
        </p:txBody>
      </p:sp>
      <p:sp>
        <p:nvSpPr>
          <p:cNvPr id="37" name="テキスト ボックス 36"/>
          <p:cNvSpPr txBox="1"/>
          <p:nvPr/>
        </p:nvSpPr>
        <p:spPr>
          <a:xfrm>
            <a:off x="2506756" y="2062776"/>
            <a:ext cx="319318" cy="253916"/>
          </a:xfrm>
          <a:prstGeom prst="rect">
            <a:avLst/>
          </a:prstGeom>
          <a:noFill/>
        </p:spPr>
        <p:txBody>
          <a:bodyPr wrap="none" rtlCol="0">
            <a:spAutoFit/>
          </a:bodyPr>
          <a:lstStyle/>
          <a:p>
            <a:r>
              <a:rPr kumimoji="1" lang="ja-JP" altLang="en-US" sz="1050" dirty="0" smtClean="0"/>
              <a:t>は</a:t>
            </a:r>
            <a:endParaRPr kumimoji="1" lang="ja-JP" altLang="en-US" sz="1050" dirty="0"/>
          </a:p>
        </p:txBody>
      </p:sp>
      <p:sp>
        <p:nvSpPr>
          <p:cNvPr id="8" name="フリーフォーム 7"/>
          <p:cNvSpPr/>
          <p:nvPr/>
        </p:nvSpPr>
        <p:spPr>
          <a:xfrm>
            <a:off x="632460" y="2743200"/>
            <a:ext cx="2388752" cy="511706"/>
          </a:xfrm>
          <a:custGeom>
            <a:avLst/>
            <a:gdLst>
              <a:gd name="connsiteX0" fmla="*/ 2369820 w 2388752"/>
              <a:gd name="connsiteY0" fmla="*/ 0 h 511706"/>
              <a:gd name="connsiteX1" fmla="*/ 2385060 w 2388752"/>
              <a:gd name="connsiteY1" fmla="*/ 213360 h 511706"/>
              <a:gd name="connsiteX2" fmla="*/ 2308860 w 2388752"/>
              <a:gd name="connsiteY2" fmla="*/ 342900 h 511706"/>
              <a:gd name="connsiteX3" fmla="*/ 2217420 w 2388752"/>
              <a:gd name="connsiteY3" fmla="*/ 411480 h 511706"/>
              <a:gd name="connsiteX4" fmla="*/ 1996440 w 2388752"/>
              <a:gd name="connsiteY4" fmla="*/ 464820 h 511706"/>
              <a:gd name="connsiteX5" fmla="*/ 1775460 w 2388752"/>
              <a:gd name="connsiteY5" fmla="*/ 495300 h 511706"/>
              <a:gd name="connsiteX6" fmla="*/ 1562100 w 2388752"/>
              <a:gd name="connsiteY6" fmla="*/ 510540 h 511706"/>
              <a:gd name="connsiteX7" fmla="*/ 1440180 w 2388752"/>
              <a:gd name="connsiteY7" fmla="*/ 464820 h 511706"/>
              <a:gd name="connsiteX8" fmla="*/ 1333500 w 2388752"/>
              <a:gd name="connsiteY8" fmla="*/ 388620 h 511706"/>
              <a:gd name="connsiteX9" fmla="*/ 1203960 w 2388752"/>
              <a:gd name="connsiteY9" fmla="*/ 365760 h 511706"/>
              <a:gd name="connsiteX10" fmla="*/ 1013460 w 2388752"/>
              <a:gd name="connsiteY10" fmla="*/ 426720 h 511706"/>
              <a:gd name="connsiteX11" fmla="*/ 853440 w 2388752"/>
              <a:gd name="connsiteY11" fmla="*/ 441960 h 511706"/>
              <a:gd name="connsiteX12" fmla="*/ 678180 w 2388752"/>
              <a:gd name="connsiteY12" fmla="*/ 434340 h 511706"/>
              <a:gd name="connsiteX13" fmla="*/ 396240 w 2388752"/>
              <a:gd name="connsiteY13" fmla="*/ 480060 h 511706"/>
              <a:gd name="connsiteX14" fmla="*/ 91440 w 2388752"/>
              <a:gd name="connsiteY14" fmla="*/ 457200 h 511706"/>
              <a:gd name="connsiteX15" fmla="*/ 91440 w 2388752"/>
              <a:gd name="connsiteY15" fmla="*/ 457200 h 511706"/>
              <a:gd name="connsiteX16" fmla="*/ 0 w 2388752"/>
              <a:gd name="connsiteY16" fmla="*/ 426720 h 5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88752" h="511706">
                <a:moveTo>
                  <a:pt x="2369820" y="0"/>
                </a:moveTo>
                <a:cubicBezTo>
                  <a:pt x="2382520" y="78105"/>
                  <a:pt x="2395220" y="156210"/>
                  <a:pt x="2385060" y="213360"/>
                </a:cubicBezTo>
                <a:cubicBezTo>
                  <a:pt x="2374900" y="270510"/>
                  <a:pt x="2336800" y="309880"/>
                  <a:pt x="2308860" y="342900"/>
                </a:cubicBezTo>
                <a:cubicBezTo>
                  <a:pt x="2280920" y="375920"/>
                  <a:pt x="2269490" y="391160"/>
                  <a:pt x="2217420" y="411480"/>
                </a:cubicBezTo>
                <a:cubicBezTo>
                  <a:pt x="2165350" y="431800"/>
                  <a:pt x="2070100" y="450850"/>
                  <a:pt x="1996440" y="464820"/>
                </a:cubicBezTo>
                <a:cubicBezTo>
                  <a:pt x="1922780" y="478790"/>
                  <a:pt x="1847850" y="487680"/>
                  <a:pt x="1775460" y="495300"/>
                </a:cubicBezTo>
                <a:cubicBezTo>
                  <a:pt x="1703070" y="502920"/>
                  <a:pt x="1617980" y="515620"/>
                  <a:pt x="1562100" y="510540"/>
                </a:cubicBezTo>
                <a:cubicBezTo>
                  <a:pt x="1506220" y="505460"/>
                  <a:pt x="1478280" y="485140"/>
                  <a:pt x="1440180" y="464820"/>
                </a:cubicBezTo>
                <a:cubicBezTo>
                  <a:pt x="1402080" y="444500"/>
                  <a:pt x="1372870" y="405130"/>
                  <a:pt x="1333500" y="388620"/>
                </a:cubicBezTo>
                <a:cubicBezTo>
                  <a:pt x="1294130" y="372110"/>
                  <a:pt x="1257300" y="359410"/>
                  <a:pt x="1203960" y="365760"/>
                </a:cubicBezTo>
                <a:cubicBezTo>
                  <a:pt x="1150620" y="372110"/>
                  <a:pt x="1071880" y="414020"/>
                  <a:pt x="1013460" y="426720"/>
                </a:cubicBezTo>
                <a:cubicBezTo>
                  <a:pt x="955040" y="439420"/>
                  <a:pt x="909320" y="440690"/>
                  <a:pt x="853440" y="441960"/>
                </a:cubicBezTo>
                <a:cubicBezTo>
                  <a:pt x="797560" y="443230"/>
                  <a:pt x="754380" y="427990"/>
                  <a:pt x="678180" y="434340"/>
                </a:cubicBezTo>
                <a:cubicBezTo>
                  <a:pt x="601980" y="440690"/>
                  <a:pt x="494030" y="476250"/>
                  <a:pt x="396240" y="480060"/>
                </a:cubicBezTo>
                <a:cubicBezTo>
                  <a:pt x="298450" y="483870"/>
                  <a:pt x="91440" y="457200"/>
                  <a:pt x="91440" y="457200"/>
                </a:cubicBezTo>
                <a:lnTo>
                  <a:pt x="91440" y="457200"/>
                </a:lnTo>
                <a:lnTo>
                  <a:pt x="0" y="42672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8"/>
          <p:cNvSpPr/>
          <p:nvPr/>
        </p:nvSpPr>
        <p:spPr>
          <a:xfrm>
            <a:off x="723900" y="2712720"/>
            <a:ext cx="2083638" cy="388689"/>
          </a:xfrm>
          <a:custGeom>
            <a:avLst/>
            <a:gdLst>
              <a:gd name="connsiteX0" fmla="*/ 2072640 w 2083638"/>
              <a:gd name="connsiteY0" fmla="*/ 0 h 388689"/>
              <a:gd name="connsiteX1" fmla="*/ 2072640 w 2083638"/>
              <a:gd name="connsiteY1" fmla="*/ 205740 h 388689"/>
              <a:gd name="connsiteX2" fmla="*/ 1958340 w 2083638"/>
              <a:gd name="connsiteY2" fmla="*/ 281940 h 388689"/>
              <a:gd name="connsiteX3" fmla="*/ 1790700 w 2083638"/>
              <a:gd name="connsiteY3" fmla="*/ 350520 h 388689"/>
              <a:gd name="connsiteX4" fmla="*/ 1645920 w 2083638"/>
              <a:gd name="connsiteY4" fmla="*/ 365760 h 388689"/>
              <a:gd name="connsiteX5" fmla="*/ 1386840 w 2083638"/>
              <a:gd name="connsiteY5" fmla="*/ 381000 h 388689"/>
              <a:gd name="connsiteX6" fmla="*/ 1333500 w 2083638"/>
              <a:gd name="connsiteY6" fmla="*/ 327660 h 388689"/>
              <a:gd name="connsiteX7" fmla="*/ 1280160 w 2083638"/>
              <a:gd name="connsiteY7" fmla="*/ 289560 h 388689"/>
              <a:gd name="connsiteX8" fmla="*/ 1226820 w 2083638"/>
              <a:gd name="connsiteY8" fmla="*/ 259080 h 388689"/>
              <a:gd name="connsiteX9" fmla="*/ 1135380 w 2083638"/>
              <a:gd name="connsiteY9" fmla="*/ 251460 h 388689"/>
              <a:gd name="connsiteX10" fmla="*/ 1036320 w 2083638"/>
              <a:gd name="connsiteY10" fmla="*/ 259080 h 388689"/>
              <a:gd name="connsiteX11" fmla="*/ 960120 w 2083638"/>
              <a:gd name="connsiteY11" fmla="*/ 304800 h 388689"/>
              <a:gd name="connsiteX12" fmla="*/ 792480 w 2083638"/>
              <a:gd name="connsiteY12" fmla="*/ 335280 h 388689"/>
              <a:gd name="connsiteX13" fmla="*/ 579120 w 2083638"/>
              <a:gd name="connsiteY13" fmla="*/ 342900 h 388689"/>
              <a:gd name="connsiteX14" fmla="*/ 411480 w 2083638"/>
              <a:gd name="connsiteY14" fmla="*/ 365760 h 388689"/>
              <a:gd name="connsiteX15" fmla="*/ 205740 w 2083638"/>
              <a:gd name="connsiteY15" fmla="*/ 388620 h 388689"/>
              <a:gd name="connsiteX16" fmla="*/ 0 w 2083638"/>
              <a:gd name="connsiteY16" fmla="*/ 358140 h 38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3638" h="388689">
                <a:moveTo>
                  <a:pt x="2072640" y="0"/>
                </a:moveTo>
                <a:cubicBezTo>
                  <a:pt x="2082165" y="79375"/>
                  <a:pt x="2091690" y="158750"/>
                  <a:pt x="2072640" y="205740"/>
                </a:cubicBezTo>
                <a:cubicBezTo>
                  <a:pt x="2053590" y="252730"/>
                  <a:pt x="2005330" y="257810"/>
                  <a:pt x="1958340" y="281940"/>
                </a:cubicBezTo>
                <a:cubicBezTo>
                  <a:pt x="1911350" y="306070"/>
                  <a:pt x="1842770" y="336550"/>
                  <a:pt x="1790700" y="350520"/>
                </a:cubicBezTo>
                <a:cubicBezTo>
                  <a:pt x="1738630" y="364490"/>
                  <a:pt x="1713230" y="360680"/>
                  <a:pt x="1645920" y="365760"/>
                </a:cubicBezTo>
                <a:cubicBezTo>
                  <a:pt x="1578610" y="370840"/>
                  <a:pt x="1438910" y="387350"/>
                  <a:pt x="1386840" y="381000"/>
                </a:cubicBezTo>
                <a:cubicBezTo>
                  <a:pt x="1334770" y="374650"/>
                  <a:pt x="1351280" y="342900"/>
                  <a:pt x="1333500" y="327660"/>
                </a:cubicBezTo>
                <a:cubicBezTo>
                  <a:pt x="1315720" y="312420"/>
                  <a:pt x="1297940" y="300990"/>
                  <a:pt x="1280160" y="289560"/>
                </a:cubicBezTo>
                <a:cubicBezTo>
                  <a:pt x="1262380" y="278130"/>
                  <a:pt x="1250950" y="265430"/>
                  <a:pt x="1226820" y="259080"/>
                </a:cubicBezTo>
                <a:cubicBezTo>
                  <a:pt x="1202690" y="252730"/>
                  <a:pt x="1167130" y="251460"/>
                  <a:pt x="1135380" y="251460"/>
                </a:cubicBezTo>
                <a:cubicBezTo>
                  <a:pt x="1103630" y="251460"/>
                  <a:pt x="1065530" y="250190"/>
                  <a:pt x="1036320" y="259080"/>
                </a:cubicBezTo>
                <a:cubicBezTo>
                  <a:pt x="1007110" y="267970"/>
                  <a:pt x="1000760" y="292100"/>
                  <a:pt x="960120" y="304800"/>
                </a:cubicBezTo>
                <a:cubicBezTo>
                  <a:pt x="919480" y="317500"/>
                  <a:pt x="855980" y="328930"/>
                  <a:pt x="792480" y="335280"/>
                </a:cubicBezTo>
                <a:cubicBezTo>
                  <a:pt x="728980" y="341630"/>
                  <a:pt x="642620" y="337820"/>
                  <a:pt x="579120" y="342900"/>
                </a:cubicBezTo>
                <a:cubicBezTo>
                  <a:pt x="515620" y="347980"/>
                  <a:pt x="473710" y="358140"/>
                  <a:pt x="411480" y="365760"/>
                </a:cubicBezTo>
                <a:cubicBezTo>
                  <a:pt x="349250" y="373380"/>
                  <a:pt x="274320" y="389890"/>
                  <a:pt x="205740" y="388620"/>
                </a:cubicBezTo>
                <a:cubicBezTo>
                  <a:pt x="137160" y="387350"/>
                  <a:pt x="68580" y="372745"/>
                  <a:pt x="0" y="35814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10"/>
          <p:cNvSpPr/>
          <p:nvPr/>
        </p:nvSpPr>
        <p:spPr>
          <a:xfrm>
            <a:off x="861060" y="2712720"/>
            <a:ext cx="1767840" cy="260083"/>
          </a:xfrm>
          <a:custGeom>
            <a:avLst/>
            <a:gdLst>
              <a:gd name="connsiteX0" fmla="*/ 1767840 w 1767840"/>
              <a:gd name="connsiteY0" fmla="*/ 0 h 260083"/>
              <a:gd name="connsiteX1" fmla="*/ 1737360 w 1767840"/>
              <a:gd name="connsiteY1" fmla="*/ 137160 h 260083"/>
              <a:gd name="connsiteX2" fmla="*/ 1668780 w 1767840"/>
              <a:gd name="connsiteY2" fmla="*/ 205740 h 260083"/>
              <a:gd name="connsiteX3" fmla="*/ 1546860 w 1767840"/>
              <a:gd name="connsiteY3" fmla="*/ 251460 h 260083"/>
              <a:gd name="connsiteX4" fmla="*/ 1402080 w 1767840"/>
              <a:gd name="connsiteY4" fmla="*/ 259080 h 260083"/>
              <a:gd name="connsiteX5" fmla="*/ 1203960 w 1767840"/>
              <a:gd name="connsiteY5" fmla="*/ 251460 h 260083"/>
              <a:gd name="connsiteX6" fmla="*/ 1104900 w 1767840"/>
              <a:gd name="connsiteY6" fmla="*/ 182880 h 260083"/>
              <a:gd name="connsiteX7" fmla="*/ 1036320 w 1767840"/>
              <a:gd name="connsiteY7" fmla="*/ 160020 h 260083"/>
              <a:gd name="connsiteX8" fmla="*/ 990600 w 1767840"/>
              <a:gd name="connsiteY8" fmla="*/ 152400 h 260083"/>
              <a:gd name="connsiteX9" fmla="*/ 899160 w 1767840"/>
              <a:gd name="connsiteY9" fmla="*/ 160020 h 260083"/>
              <a:gd name="connsiteX10" fmla="*/ 853440 w 1767840"/>
              <a:gd name="connsiteY10" fmla="*/ 190500 h 260083"/>
              <a:gd name="connsiteX11" fmla="*/ 762000 w 1767840"/>
              <a:gd name="connsiteY11" fmla="*/ 220980 h 260083"/>
              <a:gd name="connsiteX12" fmla="*/ 640080 w 1767840"/>
              <a:gd name="connsiteY12" fmla="*/ 228600 h 260083"/>
              <a:gd name="connsiteX13" fmla="*/ 480060 w 1767840"/>
              <a:gd name="connsiteY13" fmla="*/ 228600 h 260083"/>
              <a:gd name="connsiteX14" fmla="*/ 365760 w 1767840"/>
              <a:gd name="connsiteY14" fmla="*/ 228600 h 260083"/>
              <a:gd name="connsiteX15" fmla="*/ 137160 w 1767840"/>
              <a:gd name="connsiteY15" fmla="*/ 198120 h 260083"/>
              <a:gd name="connsiteX16" fmla="*/ 0 w 1767840"/>
              <a:gd name="connsiteY16" fmla="*/ 175260 h 260083"/>
              <a:gd name="connsiteX17" fmla="*/ 0 w 1767840"/>
              <a:gd name="connsiteY17" fmla="*/ 175260 h 260083"/>
              <a:gd name="connsiteX18" fmla="*/ 0 w 1767840"/>
              <a:gd name="connsiteY18" fmla="*/ 175260 h 26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67840" h="260083">
                <a:moveTo>
                  <a:pt x="1767840" y="0"/>
                </a:moveTo>
                <a:cubicBezTo>
                  <a:pt x="1760855" y="51435"/>
                  <a:pt x="1753870" y="102870"/>
                  <a:pt x="1737360" y="137160"/>
                </a:cubicBezTo>
                <a:cubicBezTo>
                  <a:pt x="1720850" y="171450"/>
                  <a:pt x="1700530" y="186690"/>
                  <a:pt x="1668780" y="205740"/>
                </a:cubicBezTo>
                <a:cubicBezTo>
                  <a:pt x="1637030" y="224790"/>
                  <a:pt x="1591310" y="242570"/>
                  <a:pt x="1546860" y="251460"/>
                </a:cubicBezTo>
                <a:cubicBezTo>
                  <a:pt x="1502410" y="260350"/>
                  <a:pt x="1459230" y="259080"/>
                  <a:pt x="1402080" y="259080"/>
                </a:cubicBezTo>
                <a:cubicBezTo>
                  <a:pt x="1344930" y="259080"/>
                  <a:pt x="1253490" y="264160"/>
                  <a:pt x="1203960" y="251460"/>
                </a:cubicBezTo>
                <a:cubicBezTo>
                  <a:pt x="1154430" y="238760"/>
                  <a:pt x="1132840" y="198120"/>
                  <a:pt x="1104900" y="182880"/>
                </a:cubicBezTo>
                <a:cubicBezTo>
                  <a:pt x="1076960" y="167640"/>
                  <a:pt x="1055370" y="165100"/>
                  <a:pt x="1036320" y="160020"/>
                </a:cubicBezTo>
                <a:cubicBezTo>
                  <a:pt x="1017270" y="154940"/>
                  <a:pt x="1013460" y="152400"/>
                  <a:pt x="990600" y="152400"/>
                </a:cubicBezTo>
                <a:cubicBezTo>
                  <a:pt x="967740" y="152400"/>
                  <a:pt x="922020" y="153670"/>
                  <a:pt x="899160" y="160020"/>
                </a:cubicBezTo>
                <a:cubicBezTo>
                  <a:pt x="876300" y="166370"/>
                  <a:pt x="876300" y="180340"/>
                  <a:pt x="853440" y="190500"/>
                </a:cubicBezTo>
                <a:cubicBezTo>
                  <a:pt x="830580" y="200660"/>
                  <a:pt x="797560" y="214630"/>
                  <a:pt x="762000" y="220980"/>
                </a:cubicBezTo>
                <a:cubicBezTo>
                  <a:pt x="726440" y="227330"/>
                  <a:pt x="687070" y="227330"/>
                  <a:pt x="640080" y="228600"/>
                </a:cubicBezTo>
                <a:cubicBezTo>
                  <a:pt x="593090" y="229870"/>
                  <a:pt x="480060" y="228600"/>
                  <a:pt x="480060" y="228600"/>
                </a:cubicBezTo>
                <a:cubicBezTo>
                  <a:pt x="434340" y="228600"/>
                  <a:pt x="422910" y="233680"/>
                  <a:pt x="365760" y="228600"/>
                </a:cubicBezTo>
                <a:cubicBezTo>
                  <a:pt x="308610" y="223520"/>
                  <a:pt x="198120" y="207010"/>
                  <a:pt x="137160" y="198120"/>
                </a:cubicBezTo>
                <a:cubicBezTo>
                  <a:pt x="76200" y="189230"/>
                  <a:pt x="0" y="175260"/>
                  <a:pt x="0" y="175260"/>
                </a:cubicBezTo>
                <a:lnTo>
                  <a:pt x="0" y="175260"/>
                </a:lnTo>
                <a:lnTo>
                  <a:pt x="0" y="17526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11"/>
          <p:cNvSpPr/>
          <p:nvPr/>
        </p:nvSpPr>
        <p:spPr>
          <a:xfrm>
            <a:off x="995363" y="2724150"/>
            <a:ext cx="1429467" cy="133363"/>
          </a:xfrm>
          <a:custGeom>
            <a:avLst/>
            <a:gdLst>
              <a:gd name="connsiteX0" fmla="*/ 1428750 w 1429467"/>
              <a:gd name="connsiteY0" fmla="*/ 0 h 133363"/>
              <a:gd name="connsiteX1" fmla="*/ 1419225 w 1429467"/>
              <a:gd name="connsiteY1" fmla="*/ 114300 h 133363"/>
              <a:gd name="connsiteX2" fmla="*/ 1357312 w 1429467"/>
              <a:gd name="connsiteY2" fmla="*/ 114300 h 133363"/>
              <a:gd name="connsiteX3" fmla="*/ 1166812 w 1429467"/>
              <a:gd name="connsiteY3" fmla="*/ 123825 h 133363"/>
              <a:gd name="connsiteX4" fmla="*/ 1033462 w 1429467"/>
              <a:gd name="connsiteY4" fmla="*/ 104775 h 133363"/>
              <a:gd name="connsiteX5" fmla="*/ 942975 w 1429467"/>
              <a:gd name="connsiteY5" fmla="*/ 61913 h 133363"/>
              <a:gd name="connsiteX6" fmla="*/ 804862 w 1429467"/>
              <a:gd name="connsiteY6" fmla="*/ 42863 h 133363"/>
              <a:gd name="connsiteX7" fmla="*/ 676275 w 1429467"/>
              <a:gd name="connsiteY7" fmla="*/ 52388 h 133363"/>
              <a:gd name="connsiteX8" fmla="*/ 623887 w 1429467"/>
              <a:gd name="connsiteY8" fmla="*/ 95250 h 133363"/>
              <a:gd name="connsiteX9" fmla="*/ 476250 w 1429467"/>
              <a:gd name="connsiteY9" fmla="*/ 133350 h 133363"/>
              <a:gd name="connsiteX10" fmla="*/ 323850 w 1429467"/>
              <a:gd name="connsiteY10" fmla="*/ 100013 h 133363"/>
              <a:gd name="connsiteX11" fmla="*/ 157162 w 1429467"/>
              <a:gd name="connsiteY11" fmla="*/ 61913 h 133363"/>
              <a:gd name="connsiteX12" fmla="*/ 0 w 1429467"/>
              <a:gd name="connsiteY12" fmla="*/ 19050 h 1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9467" h="133363">
                <a:moveTo>
                  <a:pt x="1428750" y="0"/>
                </a:moveTo>
                <a:cubicBezTo>
                  <a:pt x="1429940" y="47625"/>
                  <a:pt x="1431131" y="95250"/>
                  <a:pt x="1419225" y="114300"/>
                </a:cubicBezTo>
                <a:cubicBezTo>
                  <a:pt x="1407319" y="133350"/>
                  <a:pt x="1399381" y="112713"/>
                  <a:pt x="1357312" y="114300"/>
                </a:cubicBezTo>
                <a:cubicBezTo>
                  <a:pt x="1315243" y="115887"/>
                  <a:pt x="1220787" y="125413"/>
                  <a:pt x="1166812" y="123825"/>
                </a:cubicBezTo>
                <a:cubicBezTo>
                  <a:pt x="1112837" y="122238"/>
                  <a:pt x="1070768" y="115094"/>
                  <a:pt x="1033462" y="104775"/>
                </a:cubicBezTo>
                <a:cubicBezTo>
                  <a:pt x="996156" y="94456"/>
                  <a:pt x="981075" y="72232"/>
                  <a:pt x="942975" y="61913"/>
                </a:cubicBezTo>
                <a:cubicBezTo>
                  <a:pt x="904875" y="51594"/>
                  <a:pt x="849312" y="44451"/>
                  <a:pt x="804862" y="42863"/>
                </a:cubicBezTo>
                <a:cubicBezTo>
                  <a:pt x="760412" y="41276"/>
                  <a:pt x="706437" y="43657"/>
                  <a:pt x="676275" y="52388"/>
                </a:cubicBezTo>
                <a:cubicBezTo>
                  <a:pt x="646113" y="61119"/>
                  <a:pt x="657224" y="81756"/>
                  <a:pt x="623887" y="95250"/>
                </a:cubicBezTo>
                <a:cubicBezTo>
                  <a:pt x="590550" y="108744"/>
                  <a:pt x="526256" y="132556"/>
                  <a:pt x="476250" y="133350"/>
                </a:cubicBezTo>
                <a:cubicBezTo>
                  <a:pt x="426244" y="134144"/>
                  <a:pt x="323850" y="100013"/>
                  <a:pt x="323850" y="100013"/>
                </a:cubicBezTo>
                <a:cubicBezTo>
                  <a:pt x="270669" y="88107"/>
                  <a:pt x="211137" y="75407"/>
                  <a:pt x="157162" y="61913"/>
                </a:cubicBezTo>
                <a:cubicBezTo>
                  <a:pt x="103187" y="48419"/>
                  <a:pt x="51593" y="33734"/>
                  <a:pt x="0" y="1905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13"/>
          <p:cNvSpPr/>
          <p:nvPr/>
        </p:nvSpPr>
        <p:spPr>
          <a:xfrm>
            <a:off x="733425" y="3619500"/>
            <a:ext cx="2352675" cy="421615"/>
          </a:xfrm>
          <a:custGeom>
            <a:avLst/>
            <a:gdLst>
              <a:gd name="connsiteX0" fmla="*/ 0 w 2352675"/>
              <a:gd name="connsiteY0" fmla="*/ 409575 h 421615"/>
              <a:gd name="connsiteX1" fmla="*/ 314325 w 2352675"/>
              <a:gd name="connsiteY1" fmla="*/ 419100 h 421615"/>
              <a:gd name="connsiteX2" fmla="*/ 457200 w 2352675"/>
              <a:gd name="connsiteY2" fmla="*/ 419100 h 421615"/>
              <a:gd name="connsiteX3" fmla="*/ 581025 w 2352675"/>
              <a:gd name="connsiteY3" fmla="*/ 390525 h 421615"/>
              <a:gd name="connsiteX4" fmla="*/ 733425 w 2352675"/>
              <a:gd name="connsiteY4" fmla="*/ 381000 h 421615"/>
              <a:gd name="connsiteX5" fmla="*/ 819150 w 2352675"/>
              <a:gd name="connsiteY5" fmla="*/ 381000 h 421615"/>
              <a:gd name="connsiteX6" fmla="*/ 1009650 w 2352675"/>
              <a:gd name="connsiteY6" fmla="*/ 371475 h 421615"/>
              <a:gd name="connsiteX7" fmla="*/ 1066800 w 2352675"/>
              <a:gd name="connsiteY7" fmla="*/ 371475 h 421615"/>
              <a:gd name="connsiteX8" fmla="*/ 1143000 w 2352675"/>
              <a:gd name="connsiteY8" fmla="*/ 390525 h 421615"/>
              <a:gd name="connsiteX9" fmla="*/ 1181100 w 2352675"/>
              <a:gd name="connsiteY9" fmla="*/ 419100 h 421615"/>
              <a:gd name="connsiteX10" fmla="*/ 1238250 w 2352675"/>
              <a:gd name="connsiteY10" fmla="*/ 419100 h 421615"/>
              <a:gd name="connsiteX11" fmla="*/ 1266825 w 2352675"/>
              <a:gd name="connsiteY11" fmla="*/ 390525 h 421615"/>
              <a:gd name="connsiteX12" fmla="*/ 1323975 w 2352675"/>
              <a:gd name="connsiteY12" fmla="*/ 371475 h 421615"/>
              <a:gd name="connsiteX13" fmla="*/ 1447800 w 2352675"/>
              <a:gd name="connsiteY13" fmla="*/ 371475 h 421615"/>
              <a:gd name="connsiteX14" fmla="*/ 1609725 w 2352675"/>
              <a:gd name="connsiteY14" fmla="*/ 342900 h 421615"/>
              <a:gd name="connsiteX15" fmla="*/ 1704975 w 2352675"/>
              <a:gd name="connsiteY15" fmla="*/ 323850 h 421615"/>
              <a:gd name="connsiteX16" fmla="*/ 1847850 w 2352675"/>
              <a:gd name="connsiteY16" fmla="*/ 295275 h 421615"/>
              <a:gd name="connsiteX17" fmla="*/ 1933575 w 2352675"/>
              <a:gd name="connsiteY17" fmla="*/ 295275 h 421615"/>
              <a:gd name="connsiteX18" fmla="*/ 2009775 w 2352675"/>
              <a:gd name="connsiteY18" fmla="*/ 219075 h 421615"/>
              <a:gd name="connsiteX19" fmla="*/ 2057400 w 2352675"/>
              <a:gd name="connsiteY19" fmla="*/ 190500 h 421615"/>
              <a:gd name="connsiteX20" fmla="*/ 2171700 w 2352675"/>
              <a:gd name="connsiteY20" fmla="*/ 95250 h 421615"/>
              <a:gd name="connsiteX21" fmla="*/ 2286000 w 2352675"/>
              <a:gd name="connsiteY21" fmla="*/ 28575 h 421615"/>
              <a:gd name="connsiteX22" fmla="*/ 2352675 w 2352675"/>
              <a:gd name="connsiteY22" fmla="*/ 0 h 421615"/>
              <a:gd name="connsiteX23" fmla="*/ 2352675 w 2352675"/>
              <a:gd name="connsiteY23" fmla="*/ 0 h 42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52675" h="421615">
                <a:moveTo>
                  <a:pt x="0" y="409575"/>
                </a:moveTo>
                <a:lnTo>
                  <a:pt x="314325" y="419100"/>
                </a:lnTo>
                <a:cubicBezTo>
                  <a:pt x="390525" y="420687"/>
                  <a:pt x="412750" y="423863"/>
                  <a:pt x="457200" y="419100"/>
                </a:cubicBezTo>
                <a:cubicBezTo>
                  <a:pt x="501650" y="414338"/>
                  <a:pt x="534987" y="396875"/>
                  <a:pt x="581025" y="390525"/>
                </a:cubicBezTo>
                <a:cubicBezTo>
                  <a:pt x="627063" y="384175"/>
                  <a:pt x="693738" y="382587"/>
                  <a:pt x="733425" y="381000"/>
                </a:cubicBezTo>
                <a:cubicBezTo>
                  <a:pt x="773112" y="379413"/>
                  <a:pt x="773113" y="382587"/>
                  <a:pt x="819150" y="381000"/>
                </a:cubicBezTo>
                <a:cubicBezTo>
                  <a:pt x="865187" y="379413"/>
                  <a:pt x="968375" y="373062"/>
                  <a:pt x="1009650" y="371475"/>
                </a:cubicBezTo>
                <a:cubicBezTo>
                  <a:pt x="1050925" y="369888"/>
                  <a:pt x="1044575" y="368300"/>
                  <a:pt x="1066800" y="371475"/>
                </a:cubicBezTo>
                <a:cubicBezTo>
                  <a:pt x="1089025" y="374650"/>
                  <a:pt x="1143000" y="390525"/>
                  <a:pt x="1143000" y="390525"/>
                </a:cubicBezTo>
                <a:cubicBezTo>
                  <a:pt x="1162050" y="398462"/>
                  <a:pt x="1165225" y="414338"/>
                  <a:pt x="1181100" y="419100"/>
                </a:cubicBezTo>
                <a:cubicBezTo>
                  <a:pt x="1196975" y="423862"/>
                  <a:pt x="1238250" y="419100"/>
                  <a:pt x="1238250" y="419100"/>
                </a:cubicBezTo>
                <a:cubicBezTo>
                  <a:pt x="1252538" y="414337"/>
                  <a:pt x="1266825" y="390525"/>
                  <a:pt x="1266825" y="390525"/>
                </a:cubicBezTo>
                <a:cubicBezTo>
                  <a:pt x="1281112" y="382588"/>
                  <a:pt x="1293812" y="374650"/>
                  <a:pt x="1323975" y="371475"/>
                </a:cubicBezTo>
                <a:cubicBezTo>
                  <a:pt x="1354138" y="368300"/>
                  <a:pt x="1400175" y="376237"/>
                  <a:pt x="1447800" y="371475"/>
                </a:cubicBezTo>
                <a:cubicBezTo>
                  <a:pt x="1495425" y="366713"/>
                  <a:pt x="1566863" y="350837"/>
                  <a:pt x="1609725" y="342900"/>
                </a:cubicBezTo>
                <a:cubicBezTo>
                  <a:pt x="1652587" y="334963"/>
                  <a:pt x="1704975" y="323850"/>
                  <a:pt x="1704975" y="323850"/>
                </a:cubicBezTo>
                <a:cubicBezTo>
                  <a:pt x="1744662" y="315913"/>
                  <a:pt x="1809750" y="300037"/>
                  <a:pt x="1847850" y="295275"/>
                </a:cubicBezTo>
                <a:cubicBezTo>
                  <a:pt x="1885950" y="290512"/>
                  <a:pt x="1906588" y="307975"/>
                  <a:pt x="1933575" y="295275"/>
                </a:cubicBezTo>
                <a:cubicBezTo>
                  <a:pt x="1960562" y="282575"/>
                  <a:pt x="1989138" y="236537"/>
                  <a:pt x="2009775" y="219075"/>
                </a:cubicBezTo>
                <a:cubicBezTo>
                  <a:pt x="2030412" y="201613"/>
                  <a:pt x="2030412" y="211138"/>
                  <a:pt x="2057400" y="190500"/>
                </a:cubicBezTo>
                <a:cubicBezTo>
                  <a:pt x="2084388" y="169862"/>
                  <a:pt x="2133600" y="122237"/>
                  <a:pt x="2171700" y="95250"/>
                </a:cubicBezTo>
                <a:cubicBezTo>
                  <a:pt x="2209800" y="68263"/>
                  <a:pt x="2255838" y="44450"/>
                  <a:pt x="2286000" y="28575"/>
                </a:cubicBezTo>
                <a:cubicBezTo>
                  <a:pt x="2316162" y="12700"/>
                  <a:pt x="2352675" y="0"/>
                  <a:pt x="2352675" y="0"/>
                </a:cubicBezTo>
                <a:lnTo>
                  <a:pt x="2352675" y="0"/>
                </a:ln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sp>
        <p:nvSpPr>
          <p:cNvPr id="44" name="フリーフォーム 43"/>
          <p:cNvSpPr/>
          <p:nvPr/>
        </p:nvSpPr>
        <p:spPr>
          <a:xfrm>
            <a:off x="878617" y="4361014"/>
            <a:ext cx="952500" cy="428625"/>
          </a:xfrm>
          <a:custGeom>
            <a:avLst/>
            <a:gdLst>
              <a:gd name="connsiteX0" fmla="*/ 0 w 952500"/>
              <a:gd name="connsiteY0" fmla="*/ 361950 h 428625"/>
              <a:gd name="connsiteX1" fmla="*/ 114300 w 952500"/>
              <a:gd name="connsiteY1" fmla="*/ 200025 h 428625"/>
              <a:gd name="connsiteX2" fmla="*/ 390525 w 952500"/>
              <a:gd name="connsiteY2" fmla="*/ 28575 h 428625"/>
              <a:gd name="connsiteX3" fmla="*/ 895350 w 952500"/>
              <a:gd name="connsiteY3" fmla="*/ 0 h 428625"/>
              <a:gd name="connsiteX4" fmla="*/ 952500 w 952500"/>
              <a:gd name="connsiteY4" fmla="*/ 85725 h 428625"/>
              <a:gd name="connsiteX5" fmla="*/ 771525 w 952500"/>
              <a:gd name="connsiteY5" fmla="*/ 190500 h 428625"/>
              <a:gd name="connsiteX6" fmla="*/ 628650 w 952500"/>
              <a:gd name="connsiteY6" fmla="*/ 238125 h 428625"/>
              <a:gd name="connsiteX7" fmla="*/ 95250 w 952500"/>
              <a:gd name="connsiteY7" fmla="*/ 428625 h 428625"/>
              <a:gd name="connsiteX8" fmla="*/ 0 w 952500"/>
              <a:gd name="connsiteY8" fmla="*/ 3619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0" h="428625">
                <a:moveTo>
                  <a:pt x="0" y="361950"/>
                </a:moveTo>
                <a:lnTo>
                  <a:pt x="114300" y="200025"/>
                </a:lnTo>
                <a:lnTo>
                  <a:pt x="390525" y="28575"/>
                </a:lnTo>
                <a:lnTo>
                  <a:pt x="895350" y="0"/>
                </a:lnTo>
                <a:lnTo>
                  <a:pt x="952500" y="85725"/>
                </a:lnTo>
                <a:lnTo>
                  <a:pt x="771525" y="190500"/>
                </a:lnTo>
                <a:lnTo>
                  <a:pt x="628650" y="238125"/>
                </a:lnTo>
                <a:lnTo>
                  <a:pt x="95250" y="428625"/>
                </a:lnTo>
                <a:lnTo>
                  <a:pt x="0" y="36195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リーフォーム 44"/>
          <p:cNvSpPr/>
          <p:nvPr/>
        </p:nvSpPr>
        <p:spPr>
          <a:xfrm>
            <a:off x="1778730" y="4332439"/>
            <a:ext cx="1323975" cy="561975"/>
          </a:xfrm>
          <a:custGeom>
            <a:avLst/>
            <a:gdLst>
              <a:gd name="connsiteX0" fmla="*/ 47625 w 1323975"/>
              <a:gd name="connsiteY0" fmla="*/ 109538 h 561975"/>
              <a:gd name="connsiteX1" fmla="*/ 0 w 1323975"/>
              <a:gd name="connsiteY1" fmla="*/ 33338 h 561975"/>
              <a:gd name="connsiteX2" fmla="*/ 300037 w 1323975"/>
              <a:gd name="connsiteY2" fmla="*/ 0 h 561975"/>
              <a:gd name="connsiteX3" fmla="*/ 719137 w 1323975"/>
              <a:gd name="connsiteY3" fmla="*/ 19050 h 561975"/>
              <a:gd name="connsiteX4" fmla="*/ 1042987 w 1323975"/>
              <a:gd name="connsiteY4" fmla="*/ 23813 h 561975"/>
              <a:gd name="connsiteX5" fmla="*/ 1323975 w 1323975"/>
              <a:gd name="connsiteY5" fmla="*/ 200025 h 561975"/>
              <a:gd name="connsiteX6" fmla="*/ 1238250 w 1323975"/>
              <a:gd name="connsiteY6" fmla="*/ 452438 h 561975"/>
              <a:gd name="connsiteX7" fmla="*/ 1076325 w 1323975"/>
              <a:gd name="connsiteY7" fmla="*/ 557213 h 561975"/>
              <a:gd name="connsiteX8" fmla="*/ 638175 w 1323975"/>
              <a:gd name="connsiteY8" fmla="*/ 561975 h 561975"/>
              <a:gd name="connsiteX9" fmla="*/ 533400 w 1323975"/>
              <a:gd name="connsiteY9" fmla="*/ 414338 h 561975"/>
              <a:gd name="connsiteX10" fmla="*/ 452437 w 1323975"/>
              <a:gd name="connsiteY10" fmla="*/ 290513 h 561975"/>
              <a:gd name="connsiteX11" fmla="*/ 304800 w 1323975"/>
              <a:gd name="connsiteY11" fmla="*/ 209550 h 561975"/>
              <a:gd name="connsiteX12" fmla="*/ 47625 w 1323975"/>
              <a:gd name="connsiteY12" fmla="*/ 10953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3975" h="561975">
                <a:moveTo>
                  <a:pt x="47625" y="109538"/>
                </a:moveTo>
                <a:lnTo>
                  <a:pt x="0" y="33338"/>
                </a:lnTo>
                <a:lnTo>
                  <a:pt x="300037" y="0"/>
                </a:lnTo>
                <a:lnTo>
                  <a:pt x="719137" y="19050"/>
                </a:lnTo>
                <a:lnTo>
                  <a:pt x="1042987" y="23813"/>
                </a:lnTo>
                <a:lnTo>
                  <a:pt x="1323975" y="200025"/>
                </a:lnTo>
                <a:lnTo>
                  <a:pt x="1238250" y="452438"/>
                </a:lnTo>
                <a:lnTo>
                  <a:pt x="1076325" y="557213"/>
                </a:lnTo>
                <a:lnTo>
                  <a:pt x="638175" y="561975"/>
                </a:lnTo>
                <a:lnTo>
                  <a:pt x="533400" y="414338"/>
                </a:lnTo>
                <a:lnTo>
                  <a:pt x="452437" y="290513"/>
                </a:lnTo>
                <a:lnTo>
                  <a:pt x="304800" y="209550"/>
                </a:lnTo>
                <a:lnTo>
                  <a:pt x="47625" y="109538"/>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リーフォーム 45"/>
          <p:cNvSpPr/>
          <p:nvPr/>
        </p:nvSpPr>
        <p:spPr>
          <a:xfrm>
            <a:off x="973867" y="4451502"/>
            <a:ext cx="1433513" cy="476250"/>
          </a:xfrm>
          <a:custGeom>
            <a:avLst/>
            <a:gdLst>
              <a:gd name="connsiteX0" fmla="*/ 0 w 1433513"/>
              <a:gd name="connsiteY0" fmla="*/ 338137 h 476250"/>
              <a:gd name="connsiteX1" fmla="*/ 557213 w 1433513"/>
              <a:gd name="connsiteY1" fmla="*/ 138112 h 476250"/>
              <a:gd name="connsiteX2" fmla="*/ 685800 w 1433513"/>
              <a:gd name="connsiteY2" fmla="*/ 104775 h 476250"/>
              <a:gd name="connsiteX3" fmla="*/ 862013 w 1433513"/>
              <a:gd name="connsiteY3" fmla="*/ 0 h 476250"/>
              <a:gd name="connsiteX4" fmla="*/ 1262063 w 1433513"/>
              <a:gd name="connsiteY4" fmla="*/ 166687 h 476250"/>
              <a:gd name="connsiteX5" fmla="*/ 1433513 w 1433513"/>
              <a:gd name="connsiteY5" fmla="*/ 442912 h 476250"/>
              <a:gd name="connsiteX6" fmla="*/ 1304925 w 1433513"/>
              <a:gd name="connsiteY6" fmla="*/ 442912 h 476250"/>
              <a:gd name="connsiteX7" fmla="*/ 866775 w 1433513"/>
              <a:gd name="connsiteY7" fmla="*/ 466725 h 476250"/>
              <a:gd name="connsiteX8" fmla="*/ 614363 w 1433513"/>
              <a:gd name="connsiteY8" fmla="*/ 476250 h 476250"/>
              <a:gd name="connsiteX9" fmla="*/ 185738 w 1433513"/>
              <a:gd name="connsiteY9" fmla="*/ 428625 h 476250"/>
              <a:gd name="connsiteX10" fmla="*/ 0 w 1433513"/>
              <a:gd name="connsiteY10" fmla="*/ 338137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513" h="476250">
                <a:moveTo>
                  <a:pt x="0" y="338137"/>
                </a:moveTo>
                <a:lnTo>
                  <a:pt x="557213" y="138112"/>
                </a:lnTo>
                <a:lnTo>
                  <a:pt x="685800" y="104775"/>
                </a:lnTo>
                <a:lnTo>
                  <a:pt x="862013" y="0"/>
                </a:lnTo>
                <a:lnTo>
                  <a:pt x="1262063" y="166687"/>
                </a:lnTo>
                <a:lnTo>
                  <a:pt x="1433513" y="442912"/>
                </a:lnTo>
                <a:lnTo>
                  <a:pt x="1304925" y="442912"/>
                </a:lnTo>
                <a:lnTo>
                  <a:pt x="866775" y="466725"/>
                </a:lnTo>
                <a:lnTo>
                  <a:pt x="614363" y="476250"/>
                </a:lnTo>
                <a:lnTo>
                  <a:pt x="185738" y="428625"/>
                </a:lnTo>
                <a:lnTo>
                  <a:pt x="0" y="338137"/>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1195208" y="4379426"/>
            <a:ext cx="319318" cy="253916"/>
          </a:xfrm>
          <a:prstGeom prst="rect">
            <a:avLst/>
          </a:prstGeom>
          <a:noFill/>
        </p:spPr>
        <p:txBody>
          <a:bodyPr wrap="none" rtlCol="0">
            <a:spAutoFit/>
          </a:bodyPr>
          <a:lstStyle/>
          <a:p>
            <a:r>
              <a:rPr kumimoji="1" lang="ja-JP" altLang="en-US" sz="1050" dirty="0" smtClean="0"/>
              <a:t>い</a:t>
            </a:r>
            <a:endParaRPr kumimoji="1" lang="ja-JP" altLang="en-US" sz="1050" dirty="0"/>
          </a:p>
        </p:txBody>
      </p:sp>
      <p:sp>
        <p:nvSpPr>
          <p:cNvPr id="48" name="テキスト ボックス 47"/>
          <p:cNvSpPr txBox="1"/>
          <p:nvPr/>
        </p:nvSpPr>
        <p:spPr>
          <a:xfrm>
            <a:off x="1633192" y="4632422"/>
            <a:ext cx="319318" cy="253916"/>
          </a:xfrm>
          <a:prstGeom prst="rect">
            <a:avLst/>
          </a:prstGeom>
          <a:noFill/>
        </p:spPr>
        <p:txBody>
          <a:bodyPr wrap="none" rtlCol="0">
            <a:spAutoFit/>
          </a:bodyPr>
          <a:lstStyle/>
          <a:p>
            <a:r>
              <a:rPr kumimoji="1" lang="ja-JP" altLang="en-US" sz="1050" dirty="0" smtClean="0"/>
              <a:t>ろ</a:t>
            </a:r>
            <a:endParaRPr kumimoji="1" lang="ja-JP" altLang="en-US" sz="1050" dirty="0"/>
          </a:p>
        </p:txBody>
      </p:sp>
      <p:sp>
        <p:nvSpPr>
          <p:cNvPr id="49" name="テキスト ボックス 48"/>
          <p:cNvSpPr txBox="1"/>
          <p:nvPr/>
        </p:nvSpPr>
        <p:spPr>
          <a:xfrm>
            <a:off x="2499548" y="4452115"/>
            <a:ext cx="319318" cy="253916"/>
          </a:xfrm>
          <a:prstGeom prst="rect">
            <a:avLst/>
          </a:prstGeom>
          <a:noFill/>
        </p:spPr>
        <p:txBody>
          <a:bodyPr wrap="none" rtlCol="0">
            <a:spAutoFit/>
          </a:bodyPr>
          <a:lstStyle/>
          <a:p>
            <a:r>
              <a:rPr kumimoji="1" lang="ja-JP" altLang="en-US" sz="1050" dirty="0" smtClean="0"/>
              <a:t>は</a:t>
            </a:r>
            <a:endParaRPr kumimoji="1" lang="ja-JP" altLang="en-US" sz="1050" dirty="0"/>
          </a:p>
        </p:txBody>
      </p:sp>
      <p:sp>
        <p:nvSpPr>
          <p:cNvPr id="50" name="フリーフォーム 49"/>
          <p:cNvSpPr/>
          <p:nvPr/>
        </p:nvSpPr>
        <p:spPr>
          <a:xfrm>
            <a:off x="878617" y="5663451"/>
            <a:ext cx="952500" cy="428625"/>
          </a:xfrm>
          <a:custGeom>
            <a:avLst/>
            <a:gdLst>
              <a:gd name="connsiteX0" fmla="*/ 0 w 952500"/>
              <a:gd name="connsiteY0" fmla="*/ 361950 h 428625"/>
              <a:gd name="connsiteX1" fmla="*/ 114300 w 952500"/>
              <a:gd name="connsiteY1" fmla="*/ 200025 h 428625"/>
              <a:gd name="connsiteX2" fmla="*/ 390525 w 952500"/>
              <a:gd name="connsiteY2" fmla="*/ 28575 h 428625"/>
              <a:gd name="connsiteX3" fmla="*/ 895350 w 952500"/>
              <a:gd name="connsiteY3" fmla="*/ 0 h 428625"/>
              <a:gd name="connsiteX4" fmla="*/ 952500 w 952500"/>
              <a:gd name="connsiteY4" fmla="*/ 85725 h 428625"/>
              <a:gd name="connsiteX5" fmla="*/ 771525 w 952500"/>
              <a:gd name="connsiteY5" fmla="*/ 190500 h 428625"/>
              <a:gd name="connsiteX6" fmla="*/ 628650 w 952500"/>
              <a:gd name="connsiteY6" fmla="*/ 238125 h 428625"/>
              <a:gd name="connsiteX7" fmla="*/ 95250 w 952500"/>
              <a:gd name="connsiteY7" fmla="*/ 428625 h 428625"/>
              <a:gd name="connsiteX8" fmla="*/ 0 w 952500"/>
              <a:gd name="connsiteY8" fmla="*/ 3619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0" h="428625">
                <a:moveTo>
                  <a:pt x="0" y="361950"/>
                </a:moveTo>
                <a:lnTo>
                  <a:pt x="114300" y="200025"/>
                </a:lnTo>
                <a:lnTo>
                  <a:pt x="390525" y="28575"/>
                </a:lnTo>
                <a:lnTo>
                  <a:pt x="895350" y="0"/>
                </a:lnTo>
                <a:lnTo>
                  <a:pt x="952500" y="85725"/>
                </a:lnTo>
                <a:lnTo>
                  <a:pt x="771525" y="190500"/>
                </a:lnTo>
                <a:lnTo>
                  <a:pt x="628650" y="238125"/>
                </a:lnTo>
                <a:lnTo>
                  <a:pt x="95250" y="428625"/>
                </a:lnTo>
                <a:lnTo>
                  <a:pt x="0" y="361950"/>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50"/>
          <p:cNvSpPr/>
          <p:nvPr/>
        </p:nvSpPr>
        <p:spPr>
          <a:xfrm>
            <a:off x="1778730" y="5634876"/>
            <a:ext cx="1323975" cy="561975"/>
          </a:xfrm>
          <a:custGeom>
            <a:avLst/>
            <a:gdLst>
              <a:gd name="connsiteX0" fmla="*/ 47625 w 1323975"/>
              <a:gd name="connsiteY0" fmla="*/ 109538 h 561975"/>
              <a:gd name="connsiteX1" fmla="*/ 0 w 1323975"/>
              <a:gd name="connsiteY1" fmla="*/ 33338 h 561975"/>
              <a:gd name="connsiteX2" fmla="*/ 300037 w 1323975"/>
              <a:gd name="connsiteY2" fmla="*/ 0 h 561975"/>
              <a:gd name="connsiteX3" fmla="*/ 719137 w 1323975"/>
              <a:gd name="connsiteY3" fmla="*/ 19050 h 561975"/>
              <a:gd name="connsiteX4" fmla="*/ 1042987 w 1323975"/>
              <a:gd name="connsiteY4" fmla="*/ 23813 h 561975"/>
              <a:gd name="connsiteX5" fmla="*/ 1323975 w 1323975"/>
              <a:gd name="connsiteY5" fmla="*/ 200025 h 561975"/>
              <a:gd name="connsiteX6" fmla="*/ 1238250 w 1323975"/>
              <a:gd name="connsiteY6" fmla="*/ 452438 h 561975"/>
              <a:gd name="connsiteX7" fmla="*/ 1076325 w 1323975"/>
              <a:gd name="connsiteY7" fmla="*/ 557213 h 561975"/>
              <a:gd name="connsiteX8" fmla="*/ 638175 w 1323975"/>
              <a:gd name="connsiteY8" fmla="*/ 561975 h 561975"/>
              <a:gd name="connsiteX9" fmla="*/ 533400 w 1323975"/>
              <a:gd name="connsiteY9" fmla="*/ 414338 h 561975"/>
              <a:gd name="connsiteX10" fmla="*/ 452437 w 1323975"/>
              <a:gd name="connsiteY10" fmla="*/ 290513 h 561975"/>
              <a:gd name="connsiteX11" fmla="*/ 304800 w 1323975"/>
              <a:gd name="connsiteY11" fmla="*/ 209550 h 561975"/>
              <a:gd name="connsiteX12" fmla="*/ 47625 w 1323975"/>
              <a:gd name="connsiteY12" fmla="*/ 10953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3975" h="561975">
                <a:moveTo>
                  <a:pt x="47625" y="109538"/>
                </a:moveTo>
                <a:lnTo>
                  <a:pt x="0" y="33338"/>
                </a:lnTo>
                <a:lnTo>
                  <a:pt x="300037" y="0"/>
                </a:lnTo>
                <a:lnTo>
                  <a:pt x="719137" y="19050"/>
                </a:lnTo>
                <a:lnTo>
                  <a:pt x="1042987" y="23813"/>
                </a:lnTo>
                <a:lnTo>
                  <a:pt x="1323975" y="200025"/>
                </a:lnTo>
                <a:lnTo>
                  <a:pt x="1238250" y="452438"/>
                </a:lnTo>
                <a:lnTo>
                  <a:pt x="1076325" y="557213"/>
                </a:lnTo>
                <a:lnTo>
                  <a:pt x="638175" y="561975"/>
                </a:lnTo>
                <a:lnTo>
                  <a:pt x="533400" y="414338"/>
                </a:lnTo>
                <a:lnTo>
                  <a:pt x="452437" y="290513"/>
                </a:lnTo>
                <a:lnTo>
                  <a:pt x="304800" y="209550"/>
                </a:lnTo>
                <a:lnTo>
                  <a:pt x="47625" y="109538"/>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51"/>
          <p:cNvSpPr/>
          <p:nvPr/>
        </p:nvSpPr>
        <p:spPr>
          <a:xfrm>
            <a:off x="973867" y="5753939"/>
            <a:ext cx="1433513" cy="476250"/>
          </a:xfrm>
          <a:custGeom>
            <a:avLst/>
            <a:gdLst>
              <a:gd name="connsiteX0" fmla="*/ 0 w 1433513"/>
              <a:gd name="connsiteY0" fmla="*/ 338137 h 476250"/>
              <a:gd name="connsiteX1" fmla="*/ 557213 w 1433513"/>
              <a:gd name="connsiteY1" fmla="*/ 138112 h 476250"/>
              <a:gd name="connsiteX2" fmla="*/ 685800 w 1433513"/>
              <a:gd name="connsiteY2" fmla="*/ 104775 h 476250"/>
              <a:gd name="connsiteX3" fmla="*/ 862013 w 1433513"/>
              <a:gd name="connsiteY3" fmla="*/ 0 h 476250"/>
              <a:gd name="connsiteX4" fmla="*/ 1262063 w 1433513"/>
              <a:gd name="connsiteY4" fmla="*/ 166687 h 476250"/>
              <a:gd name="connsiteX5" fmla="*/ 1433513 w 1433513"/>
              <a:gd name="connsiteY5" fmla="*/ 442912 h 476250"/>
              <a:gd name="connsiteX6" fmla="*/ 1304925 w 1433513"/>
              <a:gd name="connsiteY6" fmla="*/ 442912 h 476250"/>
              <a:gd name="connsiteX7" fmla="*/ 866775 w 1433513"/>
              <a:gd name="connsiteY7" fmla="*/ 466725 h 476250"/>
              <a:gd name="connsiteX8" fmla="*/ 614363 w 1433513"/>
              <a:gd name="connsiteY8" fmla="*/ 476250 h 476250"/>
              <a:gd name="connsiteX9" fmla="*/ 185738 w 1433513"/>
              <a:gd name="connsiteY9" fmla="*/ 428625 h 476250"/>
              <a:gd name="connsiteX10" fmla="*/ 0 w 1433513"/>
              <a:gd name="connsiteY10" fmla="*/ 338137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513" h="476250">
                <a:moveTo>
                  <a:pt x="0" y="338137"/>
                </a:moveTo>
                <a:lnTo>
                  <a:pt x="557213" y="138112"/>
                </a:lnTo>
                <a:lnTo>
                  <a:pt x="685800" y="104775"/>
                </a:lnTo>
                <a:lnTo>
                  <a:pt x="862013" y="0"/>
                </a:lnTo>
                <a:lnTo>
                  <a:pt x="1262063" y="166687"/>
                </a:lnTo>
                <a:lnTo>
                  <a:pt x="1433513" y="442912"/>
                </a:lnTo>
                <a:lnTo>
                  <a:pt x="1304925" y="442912"/>
                </a:lnTo>
                <a:lnTo>
                  <a:pt x="866775" y="466725"/>
                </a:lnTo>
                <a:lnTo>
                  <a:pt x="614363" y="476250"/>
                </a:lnTo>
                <a:lnTo>
                  <a:pt x="185738" y="428625"/>
                </a:lnTo>
                <a:lnTo>
                  <a:pt x="0" y="338137"/>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1195208" y="5681863"/>
            <a:ext cx="319318" cy="253916"/>
          </a:xfrm>
          <a:prstGeom prst="rect">
            <a:avLst/>
          </a:prstGeom>
          <a:noFill/>
        </p:spPr>
        <p:txBody>
          <a:bodyPr wrap="none" rtlCol="0">
            <a:spAutoFit/>
          </a:bodyPr>
          <a:lstStyle/>
          <a:p>
            <a:r>
              <a:rPr kumimoji="1" lang="ja-JP" altLang="en-US" sz="1050" dirty="0" smtClean="0"/>
              <a:t>い</a:t>
            </a:r>
            <a:endParaRPr kumimoji="1" lang="ja-JP" altLang="en-US" sz="1050" dirty="0"/>
          </a:p>
        </p:txBody>
      </p:sp>
      <p:sp>
        <p:nvSpPr>
          <p:cNvPr id="54" name="テキスト ボックス 53"/>
          <p:cNvSpPr txBox="1"/>
          <p:nvPr/>
        </p:nvSpPr>
        <p:spPr>
          <a:xfrm>
            <a:off x="1823692" y="5833259"/>
            <a:ext cx="319318" cy="253916"/>
          </a:xfrm>
          <a:prstGeom prst="rect">
            <a:avLst/>
          </a:prstGeom>
          <a:noFill/>
        </p:spPr>
        <p:txBody>
          <a:bodyPr wrap="none" rtlCol="0">
            <a:spAutoFit/>
          </a:bodyPr>
          <a:lstStyle/>
          <a:p>
            <a:r>
              <a:rPr kumimoji="1" lang="ja-JP" altLang="en-US" sz="1050" dirty="0" smtClean="0"/>
              <a:t>ろ</a:t>
            </a:r>
            <a:endParaRPr kumimoji="1" lang="ja-JP" altLang="en-US" sz="1050" dirty="0"/>
          </a:p>
        </p:txBody>
      </p:sp>
      <p:sp>
        <p:nvSpPr>
          <p:cNvPr id="55" name="テキスト ボックス 54"/>
          <p:cNvSpPr txBox="1"/>
          <p:nvPr/>
        </p:nvSpPr>
        <p:spPr>
          <a:xfrm>
            <a:off x="2499548" y="5754552"/>
            <a:ext cx="319318" cy="253916"/>
          </a:xfrm>
          <a:prstGeom prst="rect">
            <a:avLst/>
          </a:prstGeom>
          <a:noFill/>
        </p:spPr>
        <p:txBody>
          <a:bodyPr wrap="none" rtlCol="0">
            <a:spAutoFit/>
          </a:bodyPr>
          <a:lstStyle/>
          <a:p>
            <a:r>
              <a:rPr kumimoji="1" lang="ja-JP" altLang="en-US" sz="1050" dirty="0" smtClean="0"/>
              <a:t>は</a:t>
            </a:r>
            <a:endParaRPr kumimoji="1" lang="ja-JP" altLang="en-US" sz="1050" dirty="0"/>
          </a:p>
        </p:txBody>
      </p:sp>
      <p:sp>
        <p:nvSpPr>
          <p:cNvPr id="56" name="フリーフォーム 55"/>
          <p:cNvSpPr/>
          <p:nvPr/>
        </p:nvSpPr>
        <p:spPr>
          <a:xfrm>
            <a:off x="625252" y="5698376"/>
            <a:ext cx="2388752" cy="511706"/>
          </a:xfrm>
          <a:custGeom>
            <a:avLst/>
            <a:gdLst>
              <a:gd name="connsiteX0" fmla="*/ 2369820 w 2388752"/>
              <a:gd name="connsiteY0" fmla="*/ 0 h 511706"/>
              <a:gd name="connsiteX1" fmla="*/ 2385060 w 2388752"/>
              <a:gd name="connsiteY1" fmla="*/ 213360 h 511706"/>
              <a:gd name="connsiteX2" fmla="*/ 2308860 w 2388752"/>
              <a:gd name="connsiteY2" fmla="*/ 342900 h 511706"/>
              <a:gd name="connsiteX3" fmla="*/ 2217420 w 2388752"/>
              <a:gd name="connsiteY3" fmla="*/ 411480 h 511706"/>
              <a:gd name="connsiteX4" fmla="*/ 1996440 w 2388752"/>
              <a:gd name="connsiteY4" fmla="*/ 464820 h 511706"/>
              <a:gd name="connsiteX5" fmla="*/ 1775460 w 2388752"/>
              <a:gd name="connsiteY5" fmla="*/ 495300 h 511706"/>
              <a:gd name="connsiteX6" fmla="*/ 1562100 w 2388752"/>
              <a:gd name="connsiteY6" fmla="*/ 510540 h 511706"/>
              <a:gd name="connsiteX7" fmla="*/ 1440180 w 2388752"/>
              <a:gd name="connsiteY7" fmla="*/ 464820 h 511706"/>
              <a:gd name="connsiteX8" fmla="*/ 1333500 w 2388752"/>
              <a:gd name="connsiteY8" fmla="*/ 388620 h 511706"/>
              <a:gd name="connsiteX9" fmla="*/ 1203960 w 2388752"/>
              <a:gd name="connsiteY9" fmla="*/ 365760 h 511706"/>
              <a:gd name="connsiteX10" fmla="*/ 1013460 w 2388752"/>
              <a:gd name="connsiteY10" fmla="*/ 426720 h 511706"/>
              <a:gd name="connsiteX11" fmla="*/ 853440 w 2388752"/>
              <a:gd name="connsiteY11" fmla="*/ 441960 h 511706"/>
              <a:gd name="connsiteX12" fmla="*/ 678180 w 2388752"/>
              <a:gd name="connsiteY12" fmla="*/ 434340 h 511706"/>
              <a:gd name="connsiteX13" fmla="*/ 396240 w 2388752"/>
              <a:gd name="connsiteY13" fmla="*/ 480060 h 511706"/>
              <a:gd name="connsiteX14" fmla="*/ 91440 w 2388752"/>
              <a:gd name="connsiteY14" fmla="*/ 457200 h 511706"/>
              <a:gd name="connsiteX15" fmla="*/ 91440 w 2388752"/>
              <a:gd name="connsiteY15" fmla="*/ 457200 h 511706"/>
              <a:gd name="connsiteX16" fmla="*/ 0 w 2388752"/>
              <a:gd name="connsiteY16" fmla="*/ 426720 h 5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88752" h="511706">
                <a:moveTo>
                  <a:pt x="2369820" y="0"/>
                </a:moveTo>
                <a:cubicBezTo>
                  <a:pt x="2382520" y="78105"/>
                  <a:pt x="2395220" y="156210"/>
                  <a:pt x="2385060" y="213360"/>
                </a:cubicBezTo>
                <a:cubicBezTo>
                  <a:pt x="2374900" y="270510"/>
                  <a:pt x="2336800" y="309880"/>
                  <a:pt x="2308860" y="342900"/>
                </a:cubicBezTo>
                <a:cubicBezTo>
                  <a:pt x="2280920" y="375920"/>
                  <a:pt x="2269490" y="391160"/>
                  <a:pt x="2217420" y="411480"/>
                </a:cubicBezTo>
                <a:cubicBezTo>
                  <a:pt x="2165350" y="431800"/>
                  <a:pt x="2070100" y="450850"/>
                  <a:pt x="1996440" y="464820"/>
                </a:cubicBezTo>
                <a:cubicBezTo>
                  <a:pt x="1922780" y="478790"/>
                  <a:pt x="1847850" y="487680"/>
                  <a:pt x="1775460" y="495300"/>
                </a:cubicBezTo>
                <a:cubicBezTo>
                  <a:pt x="1703070" y="502920"/>
                  <a:pt x="1617980" y="515620"/>
                  <a:pt x="1562100" y="510540"/>
                </a:cubicBezTo>
                <a:cubicBezTo>
                  <a:pt x="1506220" y="505460"/>
                  <a:pt x="1478280" y="485140"/>
                  <a:pt x="1440180" y="464820"/>
                </a:cubicBezTo>
                <a:cubicBezTo>
                  <a:pt x="1402080" y="444500"/>
                  <a:pt x="1372870" y="405130"/>
                  <a:pt x="1333500" y="388620"/>
                </a:cubicBezTo>
                <a:cubicBezTo>
                  <a:pt x="1294130" y="372110"/>
                  <a:pt x="1257300" y="359410"/>
                  <a:pt x="1203960" y="365760"/>
                </a:cubicBezTo>
                <a:cubicBezTo>
                  <a:pt x="1150620" y="372110"/>
                  <a:pt x="1071880" y="414020"/>
                  <a:pt x="1013460" y="426720"/>
                </a:cubicBezTo>
                <a:cubicBezTo>
                  <a:pt x="955040" y="439420"/>
                  <a:pt x="909320" y="440690"/>
                  <a:pt x="853440" y="441960"/>
                </a:cubicBezTo>
                <a:cubicBezTo>
                  <a:pt x="797560" y="443230"/>
                  <a:pt x="754380" y="427990"/>
                  <a:pt x="678180" y="434340"/>
                </a:cubicBezTo>
                <a:cubicBezTo>
                  <a:pt x="601980" y="440690"/>
                  <a:pt x="494030" y="476250"/>
                  <a:pt x="396240" y="480060"/>
                </a:cubicBezTo>
                <a:cubicBezTo>
                  <a:pt x="298450" y="483870"/>
                  <a:pt x="91440" y="457200"/>
                  <a:pt x="91440" y="457200"/>
                </a:cubicBezTo>
                <a:lnTo>
                  <a:pt x="91440" y="457200"/>
                </a:lnTo>
                <a:lnTo>
                  <a:pt x="0" y="42672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56"/>
          <p:cNvSpPr/>
          <p:nvPr/>
        </p:nvSpPr>
        <p:spPr>
          <a:xfrm>
            <a:off x="716692" y="5667896"/>
            <a:ext cx="2083638" cy="388689"/>
          </a:xfrm>
          <a:custGeom>
            <a:avLst/>
            <a:gdLst>
              <a:gd name="connsiteX0" fmla="*/ 2072640 w 2083638"/>
              <a:gd name="connsiteY0" fmla="*/ 0 h 388689"/>
              <a:gd name="connsiteX1" fmla="*/ 2072640 w 2083638"/>
              <a:gd name="connsiteY1" fmla="*/ 205740 h 388689"/>
              <a:gd name="connsiteX2" fmla="*/ 1958340 w 2083638"/>
              <a:gd name="connsiteY2" fmla="*/ 281940 h 388689"/>
              <a:gd name="connsiteX3" fmla="*/ 1790700 w 2083638"/>
              <a:gd name="connsiteY3" fmla="*/ 350520 h 388689"/>
              <a:gd name="connsiteX4" fmla="*/ 1645920 w 2083638"/>
              <a:gd name="connsiteY4" fmla="*/ 365760 h 388689"/>
              <a:gd name="connsiteX5" fmla="*/ 1386840 w 2083638"/>
              <a:gd name="connsiteY5" fmla="*/ 381000 h 388689"/>
              <a:gd name="connsiteX6" fmla="*/ 1333500 w 2083638"/>
              <a:gd name="connsiteY6" fmla="*/ 327660 h 388689"/>
              <a:gd name="connsiteX7" fmla="*/ 1280160 w 2083638"/>
              <a:gd name="connsiteY7" fmla="*/ 289560 h 388689"/>
              <a:gd name="connsiteX8" fmla="*/ 1226820 w 2083638"/>
              <a:gd name="connsiteY8" fmla="*/ 259080 h 388689"/>
              <a:gd name="connsiteX9" fmla="*/ 1135380 w 2083638"/>
              <a:gd name="connsiteY9" fmla="*/ 251460 h 388689"/>
              <a:gd name="connsiteX10" fmla="*/ 1036320 w 2083638"/>
              <a:gd name="connsiteY10" fmla="*/ 259080 h 388689"/>
              <a:gd name="connsiteX11" fmla="*/ 960120 w 2083638"/>
              <a:gd name="connsiteY11" fmla="*/ 304800 h 388689"/>
              <a:gd name="connsiteX12" fmla="*/ 792480 w 2083638"/>
              <a:gd name="connsiteY12" fmla="*/ 335280 h 388689"/>
              <a:gd name="connsiteX13" fmla="*/ 579120 w 2083638"/>
              <a:gd name="connsiteY13" fmla="*/ 342900 h 388689"/>
              <a:gd name="connsiteX14" fmla="*/ 411480 w 2083638"/>
              <a:gd name="connsiteY14" fmla="*/ 365760 h 388689"/>
              <a:gd name="connsiteX15" fmla="*/ 205740 w 2083638"/>
              <a:gd name="connsiteY15" fmla="*/ 388620 h 388689"/>
              <a:gd name="connsiteX16" fmla="*/ 0 w 2083638"/>
              <a:gd name="connsiteY16" fmla="*/ 358140 h 38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3638" h="388689">
                <a:moveTo>
                  <a:pt x="2072640" y="0"/>
                </a:moveTo>
                <a:cubicBezTo>
                  <a:pt x="2082165" y="79375"/>
                  <a:pt x="2091690" y="158750"/>
                  <a:pt x="2072640" y="205740"/>
                </a:cubicBezTo>
                <a:cubicBezTo>
                  <a:pt x="2053590" y="252730"/>
                  <a:pt x="2005330" y="257810"/>
                  <a:pt x="1958340" y="281940"/>
                </a:cubicBezTo>
                <a:cubicBezTo>
                  <a:pt x="1911350" y="306070"/>
                  <a:pt x="1842770" y="336550"/>
                  <a:pt x="1790700" y="350520"/>
                </a:cubicBezTo>
                <a:cubicBezTo>
                  <a:pt x="1738630" y="364490"/>
                  <a:pt x="1713230" y="360680"/>
                  <a:pt x="1645920" y="365760"/>
                </a:cubicBezTo>
                <a:cubicBezTo>
                  <a:pt x="1578610" y="370840"/>
                  <a:pt x="1438910" y="387350"/>
                  <a:pt x="1386840" y="381000"/>
                </a:cubicBezTo>
                <a:cubicBezTo>
                  <a:pt x="1334770" y="374650"/>
                  <a:pt x="1351280" y="342900"/>
                  <a:pt x="1333500" y="327660"/>
                </a:cubicBezTo>
                <a:cubicBezTo>
                  <a:pt x="1315720" y="312420"/>
                  <a:pt x="1297940" y="300990"/>
                  <a:pt x="1280160" y="289560"/>
                </a:cubicBezTo>
                <a:cubicBezTo>
                  <a:pt x="1262380" y="278130"/>
                  <a:pt x="1250950" y="265430"/>
                  <a:pt x="1226820" y="259080"/>
                </a:cubicBezTo>
                <a:cubicBezTo>
                  <a:pt x="1202690" y="252730"/>
                  <a:pt x="1167130" y="251460"/>
                  <a:pt x="1135380" y="251460"/>
                </a:cubicBezTo>
                <a:cubicBezTo>
                  <a:pt x="1103630" y="251460"/>
                  <a:pt x="1065530" y="250190"/>
                  <a:pt x="1036320" y="259080"/>
                </a:cubicBezTo>
                <a:cubicBezTo>
                  <a:pt x="1007110" y="267970"/>
                  <a:pt x="1000760" y="292100"/>
                  <a:pt x="960120" y="304800"/>
                </a:cubicBezTo>
                <a:cubicBezTo>
                  <a:pt x="919480" y="317500"/>
                  <a:pt x="855980" y="328930"/>
                  <a:pt x="792480" y="335280"/>
                </a:cubicBezTo>
                <a:cubicBezTo>
                  <a:pt x="728980" y="341630"/>
                  <a:pt x="642620" y="337820"/>
                  <a:pt x="579120" y="342900"/>
                </a:cubicBezTo>
                <a:cubicBezTo>
                  <a:pt x="515620" y="347980"/>
                  <a:pt x="473710" y="358140"/>
                  <a:pt x="411480" y="365760"/>
                </a:cubicBezTo>
                <a:cubicBezTo>
                  <a:pt x="349250" y="373380"/>
                  <a:pt x="274320" y="389890"/>
                  <a:pt x="205740" y="388620"/>
                </a:cubicBezTo>
                <a:cubicBezTo>
                  <a:pt x="137160" y="387350"/>
                  <a:pt x="68580" y="372745"/>
                  <a:pt x="0" y="35814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リーフォーム 57"/>
          <p:cNvSpPr/>
          <p:nvPr/>
        </p:nvSpPr>
        <p:spPr>
          <a:xfrm>
            <a:off x="853852" y="5667896"/>
            <a:ext cx="1767840" cy="260083"/>
          </a:xfrm>
          <a:custGeom>
            <a:avLst/>
            <a:gdLst>
              <a:gd name="connsiteX0" fmla="*/ 1767840 w 1767840"/>
              <a:gd name="connsiteY0" fmla="*/ 0 h 260083"/>
              <a:gd name="connsiteX1" fmla="*/ 1737360 w 1767840"/>
              <a:gd name="connsiteY1" fmla="*/ 137160 h 260083"/>
              <a:gd name="connsiteX2" fmla="*/ 1668780 w 1767840"/>
              <a:gd name="connsiteY2" fmla="*/ 205740 h 260083"/>
              <a:gd name="connsiteX3" fmla="*/ 1546860 w 1767840"/>
              <a:gd name="connsiteY3" fmla="*/ 251460 h 260083"/>
              <a:gd name="connsiteX4" fmla="*/ 1402080 w 1767840"/>
              <a:gd name="connsiteY4" fmla="*/ 259080 h 260083"/>
              <a:gd name="connsiteX5" fmla="*/ 1203960 w 1767840"/>
              <a:gd name="connsiteY5" fmla="*/ 251460 h 260083"/>
              <a:gd name="connsiteX6" fmla="*/ 1104900 w 1767840"/>
              <a:gd name="connsiteY6" fmla="*/ 182880 h 260083"/>
              <a:gd name="connsiteX7" fmla="*/ 1036320 w 1767840"/>
              <a:gd name="connsiteY7" fmla="*/ 160020 h 260083"/>
              <a:gd name="connsiteX8" fmla="*/ 990600 w 1767840"/>
              <a:gd name="connsiteY8" fmla="*/ 152400 h 260083"/>
              <a:gd name="connsiteX9" fmla="*/ 899160 w 1767840"/>
              <a:gd name="connsiteY9" fmla="*/ 160020 h 260083"/>
              <a:gd name="connsiteX10" fmla="*/ 853440 w 1767840"/>
              <a:gd name="connsiteY10" fmla="*/ 190500 h 260083"/>
              <a:gd name="connsiteX11" fmla="*/ 762000 w 1767840"/>
              <a:gd name="connsiteY11" fmla="*/ 220980 h 260083"/>
              <a:gd name="connsiteX12" fmla="*/ 640080 w 1767840"/>
              <a:gd name="connsiteY12" fmla="*/ 228600 h 260083"/>
              <a:gd name="connsiteX13" fmla="*/ 480060 w 1767840"/>
              <a:gd name="connsiteY13" fmla="*/ 228600 h 260083"/>
              <a:gd name="connsiteX14" fmla="*/ 365760 w 1767840"/>
              <a:gd name="connsiteY14" fmla="*/ 228600 h 260083"/>
              <a:gd name="connsiteX15" fmla="*/ 137160 w 1767840"/>
              <a:gd name="connsiteY15" fmla="*/ 198120 h 260083"/>
              <a:gd name="connsiteX16" fmla="*/ 0 w 1767840"/>
              <a:gd name="connsiteY16" fmla="*/ 175260 h 260083"/>
              <a:gd name="connsiteX17" fmla="*/ 0 w 1767840"/>
              <a:gd name="connsiteY17" fmla="*/ 175260 h 260083"/>
              <a:gd name="connsiteX18" fmla="*/ 0 w 1767840"/>
              <a:gd name="connsiteY18" fmla="*/ 175260 h 26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67840" h="260083">
                <a:moveTo>
                  <a:pt x="1767840" y="0"/>
                </a:moveTo>
                <a:cubicBezTo>
                  <a:pt x="1760855" y="51435"/>
                  <a:pt x="1753870" y="102870"/>
                  <a:pt x="1737360" y="137160"/>
                </a:cubicBezTo>
                <a:cubicBezTo>
                  <a:pt x="1720850" y="171450"/>
                  <a:pt x="1700530" y="186690"/>
                  <a:pt x="1668780" y="205740"/>
                </a:cubicBezTo>
                <a:cubicBezTo>
                  <a:pt x="1637030" y="224790"/>
                  <a:pt x="1591310" y="242570"/>
                  <a:pt x="1546860" y="251460"/>
                </a:cubicBezTo>
                <a:cubicBezTo>
                  <a:pt x="1502410" y="260350"/>
                  <a:pt x="1459230" y="259080"/>
                  <a:pt x="1402080" y="259080"/>
                </a:cubicBezTo>
                <a:cubicBezTo>
                  <a:pt x="1344930" y="259080"/>
                  <a:pt x="1253490" y="264160"/>
                  <a:pt x="1203960" y="251460"/>
                </a:cubicBezTo>
                <a:cubicBezTo>
                  <a:pt x="1154430" y="238760"/>
                  <a:pt x="1132840" y="198120"/>
                  <a:pt x="1104900" y="182880"/>
                </a:cubicBezTo>
                <a:cubicBezTo>
                  <a:pt x="1076960" y="167640"/>
                  <a:pt x="1055370" y="165100"/>
                  <a:pt x="1036320" y="160020"/>
                </a:cubicBezTo>
                <a:cubicBezTo>
                  <a:pt x="1017270" y="154940"/>
                  <a:pt x="1013460" y="152400"/>
                  <a:pt x="990600" y="152400"/>
                </a:cubicBezTo>
                <a:cubicBezTo>
                  <a:pt x="967740" y="152400"/>
                  <a:pt x="922020" y="153670"/>
                  <a:pt x="899160" y="160020"/>
                </a:cubicBezTo>
                <a:cubicBezTo>
                  <a:pt x="876300" y="166370"/>
                  <a:pt x="876300" y="180340"/>
                  <a:pt x="853440" y="190500"/>
                </a:cubicBezTo>
                <a:cubicBezTo>
                  <a:pt x="830580" y="200660"/>
                  <a:pt x="797560" y="214630"/>
                  <a:pt x="762000" y="220980"/>
                </a:cubicBezTo>
                <a:cubicBezTo>
                  <a:pt x="726440" y="227330"/>
                  <a:pt x="687070" y="227330"/>
                  <a:pt x="640080" y="228600"/>
                </a:cubicBezTo>
                <a:cubicBezTo>
                  <a:pt x="593090" y="229870"/>
                  <a:pt x="480060" y="228600"/>
                  <a:pt x="480060" y="228600"/>
                </a:cubicBezTo>
                <a:cubicBezTo>
                  <a:pt x="434340" y="228600"/>
                  <a:pt x="422910" y="233680"/>
                  <a:pt x="365760" y="228600"/>
                </a:cubicBezTo>
                <a:cubicBezTo>
                  <a:pt x="308610" y="223520"/>
                  <a:pt x="198120" y="207010"/>
                  <a:pt x="137160" y="198120"/>
                </a:cubicBezTo>
                <a:cubicBezTo>
                  <a:pt x="76200" y="189230"/>
                  <a:pt x="0" y="175260"/>
                  <a:pt x="0" y="175260"/>
                </a:cubicBezTo>
                <a:lnTo>
                  <a:pt x="0" y="175260"/>
                </a:lnTo>
                <a:lnTo>
                  <a:pt x="0" y="17526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58"/>
          <p:cNvSpPr/>
          <p:nvPr/>
        </p:nvSpPr>
        <p:spPr>
          <a:xfrm>
            <a:off x="988155" y="5679326"/>
            <a:ext cx="1429467" cy="133363"/>
          </a:xfrm>
          <a:custGeom>
            <a:avLst/>
            <a:gdLst>
              <a:gd name="connsiteX0" fmla="*/ 1428750 w 1429467"/>
              <a:gd name="connsiteY0" fmla="*/ 0 h 133363"/>
              <a:gd name="connsiteX1" fmla="*/ 1419225 w 1429467"/>
              <a:gd name="connsiteY1" fmla="*/ 114300 h 133363"/>
              <a:gd name="connsiteX2" fmla="*/ 1357312 w 1429467"/>
              <a:gd name="connsiteY2" fmla="*/ 114300 h 133363"/>
              <a:gd name="connsiteX3" fmla="*/ 1166812 w 1429467"/>
              <a:gd name="connsiteY3" fmla="*/ 123825 h 133363"/>
              <a:gd name="connsiteX4" fmla="*/ 1033462 w 1429467"/>
              <a:gd name="connsiteY4" fmla="*/ 104775 h 133363"/>
              <a:gd name="connsiteX5" fmla="*/ 942975 w 1429467"/>
              <a:gd name="connsiteY5" fmla="*/ 61913 h 133363"/>
              <a:gd name="connsiteX6" fmla="*/ 804862 w 1429467"/>
              <a:gd name="connsiteY6" fmla="*/ 42863 h 133363"/>
              <a:gd name="connsiteX7" fmla="*/ 676275 w 1429467"/>
              <a:gd name="connsiteY7" fmla="*/ 52388 h 133363"/>
              <a:gd name="connsiteX8" fmla="*/ 623887 w 1429467"/>
              <a:gd name="connsiteY8" fmla="*/ 95250 h 133363"/>
              <a:gd name="connsiteX9" fmla="*/ 476250 w 1429467"/>
              <a:gd name="connsiteY9" fmla="*/ 133350 h 133363"/>
              <a:gd name="connsiteX10" fmla="*/ 323850 w 1429467"/>
              <a:gd name="connsiteY10" fmla="*/ 100013 h 133363"/>
              <a:gd name="connsiteX11" fmla="*/ 157162 w 1429467"/>
              <a:gd name="connsiteY11" fmla="*/ 61913 h 133363"/>
              <a:gd name="connsiteX12" fmla="*/ 0 w 1429467"/>
              <a:gd name="connsiteY12" fmla="*/ 19050 h 1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9467" h="133363">
                <a:moveTo>
                  <a:pt x="1428750" y="0"/>
                </a:moveTo>
                <a:cubicBezTo>
                  <a:pt x="1429940" y="47625"/>
                  <a:pt x="1431131" y="95250"/>
                  <a:pt x="1419225" y="114300"/>
                </a:cubicBezTo>
                <a:cubicBezTo>
                  <a:pt x="1407319" y="133350"/>
                  <a:pt x="1399381" y="112713"/>
                  <a:pt x="1357312" y="114300"/>
                </a:cubicBezTo>
                <a:cubicBezTo>
                  <a:pt x="1315243" y="115887"/>
                  <a:pt x="1220787" y="125413"/>
                  <a:pt x="1166812" y="123825"/>
                </a:cubicBezTo>
                <a:cubicBezTo>
                  <a:pt x="1112837" y="122238"/>
                  <a:pt x="1070768" y="115094"/>
                  <a:pt x="1033462" y="104775"/>
                </a:cubicBezTo>
                <a:cubicBezTo>
                  <a:pt x="996156" y="94456"/>
                  <a:pt x="981075" y="72232"/>
                  <a:pt x="942975" y="61913"/>
                </a:cubicBezTo>
                <a:cubicBezTo>
                  <a:pt x="904875" y="51594"/>
                  <a:pt x="849312" y="44451"/>
                  <a:pt x="804862" y="42863"/>
                </a:cubicBezTo>
                <a:cubicBezTo>
                  <a:pt x="760412" y="41276"/>
                  <a:pt x="706437" y="43657"/>
                  <a:pt x="676275" y="52388"/>
                </a:cubicBezTo>
                <a:cubicBezTo>
                  <a:pt x="646113" y="61119"/>
                  <a:pt x="657224" y="81756"/>
                  <a:pt x="623887" y="95250"/>
                </a:cubicBezTo>
                <a:cubicBezTo>
                  <a:pt x="590550" y="108744"/>
                  <a:pt x="526256" y="132556"/>
                  <a:pt x="476250" y="133350"/>
                </a:cubicBezTo>
                <a:cubicBezTo>
                  <a:pt x="426244" y="134144"/>
                  <a:pt x="323850" y="100013"/>
                  <a:pt x="323850" y="100013"/>
                </a:cubicBezTo>
                <a:cubicBezTo>
                  <a:pt x="270669" y="88107"/>
                  <a:pt x="211137" y="75407"/>
                  <a:pt x="157162" y="61913"/>
                </a:cubicBezTo>
                <a:cubicBezTo>
                  <a:pt x="103187" y="48419"/>
                  <a:pt x="51593" y="33734"/>
                  <a:pt x="0" y="1905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リーフォーム 59"/>
          <p:cNvSpPr/>
          <p:nvPr/>
        </p:nvSpPr>
        <p:spPr>
          <a:xfrm>
            <a:off x="726217" y="5672976"/>
            <a:ext cx="2352675" cy="421615"/>
          </a:xfrm>
          <a:custGeom>
            <a:avLst/>
            <a:gdLst>
              <a:gd name="connsiteX0" fmla="*/ 0 w 2352675"/>
              <a:gd name="connsiteY0" fmla="*/ 409575 h 421615"/>
              <a:gd name="connsiteX1" fmla="*/ 314325 w 2352675"/>
              <a:gd name="connsiteY1" fmla="*/ 419100 h 421615"/>
              <a:gd name="connsiteX2" fmla="*/ 457200 w 2352675"/>
              <a:gd name="connsiteY2" fmla="*/ 419100 h 421615"/>
              <a:gd name="connsiteX3" fmla="*/ 581025 w 2352675"/>
              <a:gd name="connsiteY3" fmla="*/ 390525 h 421615"/>
              <a:gd name="connsiteX4" fmla="*/ 733425 w 2352675"/>
              <a:gd name="connsiteY4" fmla="*/ 381000 h 421615"/>
              <a:gd name="connsiteX5" fmla="*/ 819150 w 2352675"/>
              <a:gd name="connsiteY5" fmla="*/ 381000 h 421615"/>
              <a:gd name="connsiteX6" fmla="*/ 1009650 w 2352675"/>
              <a:gd name="connsiteY6" fmla="*/ 371475 h 421615"/>
              <a:gd name="connsiteX7" fmla="*/ 1066800 w 2352675"/>
              <a:gd name="connsiteY7" fmla="*/ 371475 h 421615"/>
              <a:gd name="connsiteX8" fmla="*/ 1143000 w 2352675"/>
              <a:gd name="connsiteY8" fmla="*/ 390525 h 421615"/>
              <a:gd name="connsiteX9" fmla="*/ 1181100 w 2352675"/>
              <a:gd name="connsiteY9" fmla="*/ 419100 h 421615"/>
              <a:gd name="connsiteX10" fmla="*/ 1238250 w 2352675"/>
              <a:gd name="connsiteY10" fmla="*/ 419100 h 421615"/>
              <a:gd name="connsiteX11" fmla="*/ 1266825 w 2352675"/>
              <a:gd name="connsiteY11" fmla="*/ 390525 h 421615"/>
              <a:gd name="connsiteX12" fmla="*/ 1323975 w 2352675"/>
              <a:gd name="connsiteY12" fmla="*/ 371475 h 421615"/>
              <a:gd name="connsiteX13" fmla="*/ 1447800 w 2352675"/>
              <a:gd name="connsiteY13" fmla="*/ 371475 h 421615"/>
              <a:gd name="connsiteX14" fmla="*/ 1609725 w 2352675"/>
              <a:gd name="connsiteY14" fmla="*/ 342900 h 421615"/>
              <a:gd name="connsiteX15" fmla="*/ 1704975 w 2352675"/>
              <a:gd name="connsiteY15" fmla="*/ 323850 h 421615"/>
              <a:gd name="connsiteX16" fmla="*/ 1847850 w 2352675"/>
              <a:gd name="connsiteY16" fmla="*/ 295275 h 421615"/>
              <a:gd name="connsiteX17" fmla="*/ 1933575 w 2352675"/>
              <a:gd name="connsiteY17" fmla="*/ 295275 h 421615"/>
              <a:gd name="connsiteX18" fmla="*/ 2009775 w 2352675"/>
              <a:gd name="connsiteY18" fmla="*/ 219075 h 421615"/>
              <a:gd name="connsiteX19" fmla="*/ 2057400 w 2352675"/>
              <a:gd name="connsiteY19" fmla="*/ 190500 h 421615"/>
              <a:gd name="connsiteX20" fmla="*/ 2171700 w 2352675"/>
              <a:gd name="connsiteY20" fmla="*/ 95250 h 421615"/>
              <a:gd name="connsiteX21" fmla="*/ 2286000 w 2352675"/>
              <a:gd name="connsiteY21" fmla="*/ 28575 h 421615"/>
              <a:gd name="connsiteX22" fmla="*/ 2352675 w 2352675"/>
              <a:gd name="connsiteY22" fmla="*/ 0 h 421615"/>
              <a:gd name="connsiteX23" fmla="*/ 2352675 w 2352675"/>
              <a:gd name="connsiteY23" fmla="*/ 0 h 42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52675" h="421615">
                <a:moveTo>
                  <a:pt x="0" y="409575"/>
                </a:moveTo>
                <a:lnTo>
                  <a:pt x="314325" y="419100"/>
                </a:lnTo>
                <a:cubicBezTo>
                  <a:pt x="390525" y="420687"/>
                  <a:pt x="412750" y="423863"/>
                  <a:pt x="457200" y="419100"/>
                </a:cubicBezTo>
                <a:cubicBezTo>
                  <a:pt x="501650" y="414338"/>
                  <a:pt x="534987" y="396875"/>
                  <a:pt x="581025" y="390525"/>
                </a:cubicBezTo>
                <a:cubicBezTo>
                  <a:pt x="627063" y="384175"/>
                  <a:pt x="693738" y="382587"/>
                  <a:pt x="733425" y="381000"/>
                </a:cubicBezTo>
                <a:cubicBezTo>
                  <a:pt x="773112" y="379413"/>
                  <a:pt x="773113" y="382587"/>
                  <a:pt x="819150" y="381000"/>
                </a:cubicBezTo>
                <a:cubicBezTo>
                  <a:pt x="865187" y="379413"/>
                  <a:pt x="968375" y="373062"/>
                  <a:pt x="1009650" y="371475"/>
                </a:cubicBezTo>
                <a:cubicBezTo>
                  <a:pt x="1050925" y="369888"/>
                  <a:pt x="1044575" y="368300"/>
                  <a:pt x="1066800" y="371475"/>
                </a:cubicBezTo>
                <a:cubicBezTo>
                  <a:pt x="1089025" y="374650"/>
                  <a:pt x="1143000" y="390525"/>
                  <a:pt x="1143000" y="390525"/>
                </a:cubicBezTo>
                <a:cubicBezTo>
                  <a:pt x="1162050" y="398462"/>
                  <a:pt x="1165225" y="414338"/>
                  <a:pt x="1181100" y="419100"/>
                </a:cubicBezTo>
                <a:cubicBezTo>
                  <a:pt x="1196975" y="423862"/>
                  <a:pt x="1238250" y="419100"/>
                  <a:pt x="1238250" y="419100"/>
                </a:cubicBezTo>
                <a:cubicBezTo>
                  <a:pt x="1252538" y="414337"/>
                  <a:pt x="1266825" y="390525"/>
                  <a:pt x="1266825" y="390525"/>
                </a:cubicBezTo>
                <a:cubicBezTo>
                  <a:pt x="1281112" y="382588"/>
                  <a:pt x="1293812" y="374650"/>
                  <a:pt x="1323975" y="371475"/>
                </a:cubicBezTo>
                <a:cubicBezTo>
                  <a:pt x="1354138" y="368300"/>
                  <a:pt x="1400175" y="376237"/>
                  <a:pt x="1447800" y="371475"/>
                </a:cubicBezTo>
                <a:cubicBezTo>
                  <a:pt x="1495425" y="366713"/>
                  <a:pt x="1566863" y="350837"/>
                  <a:pt x="1609725" y="342900"/>
                </a:cubicBezTo>
                <a:cubicBezTo>
                  <a:pt x="1652587" y="334963"/>
                  <a:pt x="1704975" y="323850"/>
                  <a:pt x="1704975" y="323850"/>
                </a:cubicBezTo>
                <a:cubicBezTo>
                  <a:pt x="1744662" y="315913"/>
                  <a:pt x="1809750" y="300037"/>
                  <a:pt x="1847850" y="295275"/>
                </a:cubicBezTo>
                <a:cubicBezTo>
                  <a:pt x="1885950" y="290512"/>
                  <a:pt x="1906588" y="307975"/>
                  <a:pt x="1933575" y="295275"/>
                </a:cubicBezTo>
                <a:cubicBezTo>
                  <a:pt x="1960562" y="282575"/>
                  <a:pt x="1989138" y="236537"/>
                  <a:pt x="2009775" y="219075"/>
                </a:cubicBezTo>
                <a:cubicBezTo>
                  <a:pt x="2030412" y="201613"/>
                  <a:pt x="2030412" y="211138"/>
                  <a:pt x="2057400" y="190500"/>
                </a:cubicBezTo>
                <a:cubicBezTo>
                  <a:pt x="2084388" y="169862"/>
                  <a:pt x="2133600" y="122237"/>
                  <a:pt x="2171700" y="95250"/>
                </a:cubicBezTo>
                <a:cubicBezTo>
                  <a:pt x="2209800" y="68263"/>
                  <a:pt x="2255838" y="44450"/>
                  <a:pt x="2286000" y="28575"/>
                </a:cubicBezTo>
                <a:cubicBezTo>
                  <a:pt x="2316162" y="12700"/>
                  <a:pt x="2352675" y="0"/>
                  <a:pt x="2352675" y="0"/>
                </a:cubicBezTo>
                <a:lnTo>
                  <a:pt x="2352675" y="0"/>
                </a:ln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sp>
        <p:nvSpPr>
          <p:cNvPr id="67" name="テキスト ボックス 66"/>
          <p:cNvSpPr txBox="1"/>
          <p:nvPr/>
        </p:nvSpPr>
        <p:spPr>
          <a:xfrm>
            <a:off x="3058966" y="6035324"/>
            <a:ext cx="2262409" cy="253916"/>
          </a:xfrm>
          <a:prstGeom prst="rect">
            <a:avLst/>
          </a:prstGeom>
          <a:noFill/>
        </p:spPr>
        <p:txBody>
          <a:bodyPr wrap="square" rtlCol="0">
            <a:spAutoFit/>
          </a:bodyPr>
          <a:lstStyle/>
          <a:p>
            <a:r>
              <a:rPr lang="ja-JP" altLang="en-US" sz="1050" dirty="0" smtClean="0"/>
              <a:t>表示される図面</a:t>
            </a:r>
            <a:endParaRPr lang="en-US" altLang="ja-JP" sz="1050" dirty="0" smtClean="0"/>
          </a:p>
        </p:txBody>
      </p:sp>
      <p:sp>
        <p:nvSpPr>
          <p:cNvPr id="15" name="下矢印 14"/>
          <p:cNvSpPr/>
          <p:nvPr/>
        </p:nvSpPr>
        <p:spPr>
          <a:xfrm>
            <a:off x="1633192" y="5090352"/>
            <a:ext cx="652808" cy="3388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テキスト ボックス 68"/>
          <p:cNvSpPr txBox="1"/>
          <p:nvPr/>
        </p:nvSpPr>
        <p:spPr>
          <a:xfrm>
            <a:off x="2232923" y="5160958"/>
            <a:ext cx="2262409" cy="253916"/>
          </a:xfrm>
          <a:prstGeom prst="rect">
            <a:avLst/>
          </a:prstGeom>
          <a:noFill/>
        </p:spPr>
        <p:txBody>
          <a:bodyPr wrap="square" rtlCol="0">
            <a:spAutoFit/>
          </a:bodyPr>
          <a:lstStyle/>
          <a:p>
            <a:r>
              <a:rPr lang="ja-JP" altLang="en-US" sz="1000" dirty="0" smtClean="0"/>
              <a:t>重ね合わせると、</a:t>
            </a:r>
            <a:endParaRPr lang="en-US" altLang="ja-JP" sz="1000" dirty="0" smtClean="0"/>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12</a:t>
            </a:fld>
            <a:endParaRPr kumimoji="1" lang="ja-JP" altLang="en-US"/>
          </a:p>
        </p:txBody>
      </p:sp>
      <p:sp>
        <p:nvSpPr>
          <p:cNvPr id="61" name="テキスト ボックス 60"/>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4064233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073" y="866866"/>
            <a:ext cx="8893618" cy="5355240"/>
          </a:xfrm>
          <a:prstGeom prst="rect">
            <a:avLst/>
          </a:prstGeom>
        </p:spPr>
      </p:pic>
      <p:sp>
        <p:nvSpPr>
          <p:cNvPr id="26" name="角丸四角形吹き出し 25"/>
          <p:cNvSpPr/>
          <p:nvPr/>
        </p:nvSpPr>
        <p:spPr>
          <a:xfrm>
            <a:off x="474074" y="1577358"/>
            <a:ext cx="2152922" cy="656988"/>
          </a:xfrm>
          <a:prstGeom prst="wedgeRoundRectCallout">
            <a:avLst>
              <a:gd name="adj1" fmla="val 9370"/>
              <a:gd name="adj2" fmla="val -9549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テキスト ボックス 9"/>
          <p:cNvSpPr txBox="1"/>
          <p:nvPr/>
        </p:nvSpPr>
        <p:spPr>
          <a:xfrm>
            <a:off x="683623" y="466272"/>
            <a:ext cx="2583452" cy="409900"/>
          </a:xfrm>
          <a:prstGeom prst="rect">
            <a:avLst/>
          </a:prstGeom>
          <a:noFill/>
        </p:spPr>
        <p:txBody>
          <a:bodyPr wrap="square" rtlCol="0">
            <a:spAutoFit/>
          </a:bodyPr>
          <a:lstStyle/>
          <a:p>
            <a:r>
              <a:rPr lang="en-US" altLang="ja-JP" sz="2000" dirty="0" smtClean="0"/>
              <a:t>1.6 </a:t>
            </a:r>
            <a:r>
              <a:rPr lang="ja-JP" altLang="en-US" sz="2000" dirty="0" smtClean="0"/>
              <a:t>地図の動かし方</a:t>
            </a:r>
            <a:endParaRPr lang="en-US" altLang="ja-JP" sz="2000" dirty="0"/>
          </a:p>
        </p:txBody>
      </p:sp>
      <p:sp>
        <p:nvSpPr>
          <p:cNvPr id="22" name="正方形/長方形 21"/>
          <p:cNvSpPr/>
          <p:nvPr/>
        </p:nvSpPr>
        <p:spPr>
          <a:xfrm>
            <a:off x="1633158" y="1061587"/>
            <a:ext cx="243267" cy="2151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474073" y="1634181"/>
            <a:ext cx="2010047" cy="600164"/>
          </a:xfrm>
          <a:prstGeom prst="rect">
            <a:avLst/>
          </a:prstGeom>
          <a:noFill/>
        </p:spPr>
        <p:txBody>
          <a:bodyPr wrap="square" rtlCol="0">
            <a:spAutoFit/>
          </a:bodyPr>
          <a:lstStyle/>
          <a:p>
            <a:r>
              <a:rPr lang="ja-JP" altLang="en-US" sz="1100" dirty="0" smtClean="0"/>
              <a:t>選択されていると、アイコンが手になり、ドラッグで地図を動かせる</a:t>
            </a:r>
            <a:endParaRPr lang="en-US" altLang="ja-JP" sz="1100" dirty="0"/>
          </a:p>
        </p:txBody>
      </p:sp>
      <p:sp>
        <p:nvSpPr>
          <p:cNvPr id="24" name="正方形/長方形 23"/>
          <p:cNvSpPr/>
          <p:nvPr/>
        </p:nvSpPr>
        <p:spPr>
          <a:xfrm>
            <a:off x="1999979" y="1061587"/>
            <a:ext cx="381271" cy="2151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5743305" y="1061587"/>
            <a:ext cx="295546" cy="2151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吹き出し 26"/>
          <p:cNvSpPr/>
          <p:nvPr/>
        </p:nvSpPr>
        <p:spPr>
          <a:xfrm>
            <a:off x="3035511" y="920371"/>
            <a:ext cx="2152922" cy="656988"/>
          </a:xfrm>
          <a:prstGeom prst="wedgeRoundRectCallout">
            <a:avLst>
              <a:gd name="adj1" fmla="val -79114"/>
              <a:gd name="adj2" fmla="val -2010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テキスト ボックス 27"/>
          <p:cNvSpPr txBox="1"/>
          <p:nvPr/>
        </p:nvSpPr>
        <p:spPr>
          <a:xfrm>
            <a:off x="3035510" y="977194"/>
            <a:ext cx="2010047" cy="600164"/>
          </a:xfrm>
          <a:prstGeom prst="rect">
            <a:avLst/>
          </a:prstGeom>
          <a:noFill/>
        </p:spPr>
        <p:txBody>
          <a:bodyPr wrap="square" rtlCol="0">
            <a:spAutoFit/>
          </a:bodyPr>
          <a:lstStyle/>
          <a:p>
            <a:r>
              <a:rPr lang="ja-JP" altLang="en-US" sz="1100" dirty="0" smtClean="0"/>
              <a:t>選択されていると、アイコンが虫眼鏡になり、地図の拡大縮小ができる</a:t>
            </a:r>
            <a:endParaRPr lang="en-US" altLang="ja-JP" sz="1100" dirty="0"/>
          </a:p>
        </p:txBody>
      </p:sp>
      <p:sp>
        <p:nvSpPr>
          <p:cNvPr id="30" name="角丸四角形吹き出し 29"/>
          <p:cNvSpPr/>
          <p:nvPr/>
        </p:nvSpPr>
        <p:spPr>
          <a:xfrm>
            <a:off x="6553362" y="266699"/>
            <a:ext cx="3023879" cy="2197481"/>
          </a:xfrm>
          <a:prstGeom prst="wedgeRoundRectCallout">
            <a:avLst>
              <a:gd name="adj1" fmla="val -66264"/>
              <a:gd name="adj2" fmla="val -884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テキスト ボックス 30"/>
          <p:cNvSpPr txBox="1"/>
          <p:nvPr/>
        </p:nvSpPr>
        <p:spPr>
          <a:xfrm>
            <a:off x="6645628" y="351340"/>
            <a:ext cx="2885912" cy="600164"/>
          </a:xfrm>
          <a:prstGeom prst="rect">
            <a:avLst/>
          </a:prstGeom>
          <a:noFill/>
        </p:spPr>
        <p:txBody>
          <a:bodyPr wrap="square" rtlCol="0">
            <a:spAutoFit/>
          </a:bodyPr>
          <a:lstStyle/>
          <a:p>
            <a:r>
              <a:rPr lang="ja-JP" altLang="en-US" sz="1100" dirty="0" smtClean="0"/>
              <a:t>選択してクリックすると、以下のようなウィンド出て、クリックした地点と地点の距離を計測できる</a:t>
            </a:r>
            <a:endParaRPr lang="en-US" altLang="ja-JP" sz="1100" dirty="0"/>
          </a:p>
        </p:txBody>
      </p:sp>
      <p:pic>
        <p:nvPicPr>
          <p:cNvPr id="32" name="図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3780" y="951504"/>
            <a:ext cx="2643041" cy="1486986"/>
          </a:xfrm>
          <a:prstGeom prst="rect">
            <a:avLst/>
          </a:prstGeom>
        </p:spPr>
      </p:pic>
      <p:sp>
        <p:nvSpPr>
          <p:cNvPr id="34" name="角丸四角形 33"/>
          <p:cNvSpPr/>
          <p:nvPr/>
        </p:nvSpPr>
        <p:spPr>
          <a:xfrm>
            <a:off x="310224" y="4657725"/>
            <a:ext cx="2956851" cy="2079907"/>
          </a:xfrm>
          <a:prstGeom prst="round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5" name="図 14"/>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467877" y="4954386"/>
            <a:ext cx="1052132" cy="1428233"/>
          </a:xfrm>
          <a:prstGeom prst="rect">
            <a:avLst/>
          </a:prstGeom>
        </p:spPr>
      </p:pic>
      <p:cxnSp>
        <p:nvCxnSpPr>
          <p:cNvPr id="36" name="直線矢印コネクタ 35"/>
          <p:cNvCxnSpPr>
            <a:stCxn id="38" idx="1"/>
          </p:cNvCxnSpPr>
          <p:nvPr/>
        </p:nvCxnSpPr>
        <p:spPr>
          <a:xfrm flipH="1">
            <a:off x="1096810" y="5067625"/>
            <a:ext cx="376032" cy="22472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8" name="テキスト ボックス 37"/>
          <p:cNvSpPr txBox="1"/>
          <p:nvPr/>
        </p:nvSpPr>
        <p:spPr>
          <a:xfrm>
            <a:off x="1472842" y="4852181"/>
            <a:ext cx="1816816" cy="430887"/>
          </a:xfrm>
          <a:prstGeom prst="rect">
            <a:avLst/>
          </a:prstGeom>
          <a:noFill/>
        </p:spPr>
        <p:txBody>
          <a:bodyPr wrap="square" rtlCol="0">
            <a:spAutoFit/>
          </a:bodyPr>
          <a:lstStyle/>
          <a:p>
            <a:r>
              <a:rPr lang="ja-JP" altLang="en-US" sz="1100" dirty="0" smtClean="0"/>
              <a:t>マウスのクリクリ使って、地図を動かせる。</a:t>
            </a:r>
            <a:endParaRPr lang="en-US" altLang="ja-JP" sz="1100" dirty="0"/>
          </a:p>
        </p:txBody>
      </p:sp>
      <p:sp>
        <p:nvSpPr>
          <p:cNvPr id="42" name="テキスト ボックス 41"/>
          <p:cNvSpPr txBox="1"/>
          <p:nvPr/>
        </p:nvSpPr>
        <p:spPr>
          <a:xfrm>
            <a:off x="1575712" y="5358911"/>
            <a:ext cx="1816816" cy="1107996"/>
          </a:xfrm>
          <a:prstGeom prst="rect">
            <a:avLst/>
          </a:prstGeom>
          <a:noFill/>
        </p:spPr>
        <p:txBody>
          <a:bodyPr wrap="square" rtlCol="0">
            <a:spAutoFit/>
          </a:bodyPr>
          <a:lstStyle/>
          <a:p>
            <a:r>
              <a:rPr lang="ja-JP" altLang="en-US" sz="1100" dirty="0" smtClean="0"/>
              <a:t>クリクリ回転</a:t>
            </a:r>
            <a:endParaRPr lang="en-US" altLang="ja-JP" sz="1100" dirty="0" smtClean="0"/>
          </a:p>
          <a:p>
            <a:r>
              <a:rPr lang="ja-JP" altLang="en-US" sz="1100" dirty="0" smtClean="0"/>
              <a:t>→拡大・縮小</a:t>
            </a:r>
            <a:endParaRPr lang="en-US" altLang="ja-JP" sz="1100" dirty="0" smtClean="0"/>
          </a:p>
          <a:p>
            <a:endParaRPr lang="en-US" altLang="ja-JP" sz="1100" dirty="0"/>
          </a:p>
          <a:p>
            <a:r>
              <a:rPr lang="ja-JP" altLang="en-US" sz="1100" dirty="0" smtClean="0"/>
              <a:t>クリクリ押しながらマウスを移動</a:t>
            </a:r>
            <a:endParaRPr lang="en-US" altLang="ja-JP" sz="1100" dirty="0" smtClean="0"/>
          </a:p>
          <a:p>
            <a:r>
              <a:rPr lang="ja-JP" altLang="en-US" sz="1100" dirty="0" smtClean="0"/>
              <a:t>→地図を動かせる</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13</a:t>
            </a:fld>
            <a:endParaRPr kumimoji="1" lang="ja-JP" altLang="en-US"/>
          </a:p>
        </p:txBody>
      </p:sp>
      <p:sp>
        <p:nvSpPr>
          <p:cNvPr id="29" name="テキスト ボックス 28"/>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756704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441854" y="2378555"/>
            <a:ext cx="4257645" cy="947959"/>
          </a:xfrm>
          <a:prstGeom prst="rect">
            <a:avLst/>
          </a:prstGeom>
        </p:spPr>
      </p:pic>
      <p:sp>
        <p:nvSpPr>
          <p:cNvPr id="10" name="テキスト ボックス 9"/>
          <p:cNvSpPr txBox="1"/>
          <p:nvPr/>
        </p:nvSpPr>
        <p:spPr>
          <a:xfrm>
            <a:off x="683623" y="466273"/>
            <a:ext cx="8031752" cy="400110"/>
          </a:xfrm>
          <a:prstGeom prst="rect">
            <a:avLst/>
          </a:prstGeom>
          <a:noFill/>
        </p:spPr>
        <p:txBody>
          <a:bodyPr wrap="square" rtlCol="0">
            <a:spAutoFit/>
          </a:bodyPr>
          <a:lstStyle/>
          <a:p>
            <a:r>
              <a:rPr lang="en-US" altLang="ja-JP" sz="2000" dirty="0" smtClean="0"/>
              <a:t>1.7 </a:t>
            </a:r>
            <a:r>
              <a:rPr lang="ja-JP" altLang="en-US" sz="2000" dirty="0" smtClean="0"/>
              <a:t>地理情報に付属する情報を見る（属性テーブルについて）</a:t>
            </a:r>
            <a:endParaRPr lang="en-US" altLang="ja-JP" sz="2000" dirty="0"/>
          </a:p>
        </p:txBody>
      </p:sp>
      <p:sp>
        <p:nvSpPr>
          <p:cNvPr id="4" name="テキスト ボックス 3"/>
          <p:cNvSpPr txBox="1"/>
          <p:nvPr/>
        </p:nvSpPr>
        <p:spPr>
          <a:xfrm>
            <a:off x="683623" y="931411"/>
            <a:ext cx="8541340" cy="584775"/>
          </a:xfrm>
          <a:prstGeom prst="rect">
            <a:avLst/>
          </a:prstGeom>
          <a:noFill/>
        </p:spPr>
        <p:txBody>
          <a:bodyPr wrap="square" rtlCol="0">
            <a:spAutoFit/>
          </a:bodyPr>
          <a:lstStyle/>
          <a:p>
            <a:r>
              <a:rPr lang="ja-JP" altLang="en-US" sz="1600" dirty="0" smtClean="0"/>
              <a:t>林小班</a:t>
            </a:r>
            <a:r>
              <a:rPr lang="ja-JP" altLang="en-US" sz="1600" dirty="0"/>
              <a:t>の情報などを</a:t>
            </a:r>
            <a:r>
              <a:rPr lang="ja-JP" altLang="en-US" sz="1600" dirty="0" smtClean="0"/>
              <a:t>表（エクセル）に</a:t>
            </a:r>
            <a:r>
              <a:rPr lang="ja-JP" altLang="en-US" sz="1600" dirty="0"/>
              <a:t>して</a:t>
            </a:r>
            <a:r>
              <a:rPr lang="ja-JP" altLang="en-US" sz="1600" dirty="0" smtClean="0"/>
              <a:t>整理することが多いですが、シェープファイルも表でデータを整理しており、「属性テーブル」と言います。</a:t>
            </a:r>
            <a:endParaRPr lang="en-US" altLang="ja-JP" sz="1600" dirty="0"/>
          </a:p>
        </p:txBody>
      </p:sp>
      <p:sp>
        <p:nvSpPr>
          <p:cNvPr id="7" name="フリーフォーム 6"/>
          <p:cNvSpPr/>
          <p:nvPr/>
        </p:nvSpPr>
        <p:spPr>
          <a:xfrm>
            <a:off x="1139549" y="2477428"/>
            <a:ext cx="1280160" cy="600892"/>
          </a:xfrm>
          <a:custGeom>
            <a:avLst/>
            <a:gdLst>
              <a:gd name="connsiteX0" fmla="*/ 195943 w 1280160"/>
              <a:gd name="connsiteY0" fmla="*/ 600892 h 600892"/>
              <a:gd name="connsiteX1" fmla="*/ 13063 w 1280160"/>
              <a:gd name="connsiteY1" fmla="*/ 535578 h 600892"/>
              <a:gd name="connsiteX2" fmla="*/ 0 w 1280160"/>
              <a:gd name="connsiteY2" fmla="*/ 365760 h 600892"/>
              <a:gd name="connsiteX3" fmla="*/ 52252 w 1280160"/>
              <a:gd name="connsiteY3" fmla="*/ 117566 h 600892"/>
              <a:gd name="connsiteX4" fmla="*/ 156755 w 1280160"/>
              <a:gd name="connsiteY4" fmla="*/ 26126 h 600892"/>
              <a:gd name="connsiteX5" fmla="*/ 248195 w 1280160"/>
              <a:gd name="connsiteY5" fmla="*/ 0 h 600892"/>
              <a:gd name="connsiteX6" fmla="*/ 613955 w 1280160"/>
              <a:gd name="connsiteY6" fmla="*/ 39189 h 600892"/>
              <a:gd name="connsiteX7" fmla="*/ 1045029 w 1280160"/>
              <a:gd name="connsiteY7" fmla="*/ 65315 h 600892"/>
              <a:gd name="connsiteX8" fmla="*/ 1280160 w 1280160"/>
              <a:gd name="connsiteY8" fmla="*/ 274320 h 600892"/>
              <a:gd name="connsiteX9" fmla="*/ 1175657 w 1280160"/>
              <a:gd name="connsiteY9" fmla="*/ 391886 h 600892"/>
              <a:gd name="connsiteX10" fmla="*/ 901337 w 1280160"/>
              <a:gd name="connsiteY10" fmla="*/ 391886 h 600892"/>
              <a:gd name="connsiteX11" fmla="*/ 666206 w 1280160"/>
              <a:gd name="connsiteY11" fmla="*/ 404949 h 600892"/>
              <a:gd name="connsiteX12" fmla="*/ 509452 w 1280160"/>
              <a:gd name="connsiteY12" fmla="*/ 483326 h 600892"/>
              <a:gd name="connsiteX13" fmla="*/ 195943 w 1280160"/>
              <a:gd name="connsiteY13" fmla="*/ 600892 h 600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0160" h="600892">
                <a:moveTo>
                  <a:pt x="195943" y="600892"/>
                </a:moveTo>
                <a:lnTo>
                  <a:pt x="13063" y="535578"/>
                </a:lnTo>
                <a:lnTo>
                  <a:pt x="0" y="365760"/>
                </a:lnTo>
                <a:lnTo>
                  <a:pt x="52252" y="117566"/>
                </a:lnTo>
                <a:lnTo>
                  <a:pt x="156755" y="26126"/>
                </a:lnTo>
                <a:lnTo>
                  <a:pt x="248195" y="0"/>
                </a:lnTo>
                <a:lnTo>
                  <a:pt x="613955" y="39189"/>
                </a:lnTo>
                <a:lnTo>
                  <a:pt x="1045029" y="65315"/>
                </a:lnTo>
                <a:lnTo>
                  <a:pt x="1280160" y="274320"/>
                </a:lnTo>
                <a:lnTo>
                  <a:pt x="1175657" y="391886"/>
                </a:lnTo>
                <a:lnTo>
                  <a:pt x="901337" y="391886"/>
                </a:lnTo>
                <a:lnTo>
                  <a:pt x="666206" y="404949"/>
                </a:lnTo>
                <a:lnTo>
                  <a:pt x="509452" y="483326"/>
                </a:lnTo>
                <a:lnTo>
                  <a:pt x="195943" y="600892"/>
                </a:lnTo>
                <a:close/>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7"/>
          <p:cNvSpPr/>
          <p:nvPr/>
        </p:nvSpPr>
        <p:spPr>
          <a:xfrm>
            <a:off x="1334268" y="2749980"/>
            <a:ext cx="1647825" cy="533400"/>
          </a:xfrm>
          <a:custGeom>
            <a:avLst/>
            <a:gdLst>
              <a:gd name="connsiteX0" fmla="*/ 1076325 w 1647825"/>
              <a:gd name="connsiteY0" fmla="*/ 0 h 533400"/>
              <a:gd name="connsiteX1" fmla="*/ 1243012 w 1647825"/>
              <a:gd name="connsiteY1" fmla="*/ 4762 h 533400"/>
              <a:gd name="connsiteX2" fmla="*/ 1500187 w 1647825"/>
              <a:gd name="connsiteY2" fmla="*/ 90487 h 533400"/>
              <a:gd name="connsiteX3" fmla="*/ 1647825 w 1647825"/>
              <a:gd name="connsiteY3" fmla="*/ 319087 h 533400"/>
              <a:gd name="connsiteX4" fmla="*/ 1638300 w 1647825"/>
              <a:gd name="connsiteY4" fmla="*/ 419100 h 533400"/>
              <a:gd name="connsiteX5" fmla="*/ 1543050 w 1647825"/>
              <a:gd name="connsiteY5" fmla="*/ 490537 h 533400"/>
              <a:gd name="connsiteX6" fmla="*/ 1133475 w 1647825"/>
              <a:gd name="connsiteY6" fmla="*/ 533400 h 533400"/>
              <a:gd name="connsiteX7" fmla="*/ 914400 w 1647825"/>
              <a:gd name="connsiteY7" fmla="*/ 509587 h 533400"/>
              <a:gd name="connsiteX8" fmla="*/ 600075 w 1647825"/>
              <a:gd name="connsiteY8" fmla="*/ 500062 h 533400"/>
              <a:gd name="connsiteX9" fmla="*/ 257175 w 1647825"/>
              <a:gd name="connsiteY9" fmla="*/ 500062 h 533400"/>
              <a:gd name="connsiteX10" fmla="*/ 42862 w 1647825"/>
              <a:gd name="connsiteY10" fmla="*/ 438150 h 533400"/>
              <a:gd name="connsiteX11" fmla="*/ 0 w 1647825"/>
              <a:gd name="connsiteY11" fmla="*/ 333375 h 533400"/>
              <a:gd name="connsiteX12" fmla="*/ 452437 w 1647825"/>
              <a:gd name="connsiteY12" fmla="*/ 142875 h 533400"/>
              <a:gd name="connsiteX13" fmla="*/ 981075 w 1647825"/>
              <a:gd name="connsiteY13" fmla="*/ 114300 h 533400"/>
              <a:gd name="connsiteX14" fmla="*/ 1076325 w 1647825"/>
              <a:gd name="connsiteY14"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7825" h="533400">
                <a:moveTo>
                  <a:pt x="1076325" y="0"/>
                </a:moveTo>
                <a:lnTo>
                  <a:pt x="1243012" y="4762"/>
                </a:lnTo>
                <a:lnTo>
                  <a:pt x="1500187" y="90487"/>
                </a:lnTo>
                <a:lnTo>
                  <a:pt x="1647825" y="319087"/>
                </a:lnTo>
                <a:lnTo>
                  <a:pt x="1638300" y="419100"/>
                </a:lnTo>
                <a:lnTo>
                  <a:pt x="1543050" y="490537"/>
                </a:lnTo>
                <a:lnTo>
                  <a:pt x="1133475" y="533400"/>
                </a:lnTo>
                <a:lnTo>
                  <a:pt x="914400" y="509587"/>
                </a:lnTo>
                <a:lnTo>
                  <a:pt x="600075" y="500062"/>
                </a:lnTo>
                <a:lnTo>
                  <a:pt x="257175" y="500062"/>
                </a:lnTo>
                <a:lnTo>
                  <a:pt x="42862" y="438150"/>
                </a:lnTo>
                <a:lnTo>
                  <a:pt x="0" y="333375"/>
                </a:lnTo>
                <a:lnTo>
                  <a:pt x="452437" y="142875"/>
                </a:lnTo>
                <a:lnTo>
                  <a:pt x="981075" y="114300"/>
                </a:lnTo>
                <a:lnTo>
                  <a:pt x="1076325" y="0"/>
                </a:lnTo>
                <a:close/>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8"/>
          <p:cNvSpPr/>
          <p:nvPr/>
        </p:nvSpPr>
        <p:spPr>
          <a:xfrm>
            <a:off x="2177230" y="2421367"/>
            <a:ext cx="1585913" cy="819150"/>
          </a:xfrm>
          <a:custGeom>
            <a:avLst/>
            <a:gdLst>
              <a:gd name="connsiteX0" fmla="*/ 0 w 1585913"/>
              <a:gd name="connsiteY0" fmla="*/ 114300 h 819150"/>
              <a:gd name="connsiteX1" fmla="*/ 185738 w 1585913"/>
              <a:gd name="connsiteY1" fmla="*/ 52388 h 819150"/>
              <a:gd name="connsiteX2" fmla="*/ 452438 w 1585913"/>
              <a:gd name="connsiteY2" fmla="*/ 14288 h 819150"/>
              <a:gd name="connsiteX3" fmla="*/ 809625 w 1585913"/>
              <a:gd name="connsiteY3" fmla="*/ 0 h 819150"/>
              <a:gd name="connsiteX4" fmla="*/ 1100138 w 1585913"/>
              <a:gd name="connsiteY4" fmla="*/ 47625 h 819150"/>
              <a:gd name="connsiteX5" fmla="*/ 1385888 w 1585913"/>
              <a:gd name="connsiteY5" fmla="*/ 123825 h 819150"/>
              <a:gd name="connsiteX6" fmla="*/ 1585913 w 1585913"/>
              <a:gd name="connsiteY6" fmla="*/ 280988 h 819150"/>
              <a:gd name="connsiteX7" fmla="*/ 1538288 w 1585913"/>
              <a:gd name="connsiteY7" fmla="*/ 400050 h 819150"/>
              <a:gd name="connsiteX8" fmla="*/ 1338263 w 1585913"/>
              <a:gd name="connsiteY8" fmla="*/ 542925 h 819150"/>
              <a:gd name="connsiteX9" fmla="*/ 1262063 w 1585913"/>
              <a:gd name="connsiteY9" fmla="*/ 681038 h 819150"/>
              <a:gd name="connsiteX10" fmla="*/ 1128713 w 1585913"/>
              <a:gd name="connsiteY10" fmla="*/ 819150 h 819150"/>
              <a:gd name="connsiteX11" fmla="*/ 795338 w 1585913"/>
              <a:gd name="connsiteY11" fmla="*/ 762000 h 819150"/>
              <a:gd name="connsiteX12" fmla="*/ 795338 w 1585913"/>
              <a:gd name="connsiteY12" fmla="*/ 762000 h 819150"/>
              <a:gd name="connsiteX13" fmla="*/ 800100 w 1585913"/>
              <a:gd name="connsiteY13" fmla="*/ 661988 h 819150"/>
              <a:gd name="connsiteX14" fmla="*/ 666750 w 1585913"/>
              <a:gd name="connsiteY14" fmla="*/ 423863 h 819150"/>
              <a:gd name="connsiteX15" fmla="*/ 419100 w 1585913"/>
              <a:gd name="connsiteY15" fmla="*/ 338138 h 819150"/>
              <a:gd name="connsiteX16" fmla="*/ 257175 w 1585913"/>
              <a:gd name="connsiteY16" fmla="*/ 333375 h 819150"/>
              <a:gd name="connsiteX17" fmla="*/ 0 w 1585913"/>
              <a:gd name="connsiteY17" fmla="*/ 11430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5913" h="819150">
                <a:moveTo>
                  <a:pt x="0" y="114300"/>
                </a:moveTo>
                <a:lnTo>
                  <a:pt x="185738" y="52388"/>
                </a:lnTo>
                <a:lnTo>
                  <a:pt x="452438" y="14288"/>
                </a:lnTo>
                <a:lnTo>
                  <a:pt x="809625" y="0"/>
                </a:lnTo>
                <a:lnTo>
                  <a:pt x="1100138" y="47625"/>
                </a:lnTo>
                <a:lnTo>
                  <a:pt x="1385888" y="123825"/>
                </a:lnTo>
                <a:lnTo>
                  <a:pt x="1585913" y="280988"/>
                </a:lnTo>
                <a:lnTo>
                  <a:pt x="1538288" y="400050"/>
                </a:lnTo>
                <a:lnTo>
                  <a:pt x="1338263" y="542925"/>
                </a:lnTo>
                <a:lnTo>
                  <a:pt x="1262063" y="681038"/>
                </a:lnTo>
                <a:lnTo>
                  <a:pt x="1128713" y="819150"/>
                </a:lnTo>
                <a:lnTo>
                  <a:pt x="795338" y="762000"/>
                </a:lnTo>
                <a:lnTo>
                  <a:pt x="795338" y="762000"/>
                </a:lnTo>
                <a:lnTo>
                  <a:pt x="800100" y="661988"/>
                </a:lnTo>
                <a:lnTo>
                  <a:pt x="666750" y="423863"/>
                </a:lnTo>
                <a:lnTo>
                  <a:pt x="419100" y="338138"/>
                </a:lnTo>
                <a:lnTo>
                  <a:pt x="257175" y="333375"/>
                </a:lnTo>
                <a:lnTo>
                  <a:pt x="0" y="11430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1416590" y="2596987"/>
            <a:ext cx="649877" cy="276999"/>
          </a:xfrm>
          <a:prstGeom prst="rect">
            <a:avLst/>
          </a:prstGeom>
          <a:noFill/>
        </p:spPr>
        <p:txBody>
          <a:bodyPr wrap="square" rtlCol="0">
            <a:spAutoFit/>
          </a:bodyPr>
          <a:lstStyle/>
          <a:p>
            <a:r>
              <a:rPr lang="ja-JP" altLang="en-US" sz="1200" dirty="0" smtClean="0"/>
              <a:t>い小班</a:t>
            </a:r>
            <a:endParaRPr lang="en-US" altLang="ja-JP" sz="1200" dirty="0"/>
          </a:p>
        </p:txBody>
      </p:sp>
      <p:sp>
        <p:nvSpPr>
          <p:cNvPr id="12" name="テキスト ボックス 11"/>
          <p:cNvSpPr txBox="1"/>
          <p:nvPr/>
        </p:nvSpPr>
        <p:spPr>
          <a:xfrm>
            <a:off x="2779209" y="2553434"/>
            <a:ext cx="649877" cy="276999"/>
          </a:xfrm>
          <a:prstGeom prst="rect">
            <a:avLst/>
          </a:prstGeom>
          <a:noFill/>
        </p:spPr>
        <p:txBody>
          <a:bodyPr wrap="square" rtlCol="0">
            <a:spAutoFit/>
          </a:bodyPr>
          <a:lstStyle/>
          <a:p>
            <a:r>
              <a:rPr lang="ja-JP" altLang="en-US" sz="1200" dirty="0" smtClean="0"/>
              <a:t>ろ小班</a:t>
            </a:r>
            <a:endParaRPr lang="en-US" altLang="ja-JP" sz="1200" dirty="0"/>
          </a:p>
        </p:txBody>
      </p:sp>
      <p:sp>
        <p:nvSpPr>
          <p:cNvPr id="13" name="テキスト ボックス 12"/>
          <p:cNvSpPr txBox="1"/>
          <p:nvPr/>
        </p:nvSpPr>
        <p:spPr>
          <a:xfrm>
            <a:off x="1949582" y="2939820"/>
            <a:ext cx="649877" cy="276999"/>
          </a:xfrm>
          <a:prstGeom prst="rect">
            <a:avLst/>
          </a:prstGeom>
          <a:noFill/>
        </p:spPr>
        <p:txBody>
          <a:bodyPr wrap="square" rtlCol="0">
            <a:spAutoFit/>
          </a:bodyPr>
          <a:lstStyle/>
          <a:p>
            <a:r>
              <a:rPr lang="ja-JP" altLang="en-US" sz="1200" dirty="0" smtClean="0"/>
              <a:t>は小班</a:t>
            </a:r>
            <a:endParaRPr lang="en-US" altLang="ja-JP" sz="1200" dirty="0"/>
          </a:p>
        </p:txBody>
      </p:sp>
      <p:graphicFrame>
        <p:nvGraphicFramePr>
          <p:cNvPr id="15" name="表 14"/>
          <p:cNvGraphicFramePr>
            <a:graphicFrameLocks noGrp="1"/>
          </p:cNvGraphicFramePr>
          <p:nvPr>
            <p:extLst>
              <p:ext uri="{D42A27DB-BD31-4B8C-83A1-F6EECF244321}">
                <p14:modId xmlns:p14="http://schemas.microsoft.com/office/powerpoint/2010/main" val="2823894794"/>
              </p:ext>
            </p:extLst>
          </p:nvPr>
        </p:nvGraphicFramePr>
        <p:xfrm>
          <a:off x="5207934" y="2125886"/>
          <a:ext cx="3723275" cy="1219200"/>
        </p:xfrm>
        <a:graphic>
          <a:graphicData uri="http://schemas.openxmlformats.org/drawingml/2006/table">
            <a:tbl>
              <a:tblPr firstRow="1" bandRow="1">
                <a:tableStyleId>{5940675A-B579-460E-94D1-54222C63F5DA}</a:tableStyleId>
              </a:tblPr>
              <a:tblGrid>
                <a:gridCol w="744655">
                  <a:extLst>
                    <a:ext uri="{9D8B030D-6E8A-4147-A177-3AD203B41FA5}">
                      <a16:colId xmlns:a16="http://schemas.microsoft.com/office/drawing/2014/main" val="1406900011"/>
                    </a:ext>
                  </a:extLst>
                </a:gridCol>
                <a:gridCol w="744655">
                  <a:extLst>
                    <a:ext uri="{9D8B030D-6E8A-4147-A177-3AD203B41FA5}">
                      <a16:colId xmlns:a16="http://schemas.microsoft.com/office/drawing/2014/main" val="1484942195"/>
                    </a:ext>
                  </a:extLst>
                </a:gridCol>
                <a:gridCol w="744655">
                  <a:extLst>
                    <a:ext uri="{9D8B030D-6E8A-4147-A177-3AD203B41FA5}">
                      <a16:colId xmlns:a16="http://schemas.microsoft.com/office/drawing/2014/main" val="2363245725"/>
                    </a:ext>
                  </a:extLst>
                </a:gridCol>
                <a:gridCol w="744655">
                  <a:extLst>
                    <a:ext uri="{9D8B030D-6E8A-4147-A177-3AD203B41FA5}">
                      <a16:colId xmlns:a16="http://schemas.microsoft.com/office/drawing/2014/main" val="3582962296"/>
                    </a:ext>
                  </a:extLst>
                </a:gridCol>
                <a:gridCol w="744655">
                  <a:extLst>
                    <a:ext uri="{9D8B030D-6E8A-4147-A177-3AD203B41FA5}">
                      <a16:colId xmlns:a16="http://schemas.microsoft.com/office/drawing/2014/main" val="3130123556"/>
                    </a:ext>
                  </a:extLst>
                </a:gridCol>
              </a:tblGrid>
              <a:tr h="288000">
                <a:tc>
                  <a:txBody>
                    <a:bodyPr/>
                    <a:lstStyle/>
                    <a:p>
                      <a:pPr algn="ctr"/>
                      <a:r>
                        <a:rPr kumimoji="1" lang="en-US" altLang="ja-JP" sz="1400" dirty="0" smtClean="0"/>
                        <a:t>id</a:t>
                      </a:r>
                      <a:endParaRPr kumimoji="1" lang="ja-JP" altLang="en-US" sz="1400" dirty="0"/>
                    </a:p>
                  </a:txBody>
                  <a:tcPr>
                    <a:solidFill>
                      <a:schemeClr val="bg1">
                        <a:lumMod val="95000"/>
                      </a:schemeClr>
                    </a:solidFill>
                  </a:tcPr>
                </a:tc>
                <a:tc>
                  <a:txBody>
                    <a:bodyPr/>
                    <a:lstStyle/>
                    <a:p>
                      <a:pPr algn="ctr"/>
                      <a:r>
                        <a:rPr kumimoji="1" lang="ja-JP" altLang="en-US" sz="1400" dirty="0" smtClean="0"/>
                        <a:t>小班名</a:t>
                      </a:r>
                      <a:endParaRPr kumimoji="1" lang="ja-JP" altLang="en-US" sz="1400" dirty="0"/>
                    </a:p>
                  </a:txBody>
                  <a:tcPr>
                    <a:solidFill>
                      <a:schemeClr val="bg1">
                        <a:lumMod val="95000"/>
                      </a:schemeClr>
                    </a:solidFill>
                  </a:tcPr>
                </a:tc>
                <a:tc>
                  <a:txBody>
                    <a:bodyPr/>
                    <a:lstStyle/>
                    <a:p>
                      <a:pPr algn="ctr"/>
                      <a:r>
                        <a:rPr kumimoji="1" lang="ja-JP" altLang="en-US" sz="1400" dirty="0" smtClean="0"/>
                        <a:t>林班</a:t>
                      </a:r>
                      <a:endParaRPr kumimoji="1" lang="ja-JP" altLang="en-US" sz="1400" dirty="0"/>
                    </a:p>
                  </a:txBody>
                  <a:tcPr>
                    <a:solidFill>
                      <a:schemeClr val="bg1">
                        <a:lumMod val="95000"/>
                      </a:schemeClr>
                    </a:solidFill>
                  </a:tcPr>
                </a:tc>
                <a:tc>
                  <a:txBody>
                    <a:bodyPr/>
                    <a:lstStyle/>
                    <a:p>
                      <a:pPr algn="ctr"/>
                      <a:r>
                        <a:rPr kumimoji="1" lang="ja-JP" altLang="en-US" sz="1400" dirty="0" smtClean="0"/>
                        <a:t>面積</a:t>
                      </a:r>
                      <a:endParaRPr kumimoji="1" lang="ja-JP" altLang="en-US" sz="1400" dirty="0"/>
                    </a:p>
                  </a:txBody>
                  <a:tcPr>
                    <a:solidFill>
                      <a:schemeClr val="bg1">
                        <a:lumMod val="95000"/>
                      </a:schemeClr>
                    </a:solidFill>
                  </a:tcPr>
                </a:tc>
                <a:tc>
                  <a:txBody>
                    <a:bodyPr/>
                    <a:lstStyle/>
                    <a:p>
                      <a:pPr algn="ctr"/>
                      <a:r>
                        <a:rPr kumimoji="1" lang="ja-JP" altLang="en-US" sz="1400" dirty="0" smtClean="0"/>
                        <a:t>樹種</a:t>
                      </a:r>
                      <a:endParaRPr kumimoji="1" lang="ja-JP" altLang="en-US" sz="1400" dirty="0"/>
                    </a:p>
                  </a:txBody>
                  <a:tcPr>
                    <a:solidFill>
                      <a:schemeClr val="bg1">
                        <a:lumMod val="95000"/>
                      </a:schemeClr>
                    </a:solidFill>
                  </a:tcPr>
                </a:tc>
                <a:extLst>
                  <a:ext uri="{0D108BD9-81ED-4DB2-BD59-A6C34878D82A}">
                    <a16:rowId xmlns:a16="http://schemas.microsoft.com/office/drawing/2014/main" val="131684534"/>
                  </a:ext>
                </a:extLst>
              </a:tr>
              <a:tr h="285854">
                <a:tc>
                  <a:txBody>
                    <a:bodyPr/>
                    <a:lstStyle/>
                    <a:p>
                      <a:pPr algn="ctr"/>
                      <a:r>
                        <a:rPr kumimoji="1" lang="en-US" altLang="ja-JP" sz="1400" dirty="0" smtClean="0">
                          <a:solidFill>
                            <a:srgbClr val="92D050"/>
                          </a:solidFill>
                        </a:rPr>
                        <a:t>1</a:t>
                      </a:r>
                      <a:endParaRPr kumimoji="1" lang="ja-JP" altLang="en-US" sz="1400" dirty="0">
                        <a:solidFill>
                          <a:srgbClr val="92D050"/>
                        </a:solidFill>
                      </a:endParaRPr>
                    </a:p>
                  </a:txBody>
                  <a:tcPr/>
                </a:tc>
                <a:tc>
                  <a:txBody>
                    <a:bodyPr/>
                    <a:lstStyle/>
                    <a:p>
                      <a:pPr algn="ctr"/>
                      <a:r>
                        <a:rPr kumimoji="1" lang="ja-JP" altLang="en-US" sz="1400" dirty="0" smtClean="0">
                          <a:solidFill>
                            <a:srgbClr val="92D050"/>
                          </a:solidFill>
                        </a:rPr>
                        <a:t>い</a:t>
                      </a:r>
                      <a:endParaRPr kumimoji="1" lang="ja-JP" altLang="en-US" sz="1400" dirty="0">
                        <a:solidFill>
                          <a:srgbClr val="92D050"/>
                        </a:solidFill>
                      </a:endParaRPr>
                    </a:p>
                  </a:txBody>
                  <a:tcPr/>
                </a:tc>
                <a:tc>
                  <a:txBody>
                    <a:bodyPr/>
                    <a:lstStyle/>
                    <a:p>
                      <a:pPr algn="ctr"/>
                      <a:r>
                        <a:rPr kumimoji="1" lang="en-US" altLang="ja-JP" sz="1400" dirty="0" smtClean="0">
                          <a:solidFill>
                            <a:srgbClr val="92D050"/>
                          </a:solidFill>
                        </a:rPr>
                        <a:t>428</a:t>
                      </a:r>
                      <a:endParaRPr kumimoji="1" lang="ja-JP" altLang="en-US" sz="1400" dirty="0">
                        <a:solidFill>
                          <a:srgbClr val="92D050"/>
                        </a:solidFill>
                      </a:endParaRPr>
                    </a:p>
                  </a:txBody>
                  <a:tcPr/>
                </a:tc>
                <a:tc>
                  <a:txBody>
                    <a:bodyPr/>
                    <a:lstStyle/>
                    <a:p>
                      <a:pPr algn="ctr"/>
                      <a:r>
                        <a:rPr kumimoji="1" lang="en-US" altLang="ja-JP" sz="1400" dirty="0" smtClean="0">
                          <a:solidFill>
                            <a:srgbClr val="92D050"/>
                          </a:solidFill>
                        </a:rPr>
                        <a:t>2.05</a:t>
                      </a:r>
                      <a:endParaRPr kumimoji="1" lang="ja-JP" altLang="en-US" sz="1400" dirty="0">
                        <a:solidFill>
                          <a:srgbClr val="92D050"/>
                        </a:solidFill>
                      </a:endParaRPr>
                    </a:p>
                  </a:txBody>
                  <a:tcPr/>
                </a:tc>
                <a:tc>
                  <a:txBody>
                    <a:bodyPr/>
                    <a:lstStyle/>
                    <a:p>
                      <a:pPr algn="ctr"/>
                      <a:r>
                        <a:rPr kumimoji="1" lang="ja-JP" altLang="en-US" sz="1100" dirty="0" smtClean="0">
                          <a:solidFill>
                            <a:srgbClr val="92D050"/>
                          </a:solidFill>
                        </a:rPr>
                        <a:t>カラマツ</a:t>
                      </a:r>
                      <a:endParaRPr kumimoji="1" lang="ja-JP" altLang="en-US" sz="1100" dirty="0">
                        <a:solidFill>
                          <a:srgbClr val="92D050"/>
                        </a:solidFill>
                      </a:endParaRPr>
                    </a:p>
                  </a:txBody>
                  <a:tcPr/>
                </a:tc>
                <a:extLst>
                  <a:ext uri="{0D108BD9-81ED-4DB2-BD59-A6C34878D82A}">
                    <a16:rowId xmlns:a16="http://schemas.microsoft.com/office/drawing/2014/main" val="4128107105"/>
                  </a:ext>
                </a:extLst>
              </a:tr>
              <a:tr h="285854">
                <a:tc>
                  <a:txBody>
                    <a:bodyPr/>
                    <a:lstStyle/>
                    <a:p>
                      <a:pPr algn="ctr"/>
                      <a:r>
                        <a:rPr kumimoji="1" lang="en-US" altLang="ja-JP" sz="1400" dirty="0" smtClean="0">
                          <a:solidFill>
                            <a:srgbClr val="FF0000"/>
                          </a:solidFill>
                        </a:rPr>
                        <a:t>2</a:t>
                      </a:r>
                      <a:endParaRPr kumimoji="1" lang="ja-JP" altLang="en-US" sz="1400" dirty="0">
                        <a:solidFill>
                          <a:srgbClr val="FF0000"/>
                        </a:solidFill>
                      </a:endParaRPr>
                    </a:p>
                  </a:txBody>
                  <a:tcPr/>
                </a:tc>
                <a:tc>
                  <a:txBody>
                    <a:bodyPr/>
                    <a:lstStyle/>
                    <a:p>
                      <a:pPr algn="ctr"/>
                      <a:r>
                        <a:rPr kumimoji="1" lang="ja-JP" altLang="en-US" sz="1400" dirty="0" smtClean="0">
                          <a:solidFill>
                            <a:srgbClr val="FF0000"/>
                          </a:solidFill>
                        </a:rPr>
                        <a:t>ろ</a:t>
                      </a:r>
                      <a:endParaRPr kumimoji="1" lang="ja-JP" altLang="en-US" sz="1400" dirty="0">
                        <a:solidFill>
                          <a:srgbClr val="FF0000"/>
                        </a:solidFill>
                      </a:endParaRPr>
                    </a:p>
                  </a:txBody>
                  <a:tcPr/>
                </a:tc>
                <a:tc>
                  <a:txBody>
                    <a:bodyPr/>
                    <a:lstStyle/>
                    <a:p>
                      <a:pPr algn="ctr"/>
                      <a:r>
                        <a:rPr kumimoji="1" lang="en-US" altLang="ja-JP" sz="1400" dirty="0" smtClean="0">
                          <a:solidFill>
                            <a:srgbClr val="FF0000"/>
                          </a:solidFill>
                        </a:rPr>
                        <a:t>428</a:t>
                      </a:r>
                      <a:endParaRPr kumimoji="1" lang="ja-JP" altLang="en-US" sz="1400" dirty="0">
                        <a:solidFill>
                          <a:srgbClr val="FF0000"/>
                        </a:solidFill>
                      </a:endParaRPr>
                    </a:p>
                  </a:txBody>
                  <a:tcPr/>
                </a:tc>
                <a:tc>
                  <a:txBody>
                    <a:bodyPr/>
                    <a:lstStyle/>
                    <a:p>
                      <a:pPr algn="ctr"/>
                      <a:r>
                        <a:rPr kumimoji="1" lang="en-US" altLang="ja-JP" sz="1400" dirty="0" smtClean="0">
                          <a:solidFill>
                            <a:srgbClr val="FF0000"/>
                          </a:solidFill>
                        </a:rPr>
                        <a:t>4.11</a:t>
                      </a:r>
                      <a:endParaRPr kumimoji="1" lang="ja-JP" altLang="en-US" sz="1400" dirty="0">
                        <a:solidFill>
                          <a:srgbClr val="FF0000"/>
                        </a:solidFill>
                      </a:endParaRPr>
                    </a:p>
                  </a:txBody>
                  <a:tcPr/>
                </a:tc>
                <a:tc>
                  <a:txBody>
                    <a:bodyPr/>
                    <a:lstStyle/>
                    <a:p>
                      <a:pPr algn="ctr"/>
                      <a:r>
                        <a:rPr kumimoji="1" lang="ja-JP" altLang="en-US" sz="1100" dirty="0" smtClean="0">
                          <a:solidFill>
                            <a:srgbClr val="FF0000"/>
                          </a:solidFill>
                        </a:rPr>
                        <a:t>トドマツ</a:t>
                      </a:r>
                      <a:endParaRPr kumimoji="1" lang="ja-JP" altLang="en-US" sz="1100" dirty="0">
                        <a:solidFill>
                          <a:srgbClr val="FF0000"/>
                        </a:solidFill>
                      </a:endParaRPr>
                    </a:p>
                  </a:txBody>
                  <a:tcPr/>
                </a:tc>
                <a:extLst>
                  <a:ext uri="{0D108BD9-81ED-4DB2-BD59-A6C34878D82A}">
                    <a16:rowId xmlns:a16="http://schemas.microsoft.com/office/drawing/2014/main" val="530317334"/>
                  </a:ext>
                </a:extLst>
              </a:tr>
              <a:tr h="285854">
                <a:tc>
                  <a:txBody>
                    <a:bodyPr/>
                    <a:lstStyle/>
                    <a:p>
                      <a:pPr algn="ctr"/>
                      <a:r>
                        <a:rPr kumimoji="1" lang="en-US" altLang="ja-JP" sz="1400" dirty="0" smtClean="0">
                          <a:solidFill>
                            <a:srgbClr val="0070C0"/>
                          </a:solidFill>
                        </a:rPr>
                        <a:t>3</a:t>
                      </a:r>
                      <a:endParaRPr kumimoji="1" lang="ja-JP" altLang="en-US" sz="1400" dirty="0">
                        <a:solidFill>
                          <a:srgbClr val="0070C0"/>
                        </a:solidFill>
                      </a:endParaRPr>
                    </a:p>
                  </a:txBody>
                  <a:tcPr/>
                </a:tc>
                <a:tc>
                  <a:txBody>
                    <a:bodyPr/>
                    <a:lstStyle/>
                    <a:p>
                      <a:pPr algn="ctr"/>
                      <a:r>
                        <a:rPr kumimoji="1" lang="ja-JP" altLang="en-US" sz="1400" dirty="0" smtClean="0">
                          <a:solidFill>
                            <a:srgbClr val="0070C0"/>
                          </a:solidFill>
                        </a:rPr>
                        <a:t>は</a:t>
                      </a:r>
                      <a:endParaRPr kumimoji="1" lang="ja-JP" altLang="en-US" sz="1400" dirty="0">
                        <a:solidFill>
                          <a:srgbClr val="0070C0"/>
                        </a:solidFill>
                      </a:endParaRPr>
                    </a:p>
                  </a:txBody>
                  <a:tcPr/>
                </a:tc>
                <a:tc>
                  <a:txBody>
                    <a:bodyPr/>
                    <a:lstStyle/>
                    <a:p>
                      <a:pPr algn="ctr"/>
                      <a:r>
                        <a:rPr kumimoji="1" lang="en-US" altLang="ja-JP" sz="1400" dirty="0" smtClean="0">
                          <a:solidFill>
                            <a:srgbClr val="0070C0"/>
                          </a:solidFill>
                        </a:rPr>
                        <a:t>428</a:t>
                      </a:r>
                      <a:endParaRPr kumimoji="1" lang="ja-JP" altLang="en-US" sz="1400" dirty="0">
                        <a:solidFill>
                          <a:srgbClr val="0070C0"/>
                        </a:solidFill>
                      </a:endParaRPr>
                    </a:p>
                  </a:txBody>
                  <a:tcPr/>
                </a:tc>
                <a:tc>
                  <a:txBody>
                    <a:bodyPr/>
                    <a:lstStyle/>
                    <a:p>
                      <a:pPr algn="ctr"/>
                      <a:r>
                        <a:rPr kumimoji="1" lang="en-US" altLang="ja-JP" sz="1400" dirty="0" smtClean="0">
                          <a:solidFill>
                            <a:srgbClr val="0070C0"/>
                          </a:solidFill>
                        </a:rPr>
                        <a:t>3.50</a:t>
                      </a:r>
                      <a:endParaRPr kumimoji="1" lang="ja-JP" altLang="en-US" sz="1400" dirty="0">
                        <a:solidFill>
                          <a:srgbClr val="0070C0"/>
                        </a:solidFill>
                      </a:endParaRPr>
                    </a:p>
                  </a:txBody>
                  <a:tcPr/>
                </a:tc>
                <a:tc>
                  <a:txBody>
                    <a:bodyPr/>
                    <a:lstStyle/>
                    <a:p>
                      <a:pPr algn="ctr"/>
                      <a:r>
                        <a:rPr kumimoji="1" lang="ja-JP" altLang="en-US" sz="1100" dirty="0" smtClean="0">
                          <a:solidFill>
                            <a:srgbClr val="0070C0"/>
                          </a:solidFill>
                        </a:rPr>
                        <a:t>トドマツ</a:t>
                      </a:r>
                      <a:endParaRPr kumimoji="1" lang="ja-JP" altLang="en-US" sz="1100" dirty="0">
                        <a:solidFill>
                          <a:srgbClr val="0070C0"/>
                        </a:solidFill>
                      </a:endParaRPr>
                    </a:p>
                  </a:txBody>
                  <a:tcPr/>
                </a:tc>
                <a:extLst>
                  <a:ext uri="{0D108BD9-81ED-4DB2-BD59-A6C34878D82A}">
                    <a16:rowId xmlns:a16="http://schemas.microsoft.com/office/drawing/2014/main" val="3288684555"/>
                  </a:ext>
                </a:extLst>
              </a:tr>
            </a:tbl>
          </a:graphicData>
        </a:graphic>
      </p:graphicFrame>
      <p:sp>
        <p:nvSpPr>
          <p:cNvPr id="16" name="テキスト ボックス 15"/>
          <p:cNvSpPr txBox="1"/>
          <p:nvPr/>
        </p:nvSpPr>
        <p:spPr>
          <a:xfrm>
            <a:off x="520097" y="4333249"/>
            <a:ext cx="9385903" cy="1815882"/>
          </a:xfrm>
          <a:prstGeom prst="rect">
            <a:avLst/>
          </a:prstGeom>
          <a:noFill/>
        </p:spPr>
        <p:txBody>
          <a:bodyPr wrap="none" rtlCol="0">
            <a:spAutoFit/>
          </a:bodyPr>
          <a:lstStyle/>
          <a:p>
            <a:r>
              <a:rPr kumimoji="1" lang="ja-JP" altLang="en-US" sz="1600" dirty="0" smtClean="0"/>
              <a:t>レイヤー上に書いてある図形、線形、点は「地物」と言います。</a:t>
            </a:r>
            <a:endParaRPr kumimoji="1" lang="en-US" altLang="ja-JP" sz="1600" dirty="0" smtClean="0"/>
          </a:p>
          <a:p>
            <a:r>
              <a:rPr kumimoji="1" lang="ja-JP" altLang="en-US" sz="1600" dirty="0" smtClean="0"/>
              <a:t>それぞれの地物に</a:t>
            </a:r>
            <a:r>
              <a:rPr kumimoji="1" lang="en-US" altLang="ja-JP" sz="1600" dirty="0" smtClean="0"/>
              <a:t>id</a:t>
            </a:r>
            <a:r>
              <a:rPr kumimoji="1" lang="ja-JP" altLang="en-US" sz="1600" dirty="0" smtClean="0"/>
              <a:t>がついて、属性テーブルにデータ（属性データ）を書き込めることができます。</a:t>
            </a:r>
            <a:endParaRPr kumimoji="1" lang="en-US" altLang="ja-JP" sz="1600" dirty="0" smtClean="0"/>
          </a:p>
          <a:p>
            <a:endParaRPr lang="en-US" altLang="ja-JP" sz="1600" dirty="0"/>
          </a:p>
          <a:p>
            <a:r>
              <a:rPr kumimoji="1" lang="ja-JP" altLang="en-US" sz="1600" dirty="0" smtClean="0"/>
              <a:t>属性テーブルを使って、</a:t>
            </a:r>
            <a:endParaRPr kumimoji="1" lang="en-US" altLang="ja-JP" sz="1600" dirty="0" smtClean="0"/>
          </a:p>
          <a:p>
            <a:r>
              <a:rPr kumimoji="1" lang="ja-JP" altLang="en-US" sz="1600" dirty="0" smtClean="0"/>
              <a:t>・地物の色分け　（森林作業道の既設利用、既設修繕、新設の色分け）</a:t>
            </a:r>
            <a:endParaRPr kumimoji="1" lang="en-US" altLang="ja-JP" sz="1600" dirty="0" smtClean="0"/>
          </a:p>
          <a:p>
            <a:r>
              <a:rPr kumimoji="1" lang="ja-JP" altLang="en-US" sz="1600" dirty="0" smtClean="0"/>
              <a:t>・線形の延長の自動計算</a:t>
            </a:r>
            <a:endParaRPr kumimoji="1" lang="en-US" altLang="ja-JP" sz="1600" dirty="0" smtClean="0"/>
          </a:p>
          <a:p>
            <a:r>
              <a:rPr kumimoji="1" lang="ja-JP" altLang="en-US" sz="1600" dirty="0" smtClean="0"/>
              <a:t>をすることができます。</a:t>
            </a:r>
            <a:endParaRPr kumimoji="1" lang="en-US" altLang="ja-JP" sz="1600" dirty="0" smtClean="0"/>
          </a:p>
        </p:txBody>
      </p:sp>
      <p:sp>
        <p:nvSpPr>
          <p:cNvPr id="14" name="テキスト ボックス 13"/>
          <p:cNvSpPr txBox="1"/>
          <p:nvPr/>
        </p:nvSpPr>
        <p:spPr>
          <a:xfrm>
            <a:off x="4820954" y="3599049"/>
            <a:ext cx="5085046" cy="461665"/>
          </a:xfrm>
          <a:prstGeom prst="rect">
            <a:avLst/>
          </a:prstGeom>
          <a:noFill/>
        </p:spPr>
        <p:txBody>
          <a:bodyPr wrap="none" rtlCol="0">
            <a:spAutoFit/>
          </a:bodyPr>
          <a:lstStyle/>
          <a:p>
            <a:r>
              <a:rPr kumimoji="1" lang="ja-JP" altLang="en-US" sz="1200" dirty="0" smtClean="0"/>
              <a:t>国有林のシェイプファイルにはあらかじめデータが記入されている。</a:t>
            </a:r>
            <a:endParaRPr kumimoji="1" lang="en-US" altLang="ja-JP" sz="1200" dirty="0" smtClean="0"/>
          </a:p>
          <a:p>
            <a:r>
              <a:rPr kumimoji="1" lang="ja-JP" altLang="en-US" sz="1200" dirty="0" smtClean="0"/>
              <a:t>新しくつくるシェープファイルには、</a:t>
            </a:r>
            <a:r>
              <a:rPr kumimoji="1" lang="en-US" altLang="ja-JP" sz="1200" dirty="0" smtClean="0"/>
              <a:t>id</a:t>
            </a:r>
            <a:r>
              <a:rPr kumimoji="1" lang="ja-JP" altLang="en-US" sz="1200" dirty="0" smtClean="0"/>
              <a:t>しかデータが記入されていない</a:t>
            </a:r>
            <a:endParaRPr kumimoji="1" lang="en-US" altLang="ja-JP" sz="12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14</a:t>
            </a:fld>
            <a:endParaRPr kumimoji="1" lang="ja-JP" altLang="en-US"/>
          </a:p>
        </p:txBody>
      </p:sp>
      <p:sp>
        <p:nvSpPr>
          <p:cNvPr id="17" name="テキスト ボックス 16"/>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2573167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619522"/>
            <a:ext cx="8346078" cy="4692378"/>
          </a:xfrm>
          <a:prstGeom prst="rect">
            <a:avLst/>
          </a:prstGeom>
        </p:spPr>
      </p:pic>
      <p:sp>
        <p:nvSpPr>
          <p:cNvPr id="10" name="テキスト ボックス 9"/>
          <p:cNvSpPr txBox="1"/>
          <p:nvPr/>
        </p:nvSpPr>
        <p:spPr>
          <a:xfrm>
            <a:off x="683623" y="466273"/>
            <a:ext cx="8031752" cy="400110"/>
          </a:xfrm>
          <a:prstGeom prst="rect">
            <a:avLst/>
          </a:prstGeom>
          <a:noFill/>
        </p:spPr>
        <p:txBody>
          <a:bodyPr wrap="square" rtlCol="0">
            <a:spAutoFit/>
          </a:bodyPr>
          <a:lstStyle/>
          <a:p>
            <a:r>
              <a:rPr lang="en-US" altLang="ja-JP" sz="2000" dirty="0" smtClean="0"/>
              <a:t>1.7 </a:t>
            </a:r>
            <a:r>
              <a:rPr lang="ja-JP" altLang="en-US" sz="2000" dirty="0" smtClean="0"/>
              <a:t>地理情報に付属する情報を見る（属性テーブルについて）</a:t>
            </a:r>
            <a:endParaRPr lang="en-US" altLang="ja-JP" sz="2000" dirty="0"/>
          </a:p>
        </p:txBody>
      </p:sp>
      <p:sp>
        <p:nvSpPr>
          <p:cNvPr id="4" name="テキスト ボックス 3"/>
          <p:cNvSpPr txBox="1"/>
          <p:nvPr/>
        </p:nvSpPr>
        <p:spPr>
          <a:xfrm>
            <a:off x="683623" y="885245"/>
            <a:ext cx="8031752" cy="584775"/>
          </a:xfrm>
          <a:prstGeom prst="rect">
            <a:avLst/>
          </a:prstGeom>
          <a:noFill/>
        </p:spPr>
        <p:txBody>
          <a:bodyPr wrap="square" rtlCol="0">
            <a:spAutoFit/>
          </a:bodyPr>
          <a:lstStyle/>
          <a:p>
            <a:r>
              <a:rPr lang="ja-JP" altLang="en-US" sz="1600" dirty="0" smtClean="0"/>
              <a:t>国有林のシェープファイルには、既に属性データが書き込まれています。</a:t>
            </a:r>
            <a:endParaRPr lang="en-US" altLang="ja-JP" sz="1600" dirty="0" smtClean="0"/>
          </a:p>
          <a:p>
            <a:r>
              <a:rPr lang="ja-JP" altLang="en-US" sz="1600" dirty="0" smtClean="0"/>
              <a:t>属性テーブルを見てみます。</a:t>
            </a:r>
            <a:endParaRPr lang="en-US" altLang="ja-JP" sz="1600" dirty="0" smtClean="0"/>
          </a:p>
        </p:txBody>
      </p:sp>
      <p:sp>
        <p:nvSpPr>
          <p:cNvPr id="22" name="正方形/長方形 21"/>
          <p:cNvSpPr/>
          <p:nvPr/>
        </p:nvSpPr>
        <p:spPr>
          <a:xfrm>
            <a:off x="683623" y="4693787"/>
            <a:ext cx="1691277" cy="15761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2009504" y="5000902"/>
            <a:ext cx="2283096" cy="492962"/>
          </a:xfrm>
          <a:prstGeom prst="wedgeRoundRectCallout">
            <a:avLst>
              <a:gd name="adj1" fmla="val -39001"/>
              <a:gd name="adj2" fmla="val -7615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テキスト ボックス 23"/>
          <p:cNvSpPr txBox="1"/>
          <p:nvPr/>
        </p:nvSpPr>
        <p:spPr>
          <a:xfrm>
            <a:off x="2009504" y="5062977"/>
            <a:ext cx="2010047" cy="430887"/>
          </a:xfrm>
          <a:prstGeom prst="rect">
            <a:avLst/>
          </a:prstGeom>
          <a:noFill/>
        </p:spPr>
        <p:txBody>
          <a:bodyPr wrap="square" rtlCol="0">
            <a:spAutoFit/>
          </a:bodyPr>
          <a:lstStyle/>
          <a:p>
            <a:r>
              <a:rPr lang="ja-JP" altLang="en-US" sz="1100" dirty="0" smtClean="0"/>
              <a:t>①属性テーブルを見たいレイヤを、右クリック</a:t>
            </a:r>
            <a:endParaRPr lang="en-US" altLang="ja-JP" sz="1100" dirty="0"/>
          </a:p>
        </p:txBody>
      </p:sp>
      <p:sp>
        <p:nvSpPr>
          <p:cNvPr id="25" name="正方形/長方形 24"/>
          <p:cNvSpPr/>
          <p:nvPr/>
        </p:nvSpPr>
        <p:spPr>
          <a:xfrm>
            <a:off x="1529261" y="3417389"/>
            <a:ext cx="1607639" cy="2004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吹き出し 25"/>
          <p:cNvSpPr/>
          <p:nvPr/>
        </p:nvSpPr>
        <p:spPr>
          <a:xfrm>
            <a:off x="2761389" y="2824683"/>
            <a:ext cx="2599506" cy="323686"/>
          </a:xfrm>
          <a:prstGeom prst="wedgeRoundRectCallout">
            <a:avLst>
              <a:gd name="adj1" fmla="val -47109"/>
              <a:gd name="adj2" fmla="val 12015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2761389" y="2886759"/>
            <a:ext cx="2751904" cy="261610"/>
          </a:xfrm>
          <a:prstGeom prst="rect">
            <a:avLst/>
          </a:prstGeom>
          <a:noFill/>
        </p:spPr>
        <p:txBody>
          <a:bodyPr wrap="square" rtlCol="0">
            <a:spAutoFit/>
          </a:bodyPr>
          <a:lstStyle/>
          <a:p>
            <a:r>
              <a:rPr lang="ja-JP" altLang="en-US" sz="1100" dirty="0" smtClean="0"/>
              <a:t>②「属性テーブルを開く」をクリック</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15</a:t>
            </a:fld>
            <a:endParaRPr kumimoji="1" lang="ja-JP" altLang="en-US"/>
          </a:p>
        </p:txBody>
      </p:sp>
      <p:sp>
        <p:nvSpPr>
          <p:cNvPr id="13" name="テキスト ボックス 12"/>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4080789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3"/>
            <a:ext cx="8031752" cy="400110"/>
          </a:xfrm>
          <a:prstGeom prst="rect">
            <a:avLst/>
          </a:prstGeom>
          <a:noFill/>
        </p:spPr>
        <p:txBody>
          <a:bodyPr wrap="square" rtlCol="0">
            <a:spAutoFit/>
          </a:bodyPr>
          <a:lstStyle/>
          <a:p>
            <a:r>
              <a:rPr lang="en-US" altLang="ja-JP" sz="2000" dirty="0" smtClean="0"/>
              <a:t>1.7 </a:t>
            </a:r>
            <a:r>
              <a:rPr lang="ja-JP" altLang="en-US" sz="2000" dirty="0" smtClean="0"/>
              <a:t>地理情報に付属する情報を見る（属性テーブルについて）</a:t>
            </a:r>
            <a:endParaRPr lang="en-US" altLang="ja-JP" sz="2000" dirty="0"/>
          </a:p>
        </p:txBody>
      </p:sp>
      <p:pic>
        <p:nvPicPr>
          <p:cNvPr id="2" name="図 1"/>
          <p:cNvPicPr>
            <a:picLocks noChangeAspect="1"/>
          </p:cNvPicPr>
          <p:nvPr/>
        </p:nvPicPr>
        <p:blipFill rotWithShape="1">
          <a:blip r:embed="rId2">
            <a:extLst>
              <a:ext uri="{28A0092B-C50C-407E-A947-70E740481C1C}">
                <a14:useLocalDpi xmlns:a14="http://schemas.microsoft.com/office/drawing/2010/main" val="0"/>
              </a:ext>
            </a:extLst>
          </a:blip>
          <a:srcRect b="5219"/>
          <a:stretch/>
        </p:blipFill>
        <p:spPr>
          <a:xfrm>
            <a:off x="378822" y="1223800"/>
            <a:ext cx="9151315" cy="4876554"/>
          </a:xfrm>
          <a:prstGeom prst="rect">
            <a:avLst/>
          </a:prstGeom>
        </p:spPr>
      </p:pic>
      <p:sp>
        <p:nvSpPr>
          <p:cNvPr id="3" name="正方形/長方形 2"/>
          <p:cNvSpPr/>
          <p:nvPr/>
        </p:nvSpPr>
        <p:spPr>
          <a:xfrm>
            <a:off x="574767" y="1580733"/>
            <a:ext cx="744582" cy="433674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47058" y="6288010"/>
            <a:ext cx="5137945" cy="338554"/>
          </a:xfrm>
          <a:prstGeom prst="rect">
            <a:avLst/>
          </a:prstGeom>
          <a:noFill/>
        </p:spPr>
        <p:txBody>
          <a:bodyPr wrap="none" rtlCol="0">
            <a:spAutoFit/>
          </a:bodyPr>
          <a:lstStyle/>
          <a:p>
            <a:r>
              <a:rPr kumimoji="1" lang="ja-JP" altLang="en-US" sz="1600" dirty="0" smtClean="0"/>
              <a:t>国有林の林小班は、</a:t>
            </a:r>
            <a:r>
              <a:rPr lang="en-US" altLang="ja-JP" sz="1600" dirty="0" smtClean="0"/>
              <a:t>23</a:t>
            </a:r>
            <a:r>
              <a:rPr lang="ja-JP" altLang="en-US" sz="1600" dirty="0" smtClean="0"/>
              <a:t>桁の数字で</a:t>
            </a:r>
            <a:r>
              <a:rPr lang="en-US" altLang="ja-JP" sz="1600" dirty="0" smtClean="0"/>
              <a:t>ID</a:t>
            </a:r>
            <a:r>
              <a:rPr lang="ja-JP" altLang="en-US" sz="1600" dirty="0" smtClean="0"/>
              <a:t>表示されています</a:t>
            </a:r>
            <a:endParaRPr kumimoji="1" lang="en-US" altLang="ja-JP" sz="1600" dirty="0" smtClean="0"/>
          </a:p>
        </p:txBody>
      </p:sp>
      <p:cxnSp>
        <p:nvCxnSpPr>
          <p:cNvPr id="7" name="直線矢印コネクタ 6"/>
          <p:cNvCxnSpPr/>
          <p:nvPr/>
        </p:nvCxnSpPr>
        <p:spPr>
          <a:xfrm flipH="1" flipV="1">
            <a:off x="1319349" y="5721531"/>
            <a:ext cx="535577" cy="56647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16</a:t>
            </a:fld>
            <a:endParaRPr kumimoji="1" lang="ja-JP" altLang="en-US"/>
          </a:p>
        </p:txBody>
      </p:sp>
      <p:sp>
        <p:nvSpPr>
          <p:cNvPr id="9" name="テキスト ボックス 8"/>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3835045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3"/>
            <a:ext cx="8031752" cy="400110"/>
          </a:xfrm>
          <a:prstGeom prst="rect">
            <a:avLst/>
          </a:prstGeom>
          <a:noFill/>
        </p:spPr>
        <p:txBody>
          <a:bodyPr wrap="square" rtlCol="0">
            <a:spAutoFit/>
          </a:bodyPr>
          <a:lstStyle/>
          <a:p>
            <a:r>
              <a:rPr lang="en-US" altLang="ja-JP" sz="2000" dirty="0" smtClean="0"/>
              <a:t>1.8 </a:t>
            </a:r>
            <a:r>
              <a:rPr lang="ja-JP" altLang="en-US" sz="2000" dirty="0" smtClean="0"/>
              <a:t>地物の色を変更する</a:t>
            </a:r>
            <a:endParaRPr lang="en-US" altLang="ja-JP" sz="2000" dirty="0"/>
          </a:p>
        </p:txBody>
      </p:sp>
      <p:pic>
        <p:nvPicPr>
          <p:cNvPr id="3" name="図 2"/>
          <p:cNvPicPr>
            <a:picLocks noChangeAspect="1"/>
          </p:cNvPicPr>
          <p:nvPr/>
        </p:nvPicPr>
        <p:blipFill rotWithShape="1">
          <a:blip r:embed="rId2">
            <a:extLst>
              <a:ext uri="{28A0092B-C50C-407E-A947-70E740481C1C}">
                <a14:useLocalDpi xmlns:a14="http://schemas.microsoft.com/office/drawing/2010/main" val="0"/>
              </a:ext>
            </a:extLst>
          </a:blip>
          <a:srcRect b="4872"/>
          <a:stretch/>
        </p:blipFill>
        <p:spPr>
          <a:xfrm>
            <a:off x="343253" y="1035423"/>
            <a:ext cx="9273768" cy="4959935"/>
          </a:xfrm>
          <a:prstGeom prst="rect">
            <a:avLst/>
          </a:prstGeom>
        </p:spPr>
      </p:pic>
      <p:sp>
        <p:nvSpPr>
          <p:cNvPr id="14" name="正方形/長方形 13"/>
          <p:cNvSpPr/>
          <p:nvPr/>
        </p:nvSpPr>
        <p:spPr>
          <a:xfrm>
            <a:off x="257109" y="4489048"/>
            <a:ext cx="2046446" cy="13025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吹き出し 16"/>
          <p:cNvSpPr/>
          <p:nvPr/>
        </p:nvSpPr>
        <p:spPr>
          <a:xfrm>
            <a:off x="1529261" y="4867760"/>
            <a:ext cx="2283096" cy="492962"/>
          </a:xfrm>
          <a:prstGeom prst="wedgeRoundRectCallout">
            <a:avLst>
              <a:gd name="adj1" fmla="val -37285"/>
              <a:gd name="adj2" fmla="val -97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テキスト ボックス 17"/>
          <p:cNvSpPr txBox="1"/>
          <p:nvPr/>
        </p:nvSpPr>
        <p:spPr>
          <a:xfrm>
            <a:off x="1529261" y="4929835"/>
            <a:ext cx="2010047" cy="430887"/>
          </a:xfrm>
          <a:prstGeom prst="rect">
            <a:avLst/>
          </a:prstGeom>
          <a:noFill/>
        </p:spPr>
        <p:txBody>
          <a:bodyPr wrap="square" rtlCol="0">
            <a:spAutoFit/>
          </a:bodyPr>
          <a:lstStyle/>
          <a:p>
            <a:r>
              <a:rPr lang="ja-JP" altLang="en-US" sz="1100" dirty="0" smtClean="0"/>
              <a:t>①属性テーブルを見たいレイヤを、右クリック</a:t>
            </a:r>
            <a:endParaRPr lang="en-US" altLang="ja-JP" sz="1100" dirty="0"/>
          </a:p>
        </p:txBody>
      </p:sp>
      <p:sp>
        <p:nvSpPr>
          <p:cNvPr id="19" name="正方形/長方形 18"/>
          <p:cNvSpPr/>
          <p:nvPr/>
        </p:nvSpPr>
        <p:spPr>
          <a:xfrm>
            <a:off x="1158876" y="4336034"/>
            <a:ext cx="1728015" cy="1530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吹き出し 19"/>
          <p:cNvSpPr/>
          <p:nvPr/>
        </p:nvSpPr>
        <p:spPr>
          <a:xfrm>
            <a:off x="2421755" y="3738353"/>
            <a:ext cx="2063982" cy="323688"/>
          </a:xfrm>
          <a:prstGeom prst="wedgeRoundRectCallout">
            <a:avLst>
              <a:gd name="adj1" fmla="val -47109"/>
              <a:gd name="adj2" fmla="val 12015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2421755" y="3800431"/>
            <a:ext cx="2063982" cy="261610"/>
          </a:xfrm>
          <a:prstGeom prst="rect">
            <a:avLst/>
          </a:prstGeom>
          <a:noFill/>
        </p:spPr>
        <p:txBody>
          <a:bodyPr wrap="square" rtlCol="0">
            <a:spAutoFit/>
          </a:bodyPr>
          <a:lstStyle/>
          <a:p>
            <a:r>
              <a:rPr lang="ja-JP" altLang="en-US" sz="1100" dirty="0" smtClean="0"/>
              <a:t>②「プロパティ」をクリック</a:t>
            </a:r>
            <a:endParaRPr lang="en-US" altLang="ja-JP" sz="1100" dirty="0"/>
          </a:p>
        </p:txBody>
      </p:sp>
      <p:sp>
        <p:nvSpPr>
          <p:cNvPr id="11" name="テキスト ボックス 10"/>
          <p:cNvSpPr txBox="1"/>
          <p:nvPr/>
        </p:nvSpPr>
        <p:spPr>
          <a:xfrm>
            <a:off x="311225" y="6086341"/>
            <a:ext cx="5904242" cy="261610"/>
          </a:xfrm>
          <a:prstGeom prst="rect">
            <a:avLst/>
          </a:prstGeom>
          <a:noFill/>
        </p:spPr>
        <p:txBody>
          <a:bodyPr wrap="square" rtlCol="0">
            <a:spAutoFit/>
          </a:bodyPr>
          <a:lstStyle/>
          <a:p>
            <a:r>
              <a:rPr lang="en-US" altLang="ja-JP" sz="1100" dirty="0" smtClean="0"/>
              <a:t>※</a:t>
            </a:r>
            <a:r>
              <a:rPr lang="ja-JP" altLang="en-US" sz="1100" dirty="0" smtClean="0"/>
              <a:t>プロパティを開きたいレイヤをダブルクリックしてもプロパティを開くことができます。</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17</a:t>
            </a:fld>
            <a:endParaRPr kumimoji="1" lang="ja-JP" altLang="en-US"/>
          </a:p>
        </p:txBody>
      </p:sp>
      <p:sp>
        <p:nvSpPr>
          <p:cNvPr id="13" name="テキスト ボックス 12"/>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39274142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3"/>
            <a:ext cx="8031752" cy="400110"/>
          </a:xfrm>
          <a:prstGeom prst="rect">
            <a:avLst/>
          </a:prstGeom>
          <a:noFill/>
        </p:spPr>
        <p:txBody>
          <a:bodyPr wrap="square" rtlCol="0">
            <a:spAutoFit/>
          </a:bodyPr>
          <a:lstStyle/>
          <a:p>
            <a:r>
              <a:rPr lang="en-US" altLang="ja-JP" sz="2000" dirty="0" smtClean="0"/>
              <a:t>1.8 </a:t>
            </a:r>
            <a:r>
              <a:rPr lang="ja-JP" altLang="en-US" sz="2000" dirty="0" smtClean="0"/>
              <a:t>地物の色を変更する</a:t>
            </a:r>
            <a:endParaRPr lang="en-US" altLang="ja-JP" sz="20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1326" y="866383"/>
            <a:ext cx="7285120" cy="5743423"/>
          </a:xfrm>
          <a:prstGeom prst="rect">
            <a:avLst/>
          </a:prstGeom>
        </p:spPr>
      </p:pic>
      <p:sp>
        <p:nvSpPr>
          <p:cNvPr id="6" name="正方形/長方形 5"/>
          <p:cNvSpPr/>
          <p:nvPr/>
        </p:nvSpPr>
        <p:spPr>
          <a:xfrm>
            <a:off x="1301326" y="1598811"/>
            <a:ext cx="331531" cy="3083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吹き出し 6"/>
          <p:cNvSpPr/>
          <p:nvPr/>
        </p:nvSpPr>
        <p:spPr>
          <a:xfrm>
            <a:off x="1667163" y="3025792"/>
            <a:ext cx="2283096" cy="326175"/>
          </a:xfrm>
          <a:prstGeom prst="wedgeRoundRectCallout">
            <a:avLst>
              <a:gd name="adj1" fmla="val 2766"/>
              <a:gd name="adj2" fmla="val -97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テキスト ボックス 7"/>
          <p:cNvSpPr txBox="1"/>
          <p:nvPr/>
        </p:nvSpPr>
        <p:spPr>
          <a:xfrm>
            <a:off x="1749895" y="3082003"/>
            <a:ext cx="2427492" cy="261610"/>
          </a:xfrm>
          <a:prstGeom prst="rect">
            <a:avLst/>
          </a:prstGeom>
          <a:noFill/>
        </p:spPr>
        <p:txBody>
          <a:bodyPr wrap="square" rtlCol="0">
            <a:spAutoFit/>
          </a:bodyPr>
          <a:lstStyle/>
          <a:p>
            <a:r>
              <a:rPr lang="en-US" altLang="ja-JP" sz="1100" dirty="0" smtClean="0"/>
              <a:t>b. </a:t>
            </a:r>
            <a:r>
              <a:rPr lang="ja-JP" altLang="en-US" sz="1100" dirty="0" smtClean="0"/>
              <a:t>地物の不透明度を変更できる</a:t>
            </a:r>
            <a:endParaRPr lang="en-US" altLang="ja-JP" sz="1100" dirty="0"/>
          </a:p>
        </p:txBody>
      </p:sp>
      <p:sp>
        <p:nvSpPr>
          <p:cNvPr id="9" name="正方形/長方形 8"/>
          <p:cNvSpPr/>
          <p:nvPr/>
        </p:nvSpPr>
        <p:spPr>
          <a:xfrm>
            <a:off x="1632857" y="2693774"/>
            <a:ext cx="6818812" cy="168356"/>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吹き出し 10"/>
          <p:cNvSpPr/>
          <p:nvPr/>
        </p:nvSpPr>
        <p:spPr>
          <a:xfrm>
            <a:off x="172379" y="2071226"/>
            <a:ext cx="2581319" cy="323687"/>
          </a:xfrm>
          <a:prstGeom prst="wedgeRoundRectCallout">
            <a:avLst>
              <a:gd name="adj1" fmla="val -6625"/>
              <a:gd name="adj2" fmla="val -12601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テキスト ボックス 11"/>
          <p:cNvSpPr txBox="1"/>
          <p:nvPr/>
        </p:nvSpPr>
        <p:spPr>
          <a:xfrm>
            <a:off x="172380" y="2133304"/>
            <a:ext cx="2920954" cy="261610"/>
          </a:xfrm>
          <a:prstGeom prst="rect">
            <a:avLst/>
          </a:prstGeom>
          <a:noFill/>
        </p:spPr>
        <p:txBody>
          <a:bodyPr wrap="square" rtlCol="0">
            <a:spAutoFit/>
          </a:bodyPr>
          <a:lstStyle/>
          <a:p>
            <a:r>
              <a:rPr lang="ja-JP" altLang="en-US" sz="1100" dirty="0" smtClean="0"/>
              <a:t>③「シンポロジー」をクリック</a:t>
            </a:r>
            <a:endParaRPr lang="en-US" altLang="ja-JP" sz="1100" dirty="0"/>
          </a:p>
        </p:txBody>
      </p:sp>
      <p:sp>
        <p:nvSpPr>
          <p:cNvPr id="13" name="正方形/長方形 12"/>
          <p:cNvSpPr/>
          <p:nvPr/>
        </p:nvSpPr>
        <p:spPr>
          <a:xfrm>
            <a:off x="8365910" y="2843267"/>
            <a:ext cx="134984" cy="206889"/>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030" y="3311108"/>
            <a:ext cx="1551610" cy="2954525"/>
          </a:xfrm>
          <a:prstGeom prst="rect">
            <a:avLst/>
          </a:prstGeom>
        </p:spPr>
      </p:pic>
      <p:cxnSp>
        <p:nvCxnSpPr>
          <p:cNvPr id="15" name="直線矢印コネクタ 14"/>
          <p:cNvCxnSpPr/>
          <p:nvPr/>
        </p:nvCxnSpPr>
        <p:spPr>
          <a:xfrm>
            <a:off x="8478538" y="3013789"/>
            <a:ext cx="107908" cy="4364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正方形/長方形 16"/>
          <p:cNvSpPr/>
          <p:nvPr/>
        </p:nvSpPr>
        <p:spPr>
          <a:xfrm>
            <a:off x="7908371" y="3311107"/>
            <a:ext cx="1525577" cy="295452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p:cNvSpPr/>
          <p:nvPr/>
        </p:nvSpPr>
        <p:spPr>
          <a:xfrm>
            <a:off x="7450222" y="2118716"/>
            <a:ext cx="2455777" cy="269964"/>
          </a:xfrm>
          <a:prstGeom prst="wedgeRoundRectCallout">
            <a:avLst>
              <a:gd name="adj1" fmla="val -8404"/>
              <a:gd name="adj2" fmla="val 20264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7532955" y="2118716"/>
            <a:ext cx="2522073" cy="261610"/>
          </a:xfrm>
          <a:prstGeom prst="rect">
            <a:avLst/>
          </a:prstGeom>
          <a:noFill/>
        </p:spPr>
        <p:txBody>
          <a:bodyPr wrap="square" rtlCol="0">
            <a:spAutoFit/>
          </a:bodyPr>
          <a:lstStyle/>
          <a:p>
            <a:r>
              <a:rPr lang="en-US" altLang="ja-JP" sz="1100" dirty="0" smtClean="0"/>
              <a:t>c. </a:t>
            </a:r>
            <a:r>
              <a:rPr lang="ja-JP" altLang="en-US" sz="1100" dirty="0" smtClean="0"/>
              <a:t>クリックすると色の変更ができる</a:t>
            </a:r>
            <a:endParaRPr lang="en-US" altLang="ja-JP" sz="1100" dirty="0"/>
          </a:p>
        </p:txBody>
      </p:sp>
      <p:sp>
        <p:nvSpPr>
          <p:cNvPr id="20" name="正方形/長方形 19"/>
          <p:cNvSpPr/>
          <p:nvPr/>
        </p:nvSpPr>
        <p:spPr>
          <a:xfrm>
            <a:off x="3087187" y="1514632"/>
            <a:ext cx="4815843" cy="169693"/>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p:cNvCxnSpPr/>
          <p:nvPr/>
        </p:nvCxnSpPr>
        <p:spPr>
          <a:xfrm flipH="1">
            <a:off x="4222280" y="1696827"/>
            <a:ext cx="150169" cy="1965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3" name="図 22"/>
          <p:cNvPicPr>
            <a:picLocks noChangeAspect="1"/>
          </p:cNvPicPr>
          <p:nvPr/>
        </p:nvPicPr>
        <p:blipFill>
          <a:blip r:embed="rId4"/>
          <a:stretch>
            <a:fillRect/>
          </a:stretch>
        </p:blipFill>
        <p:spPr>
          <a:xfrm>
            <a:off x="1532229" y="3661835"/>
            <a:ext cx="3626412" cy="2817976"/>
          </a:xfrm>
          <a:prstGeom prst="rect">
            <a:avLst/>
          </a:prstGeom>
        </p:spPr>
      </p:pic>
      <p:sp>
        <p:nvSpPr>
          <p:cNvPr id="26" name="角丸四角形吹き出し 25"/>
          <p:cNvSpPr/>
          <p:nvPr/>
        </p:nvSpPr>
        <p:spPr>
          <a:xfrm>
            <a:off x="5084001" y="336879"/>
            <a:ext cx="3241845" cy="723165"/>
          </a:xfrm>
          <a:prstGeom prst="wedgeRoundRectCallout">
            <a:avLst>
              <a:gd name="adj1" fmla="val -48728"/>
              <a:gd name="adj2" fmla="val 8406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5158641" y="453807"/>
            <a:ext cx="3167205" cy="600164"/>
          </a:xfrm>
          <a:prstGeom prst="rect">
            <a:avLst/>
          </a:prstGeom>
          <a:noFill/>
        </p:spPr>
        <p:txBody>
          <a:bodyPr wrap="square" rtlCol="0">
            <a:spAutoFit/>
          </a:bodyPr>
          <a:lstStyle/>
          <a:p>
            <a:r>
              <a:rPr lang="en-US" altLang="ja-JP" sz="1100" dirty="0" smtClean="0"/>
              <a:t>a. </a:t>
            </a:r>
            <a:r>
              <a:rPr lang="ja-JP" altLang="en-US" sz="1100" dirty="0" smtClean="0"/>
              <a:t>クリックすると、新しいウィンドが開き、</a:t>
            </a:r>
            <a:endParaRPr lang="en-US" altLang="ja-JP" sz="1100" dirty="0" smtClean="0"/>
          </a:p>
          <a:p>
            <a:r>
              <a:rPr lang="ja-JP" altLang="en-US" sz="1100" dirty="0" smtClean="0"/>
              <a:t>詳しい色づけの設定ができる。</a:t>
            </a:r>
            <a:endParaRPr lang="en-US" altLang="ja-JP" sz="1100" dirty="0" smtClean="0"/>
          </a:p>
          <a:p>
            <a:r>
              <a:rPr lang="ja-JP" altLang="en-US" sz="1100" dirty="0" smtClean="0"/>
              <a:t>（枠の色や太さなど）</a:t>
            </a:r>
            <a:endParaRPr lang="en-US" altLang="ja-JP" sz="1100" dirty="0"/>
          </a:p>
        </p:txBody>
      </p:sp>
      <p:sp>
        <p:nvSpPr>
          <p:cNvPr id="30" name="正方形/長方形 29"/>
          <p:cNvSpPr/>
          <p:nvPr/>
        </p:nvSpPr>
        <p:spPr>
          <a:xfrm>
            <a:off x="5792858" y="6364452"/>
            <a:ext cx="2110172" cy="2453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吹き出し 30"/>
          <p:cNvSpPr/>
          <p:nvPr/>
        </p:nvSpPr>
        <p:spPr>
          <a:xfrm>
            <a:off x="5602449" y="5700453"/>
            <a:ext cx="2073453" cy="323689"/>
          </a:xfrm>
          <a:prstGeom prst="wedgeRoundRectCallout">
            <a:avLst>
              <a:gd name="adj1" fmla="val -1585"/>
              <a:gd name="adj2" fmla="val 13629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テキスト ボックス 31"/>
          <p:cNvSpPr txBox="1"/>
          <p:nvPr/>
        </p:nvSpPr>
        <p:spPr>
          <a:xfrm>
            <a:off x="5602449" y="5762532"/>
            <a:ext cx="2303251" cy="261610"/>
          </a:xfrm>
          <a:prstGeom prst="rect">
            <a:avLst/>
          </a:prstGeom>
          <a:noFill/>
        </p:spPr>
        <p:txBody>
          <a:bodyPr wrap="square" rtlCol="0">
            <a:spAutoFit/>
          </a:bodyPr>
          <a:lstStyle/>
          <a:p>
            <a:r>
              <a:rPr lang="ja-JP" altLang="en-US" sz="1100" dirty="0" smtClean="0"/>
              <a:t>④最後に適用→</a:t>
            </a:r>
            <a:r>
              <a:rPr lang="en-US" altLang="ja-JP" sz="1100" dirty="0" smtClean="0"/>
              <a:t>OK</a:t>
            </a:r>
            <a:r>
              <a:rPr lang="ja-JP" altLang="en-US" sz="1100" dirty="0" smtClean="0"/>
              <a:t>で変更完了</a:t>
            </a:r>
            <a:endParaRPr lang="en-US" altLang="ja-JP" sz="11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18</a:t>
            </a:fld>
            <a:endParaRPr kumimoji="1" lang="ja-JP" altLang="en-US"/>
          </a:p>
        </p:txBody>
      </p:sp>
      <p:sp>
        <p:nvSpPr>
          <p:cNvPr id="28" name="テキスト ボックス 27"/>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747656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3"/>
            <a:ext cx="8031752" cy="400110"/>
          </a:xfrm>
          <a:prstGeom prst="rect">
            <a:avLst/>
          </a:prstGeom>
          <a:noFill/>
        </p:spPr>
        <p:txBody>
          <a:bodyPr wrap="square" rtlCol="0">
            <a:spAutoFit/>
          </a:bodyPr>
          <a:lstStyle/>
          <a:p>
            <a:r>
              <a:rPr lang="en-US" altLang="ja-JP" sz="2000" dirty="0" smtClean="0"/>
              <a:t>1.8 </a:t>
            </a:r>
            <a:r>
              <a:rPr lang="ja-JP" altLang="en-US" sz="2000" dirty="0" smtClean="0"/>
              <a:t>地物の色を変更する</a:t>
            </a:r>
            <a:endParaRPr lang="en-US" altLang="ja-JP" sz="2000" dirty="0"/>
          </a:p>
        </p:txBody>
      </p:sp>
      <p:sp>
        <p:nvSpPr>
          <p:cNvPr id="25" name="テキスト ボックス 24"/>
          <p:cNvSpPr txBox="1"/>
          <p:nvPr/>
        </p:nvSpPr>
        <p:spPr>
          <a:xfrm>
            <a:off x="683623" y="885245"/>
            <a:ext cx="8956766" cy="338554"/>
          </a:xfrm>
          <a:prstGeom prst="rect">
            <a:avLst/>
          </a:prstGeom>
          <a:noFill/>
        </p:spPr>
        <p:txBody>
          <a:bodyPr wrap="square" rtlCol="0">
            <a:spAutoFit/>
          </a:bodyPr>
          <a:lstStyle/>
          <a:p>
            <a:r>
              <a:rPr lang="ja-JP" altLang="en-US" sz="1600" dirty="0" smtClean="0"/>
              <a:t>属性データを使って色分けを行う場合は、「カテゴリ値による定義」を使う。</a:t>
            </a:r>
            <a:endParaRPr lang="en-US" altLang="ja-JP" sz="1600"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76" y="1223799"/>
            <a:ext cx="6821307" cy="1033531"/>
          </a:xfrm>
          <a:prstGeom prst="rect">
            <a:avLst/>
          </a:prstGeom>
        </p:spPr>
      </p:pic>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751" y="1953531"/>
            <a:ext cx="6703741" cy="1122523"/>
          </a:xfrm>
          <a:prstGeom prst="rect">
            <a:avLst/>
          </a:prstGeom>
        </p:spPr>
      </p:pic>
      <p:sp>
        <p:nvSpPr>
          <p:cNvPr id="28" name="正方形/長方形 27"/>
          <p:cNvSpPr/>
          <p:nvPr/>
        </p:nvSpPr>
        <p:spPr>
          <a:xfrm>
            <a:off x="1106193" y="1433225"/>
            <a:ext cx="6261257" cy="2073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吹き出し 28"/>
          <p:cNvSpPr/>
          <p:nvPr/>
        </p:nvSpPr>
        <p:spPr>
          <a:xfrm>
            <a:off x="2781029" y="1467212"/>
            <a:ext cx="2010047" cy="323685"/>
          </a:xfrm>
          <a:prstGeom prst="wedgeRoundRectCallout">
            <a:avLst>
              <a:gd name="adj1" fmla="val -71349"/>
              <a:gd name="adj2" fmla="val 235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テキスト ボックス 32"/>
          <p:cNvSpPr txBox="1"/>
          <p:nvPr/>
        </p:nvSpPr>
        <p:spPr>
          <a:xfrm>
            <a:off x="2781029" y="1529287"/>
            <a:ext cx="2010047" cy="261610"/>
          </a:xfrm>
          <a:prstGeom prst="rect">
            <a:avLst/>
          </a:prstGeom>
          <a:noFill/>
        </p:spPr>
        <p:txBody>
          <a:bodyPr wrap="square" rtlCol="0">
            <a:spAutoFit/>
          </a:bodyPr>
          <a:lstStyle/>
          <a:p>
            <a:r>
              <a:rPr lang="ja-JP" altLang="en-US" sz="1100" dirty="0" smtClean="0"/>
              <a:t>①クリックするとタブが開く</a:t>
            </a:r>
            <a:endParaRPr lang="en-US" altLang="ja-JP" sz="1100" dirty="0"/>
          </a:p>
        </p:txBody>
      </p:sp>
      <p:cxnSp>
        <p:nvCxnSpPr>
          <p:cNvPr id="22" name="直線矢印コネクタ 21"/>
          <p:cNvCxnSpPr/>
          <p:nvPr/>
        </p:nvCxnSpPr>
        <p:spPr>
          <a:xfrm>
            <a:off x="1645920" y="1622595"/>
            <a:ext cx="1905" cy="40639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34" name="図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6821" y="2865546"/>
            <a:ext cx="5059132" cy="3815174"/>
          </a:xfrm>
          <a:prstGeom prst="rect">
            <a:avLst/>
          </a:prstGeom>
        </p:spPr>
      </p:pic>
      <p:sp>
        <p:nvSpPr>
          <p:cNvPr id="36" name="正方形/長方形 35"/>
          <p:cNvSpPr/>
          <p:nvPr/>
        </p:nvSpPr>
        <p:spPr>
          <a:xfrm>
            <a:off x="781276" y="2248807"/>
            <a:ext cx="6586174" cy="1711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角丸四角形吹き出し 36"/>
          <p:cNvSpPr/>
          <p:nvPr/>
        </p:nvSpPr>
        <p:spPr>
          <a:xfrm>
            <a:off x="669498" y="2766792"/>
            <a:ext cx="2726645" cy="263751"/>
          </a:xfrm>
          <a:prstGeom prst="wedgeRoundRectCallout">
            <a:avLst>
              <a:gd name="adj1" fmla="val 41822"/>
              <a:gd name="adj2" fmla="val -16885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テキスト ボックス 37"/>
          <p:cNvSpPr txBox="1"/>
          <p:nvPr/>
        </p:nvSpPr>
        <p:spPr>
          <a:xfrm>
            <a:off x="683623" y="2778965"/>
            <a:ext cx="2698394" cy="261610"/>
          </a:xfrm>
          <a:prstGeom prst="rect">
            <a:avLst/>
          </a:prstGeom>
          <a:noFill/>
        </p:spPr>
        <p:txBody>
          <a:bodyPr wrap="square" rtlCol="0">
            <a:spAutoFit/>
          </a:bodyPr>
          <a:lstStyle/>
          <a:p>
            <a:r>
              <a:rPr lang="ja-JP" altLang="en-US" sz="1100" dirty="0" smtClean="0"/>
              <a:t>②「カテゴリ値による定義」をクリック</a:t>
            </a:r>
            <a:endParaRPr lang="en-US" altLang="ja-JP" sz="1100" dirty="0"/>
          </a:p>
        </p:txBody>
      </p:sp>
      <p:sp>
        <p:nvSpPr>
          <p:cNvPr id="39" name="正方形/長方形 38"/>
          <p:cNvSpPr/>
          <p:nvPr/>
        </p:nvSpPr>
        <p:spPr>
          <a:xfrm>
            <a:off x="8896350" y="3200400"/>
            <a:ext cx="233224" cy="1709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角丸四角形吹き出し 39"/>
          <p:cNvSpPr/>
          <p:nvPr/>
        </p:nvSpPr>
        <p:spPr>
          <a:xfrm>
            <a:off x="6696075" y="2072873"/>
            <a:ext cx="2768706" cy="693919"/>
          </a:xfrm>
          <a:prstGeom prst="wedgeRoundRectCallout">
            <a:avLst>
              <a:gd name="adj1" fmla="val 34206"/>
              <a:gd name="adj2" fmla="val 10870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テキスト ボックス 40"/>
          <p:cNvSpPr txBox="1"/>
          <p:nvPr/>
        </p:nvSpPr>
        <p:spPr>
          <a:xfrm>
            <a:off x="6766387" y="2108473"/>
            <a:ext cx="2874002" cy="600164"/>
          </a:xfrm>
          <a:prstGeom prst="rect">
            <a:avLst/>
          </a:prstGeom>
          <a:noFill/>
        </p:spPr>
        <p:txBody>
          <a:bodyPr wrap="square" rtlCol="0">
            <a:spAutoFit/>
          </a:bodyPr>
          <a:lstStyle/>
          <a:p>
            <a:r>
              <a:rPr lang="ja-JP" altLang="en-US" sz="1100" dirty="0" smtClean="0"/>
              <a:t>③クリックすると属性データの項目が表示され、色分けをしたい項目を選択できる</a:t>
            </a:r>
            <a:endParaRPr lang="en-US" altLang="ja-JP" sz="1100" dirty="0" smtClean="0"/>
          </a:p>
          <a:p>
            <a:r>
              <a:rPr lang="ja-JP" altLang="en-US" sz="1100" dirty="0" smtClean="0"/>
              <a:t>試しに「樹種１」を選択</a:t>
            </a:r>
            <a:endParaRPr lang="en-US" altLang="ja-JP" sz="1100" dirty="0"/>
          </a:p>
        </p:txBody>
      </p:sp>
      <p:sp>
        <p:nvSpPr>
          <p:cNvPr id="42" name="正方形/長方形 41"/>
          <p:cNvSpPr/>
          <p:nvPr/>
        </p:nvSpPr>
        <p:spPr>
          <a:xfrm>
            <a:off x="4512631" y="6208544"/>
            <a:ext cx="454487" cy="15539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吹き出し 42"/>
          <p:cNvSpPr/>
          <p:nvPr/>
        </p:nvSpPr>
        <p:spPr>
          <a:xfrm>
            <a:off x="3251973" y="5713354"/>
            <a:ext cx="1701338" cy="297209"/>
          </a:xfrm>
          <a:prstGeom prst="wedgeRoundRectCallout">
            <a:avLst>
              <a:gd name="adj1" fmla="val 34206"/>
              <a:gd name="adj2" fmla="val 10870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テキスト ボックス 43"/>
          <p:cNvSpPr txBox="1"/>
          <p:nvPr/>
        </p:nvSpPr>
        <p:spPr>
          <a:xfrm>
            <a:off x="3322285" y="5748953"/>
            <a:ext cx="1631026" cy="261610"/>
          </a:xfrm>
          <a:prstGeom prst="rect">
            <a:avLst/>
          </a:prstGeom>
          <a:noFill/>
        </p:spPr>
        <p:txBody>
          <a:bodyPr wrap="square" rtlCol="0">
            <a:spAutoFit/>
          </a:bodyPr>
          <a:lstStyle/>
          <a:p>
            <a:r>
              <a:rPr lang="ja-JP" altLang="en-US" sz="1100" dirty="0" smtClean="0"/>
              <a:t>④「分類」をクリック</a:t>
            </a:r>
            <a:endParaRPr lang="en-US" altLang="ja-JP" sz="1100" dirty="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19</a:t>
            </a:fld>
            <a:endParaRPr kumimoji="1" lang="ja-JP" altLang="en-US"/>
          </a:p>
        </p:txBody>
      </p:sp>
      <p:sp>
        <p:nvSpPr>
          <p:cNvPr id="23" name="テキスト ボックス 22"/>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4523752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376117"/>
            <a:ext cx="8507389" cy="5418576"/>
          </a:xfrm>
          <a:prstGeom prst="rect">
            <a:avLst/>
          </a:prstGeom>
        </p:spPr>
      </p:pic>
      <p:sp>
        <p:nvSpPr>
          <p:cNvPr id="10" name="テキスト ボックス 9"/>
          <p:cNvSpPr txBox="1"/>
          <p:nvPr/>
        </p:nvSpPr>
        <p:spPr>
          <a:xfrm>
            <a:off x="683623" y="466273"/>
            <a:ext cx="2944217" cy="400110"/>
          </a:xfrm>
          <a:prstGeom prst="rect">
            <a:avLst/>
          </a:prstGeom>
          <a:noFill/>
        </p:spPr>
        <p:txBody>
          <a:bodyPr wrap="square" rtlCol="0">
            <a:spAutoFit/>
          </a:bodyPr>
          <a:lstStyle/>
          <a:p>
            <a:r>
              <a:rPr lang="en-US" altLang="ja-JP" sz="2000" dirty="0" smtClean="0"/>
              <a:t>1.8 </a:t>
            </a:r>
            <a:r>
              <a:rPr lang="ja-JP" altLang="en-US" sz="2000" dirty="0" smtClean="0"/>
              <a:t>地物の色を変更する</a:t>
            </a:r>
            <a:endParaRPr lang="en-US" altLang="ja-JP" sz="2000" dirty="0"/>
          </a:p>
        </p:txBody>
      </p:sp>
      <p:sp>
        <p:nvSpPr>
          <p:cNvPr id="23" name="正方形/長方形 22"/>
          <p:cNvSpPr/>
          <p:nvPr/>
        </p:nvSpPr>
        <p:spPr>
          <a:xfrm>
            <a:off x="1089595" y="4428332"/>
            <a:ext cx="341463" cy="1709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吹き出し 23"/>
          <p:cNvSpPr/>
          <p:nvPr/>
        </p:nvSpPr>
        <p:spPr>
          <a:xfrm>
            <a:off x="5468068" y="6216829"/>
            <a:ext cx="1014460" cy="261610"/>
          </a:xfrm>
          <a:prstGeom prst="wedgeRoundRectCallout">
            <a:avLst>
              <a:gd name="adj1" fmla="val 57023"/>
              <a:gd name="adj2" fmla="val 9999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5468068" y="6216829"/>
            <a:ext cx="945449" cy="261610"/>
          </a:xfrm>
          <a:prstGeom prst="rect">
            <a:avLst/>
          </a:prstGeom>
          <a:noFill/>
        </p:spPr>
        <p:txBody>
          <a:bodyPr wrap="square" rtlCol="0">
            <a:spAutoFit/>
          </a:bodyPr>
          <a:lstStyle/>
          <a:p>
            <a:r>
              <a:rPr lang="ja-JP" altLang="en-US" sz="1100" dirty="0" smtClean="0"/>
              <a:t>⑦適用→</a:t>
            </a:r>
            <a:r>
              <a:rPr lang="en-US" altLang="ja-JP" sz="1100" dirty="0" smtClean="0"/>
              <a:t>OK</a:t>
            </a:r>
            <a:endParaRPr lang="en-US" altLang="ja-JP" sz="1100" dirty="0"/>
          </a:p>
        </p:txBody>
      </p:sp>
      <p:sp>
        <p:nvSpPr>
          <p:cNvPr id="27" name="正方形/長方形 26"/>
          <p:cNvSpPr/>
          <p:nvPr/>
        </p:nvSpPr>
        <p:spPr>
          <a:xfrm>
            <a:off x="1058961" y="2641806"/>
            <a:ext cx="7943074" cy="3482949"/>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吹き出し 8"/>
          <p:cNvSpPr/>
          <p:nvPr/>
        </p:nvSpPr>
        <p:spPr>
          <a:xfrm>
            <a:off x="6390282" y="2565108"/>
            <a:ext cx="2611753" cy="793407"/>
          </a:xfrm>
          <a:prstGeom prst="wedgeRoundRectCallout">
            <a:avLst>
              <a:gd name="adj1" fmla="val 48811"/>
              <a:gd name="adj2" fmla="val -8563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テキスト ボックス 10"/>
          <p:cNvSpPr txBox="1"/>
          <p:nvPr/>
        </p:nvSpPr>
        <p:spPr>
          <a:xfrm>
            <a:off x="6413517" y="2641806"/>
            <a:ext cx="2565281" cy="600164"/>
          </a:xfrm>
          <a:prstGeom prst="rect">
            <a:avLst/>
          </a:prstGeom>
          <a:noFill/>
        </p:spPr>
        <p:txBody>
          <a:bodyPr wrap="square" rtlCol="0">
            <a:spAutoFit/>
          </a:bodyPr>
          <a:lstStyle/>
          <a:p>
            <a:r>
              <a:rPr lang="ja-JP" altLang="en-US" sz="1100" dirty="0" smtClean="0"/>
              <a:t>⑤不透明度が</a:t>
            </a:r>
            <a:r>
              <a:rPr lang="en-US" altLang="ja-JP" sz="1100" dirty="0" smtClean="0"/>
              <a:t>0%</a:t>
            </a:r>
            <a:r>
              <a:rPr lang="ja-JP" altLang="en-US" sz="1100" dirty="0" smtClean="0"/>
              <a:t>になっているので、ここをクリックして不透明度を上げると分類されている色が表示される</a:t>
            </a:r>
            <a:endParaRPr lang="en-US" altLang="ja-JP" sz="1100" dirty="0" smtClean="0"/>
          </a:p>
        </p:txBody>
      </p:sp>
      <p:sp>
        <p:nvSpPr>
          <p:cNvPr id="12" name="テキスト ボックス 11"/>
          <p:cNvSpPr txBox="1"/>
          <p:nvPr/>
        </p:nvSpPr>
        <p:spPr>
          <a:xfrm>
            <a:off x="683623" y="885245"/>
            <a:ext cx="8956766" cy="338554"/>
          </a:xfrm>
          <a:prstGeom prst="rect">
            <a:avLst/>
          </a:prstGeom>
          <a:noFill/>
        </p:spPr>
        <p:txBody>
          <a:bodyPr wrap="square" rtlCol="0">
            <a:spAutoFit/>
          </a:bodyPr>
          <a:lstStyle/>
          <a:p>
            <a:r>
              <a:rPr lang="ja-JP" altLang="en-US" sz="1600" dirty="0" smtClean="0"/>
              <a:t>属性データを使って色分けを行う場合は、「カテゴリ値による定義」を使う。</a:t>
            </a:r>
            <a:endParaRPr lang="en-US" altLang="ja-JP" sz="1600" dirty="0"/>
          </a:p>
        </p:txBody>
      </p:sp>
      <p:sp>
        <p:nvSpPr>
          <p:cNvPr id="13" name="正方形/長方形 12"/>
          <p:cNvSpPr/>
          <p:nvPr/>
        </p:nvSpPr>
        <p:spPr>
          <a:xfrm>
            <a:off x="9002036" y="2062558"/>
            <a:ext cx="202784" cy="22344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吹き出し 13"/>
          <p:cNvSpPr/>
          <p:nvPr/>
        </p:nvSpPr>
        <p:spPr>
          <a:xfrm>
            <a:off x="1370779" y="4869971"/>
            <a:ext cx="2535015" cy="640930"/>
          </a:xfrm>
          <a:prstGeom prst="wedgeRoundRectCallout">
            <a:avLst>
              <a:gd name="adj1" fmla="val -46638"/>
              <a:gd name="adj2" fmla="val -9167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テキスト ボックス 14"/>
          <p:cNvSpPr txBox="1"/>
          <p:nvPr/>
        </p:nvSpPr>
        <p:spPr>
          <a:xfrm>
            <a:off x="1431058" y="4910737"/>
            <a:ext cx="2565281" cy="600164"/>
          </a:xfrm>
          <a:prstGeom prst="rect">
            <a:avLst/>
          </a:prstGeom>
          <a:noFill/>
        </p:spPr>
        <p:txBody>
          <a:bodyPr wrap="square" rtlCol="0">
            <a:spAutoFit/>
          </a:bodyPr>
          <a:lstStyle/>
          <a:p>
            <a:r>
              <a:rPr lang="ja-JP" altLang="en-US" sz="1100" dirty="0" smtClean="0"/>
              <a:t>⑥色をダブルクリックすれば、</a:t>
            </a:r>
            <a:endParaRPr lang="en-US" altLang="ja-JP" sz="1100" dirty="0" smtClean="0"/>
          </a:p>
          <a:p>
            <a:r>
              <a:rPr lang="ja-JP" altLang="en-US" sz="1100" dirty="0" smtClean="0"/>
              <a:t>項目ごとの色と透明度を変えられる。</a:t>
            </a:r>
            <a:endParaRPr lang="en-US" altLang="ja-JP" sz="1100" dirty="0" smtClean="0"/>
          </a:p>
          <a:p>
            <a:r>
              <a:rPr lang="ja-JP" altLang="en-US" sz="1100" dirty="0" smtClean="0"/>
              <a:t>✓は、表示・非表示の切り替え</a:t>
            </a:r>
            <a:endParaRPr lang="en-US" altLang="ja-JP" sz="1100" dirty="0" smtClean="0"/>
          </a:p>
        </p:txBody>
      </p:sp>
      <p:sp>
        <p:nvSpPr>
          <p:cNvPr id="16" name="正方形/長方形 15"/>
          <p:cNvSpPr/>
          <p:nvPr/>
        </p:nvSpPr>
        <p:spPr>
          <a:xfrm>
            <a:off x="6583765" y="6566639"/>
            <a:ext cx="1956386" cy="2280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20</a:t>
            </a:fld>
            <a:endParaRPr kumimoji="1" lang="ja-JP" altLang="en-US"/>
          </a:p>
        </p:txBody>
      </p:sp>
      <p:sp>
        <p:nvSpPr>
          <p:cNvPr id="17" name="テキスト ボックス 16"/>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3666914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581579"/>
            <a:ext cx="7999741" cy="5092673"/>
          </a:xfrm>
          <a:prstGeom prst="rect">
            <a:avLst/>
          </a:prstGeom>
        </p:spPr>
      </p:pic>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1.9 </a:t>
            </a:r>
            <a:r>
              <a:rPr lang="ja-JP" altLang="en-US" sz="2000" dirty="0" smtClean="0"/>
              <a:t>ラベルを表示する方法</a:t>
            </a:r>
            <a:endParaRPr lang="en-US" altLang="ja-JP" sz="2000" dirty="0"/>
          </a:p>
        </p:txBody>
      </p:sp>
      <p:sp>
        <p:nvSpPr>
          <p:cNvPr id="12" name="テキスト ボックス 11"/>
          <p:cNvSpPr txBox="1"/>
          <p:nvPr/>
        </p:nvSpPr>
        <p:spPr>
          <a:xfrm>
            <a:off x="683623" y="885245"/>
            <a:ext cx="8956766" cy="307777"/>
          </a:xfrm>
          <a:prstGeom prst="rect">
            <a:avLst/>
          </a:prstGeom>
          <a:noFill/>
        </p:spPr>
        <p:txBody>
          <a:bodyPr wrap="square" rtlCol="0">
            <a:spAutoFit/>
          </a:bodyPr>
          <a:lstStyle/>
          <a:p>
            <a:r>
              <a:rPr lang="ja-JP" altLang="en-US" sz="1400" dirty="0" smtClean="0"/>
              <a:t>ラベル機能を使えば、レイヤの属性データを地図上に表示することができます。</a:t>
            </a:r>
            <a:endParaRPr lang="en-US" altLang="ja-JP" sz="1400" dirty="0" smtClean="0"/>
          </a:p>
        </p:txBody>
      </p:sp>
      <p:sp>
        <p:nvSpPr>
          <p:cNvPr id="18" name="テキスト ボックス 17"/>
          <p:cNvSpPr txBox="1"/>
          <p:nvPr/>
        </p:nvSpPr>
        <p:spPr>
          <a:xfrm>
            <a:off x="810315" y="1327020"/>
            <a:ext cx="4578490" cy="276999"/>
          </a:xfrm>
          <a:prstGeom prst="rect">
            <a:avLst/>
          </a:prstGeom>
          <a:noFill/>
        </p:spPr>
        <p:txBody>
          <a:bodyPr wrap="square" rtlCol="0">
            <a:spAutoFit/>
          </a:bodyPr>
          <a:lstStyle/>
          <a:p>
            <a:r>
              <a:rPr lang="ja-JP" altLang="en-US" sz="1200" dirty="0" smtClean="0"/>
              <a:t>①レイヤのプロパティを開く（レイヤのダブルクリック）</a:t>
            </a:r>
            <a:endParaRPr lang="en-US" altLang="ja-JP" sz="1200" dirty="0" smtClean="0"/>
          </a:p>
        </p:txBody>
      </p:sp>
      <p:sp>
        <p:nvSpPr>
          <p:cNvPr id="20" name="角丸四角形吹き出し 19"/>
          <p:cNvSpPr/>
          <p:nvPr/>
        </p:nvSpPr>
        <p:spPr>
          <a:xfrm>
            <a:off x="683623" y="2296024"/>
            <a:ext cx="1678662" cy="261610"/>
          </a:xfrm>
          <a:prstGeom prst="wedgeRoundRectCallout">
            <a:avLst>
              <a:gd name="adj1" fmla="val -38875"/>
              <a:gd name="adj2" fmla="val 11998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683623" y="2296024"/>
            <a:ext cx="1757792" cy="261610"/>
          </a:xfrm>
          <a:prstGeom prst="rect">
            <a:avLst/>
          </a:prstGeom>
          <a:noFill/>
        </p:spPr>
        <p:txBody>
          <a:bodyPr wrap="square" rtlCol="0">
            <a:spAutoFit/>
          </a:bodyPr>
          <a:lstStyle/>
          <a:p>
            <a:r>
              <a:rPr lang="ja-JP" altLang="en-US" sz="1100" dirty="0" smtClean="0"/>
              <a:t>②「ラベル」をクリック</a:t>
            </a:r>
            <a:endParaRPr lang="en-US" altLang="ja-JP" sz="1100" dirty="0"/>
          </a:p>
        </p:txBody>
      </p:sp>
      <p:sp>
        <p:nvSpPr>
          <p:cNvPr id="25" name="正方形/長方形 24"/>
          <p:cNvSpPr/>
          <p:nvPr/>
        </p:nvSpPr>
        <p:spPr>
          <a:xfrm>
            <a:off x="683623" y="2751273"/>
            <a:ext cx="265946" cy="2556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吹き出し 27"/>
          <p:cNvSpPr/>
          <p:nvPr/>
        </p:nvSpPr>
        <p:spPr>
          <a:xfrm>
            <a:off x="7560513" y="630022"/>
            <a:ext cx="2267056" cy="1169093"/>
          </a:xfrm>
          <a:prstGeom prst="wedgeRoundRectCallout">
            <a:avLst>
              <a:gd name="adj1" fmla="val -70994"/>
              <a:gd name="adj2" fmla="val 4880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テキスト ボックス 28"/>
          <p:cNvSpPr txBox="1"/>
          <p:nvPr/>
        </p:nvSpPr>
        <p:spPr>
          <a:xfrm>
            <a:off x="7531489" y="630022"/>
            <a:ext cx="2296080" cy="1107996"/>
          </a:xfrm>
          <a:prstGeom prst="rect">
            <a:avLst/>
          </a:prstGeom>
          <a:noFill/>
        </p:spPr>
        <p:txBody>
          <a:bodyPr wrap="square" rtlCol="0">
            <a:spAutoFit/>
          </a:bodyPr>
          <a:lstStyle/>
          <a:p>
            <a:r>
              <a:rPr lang="ja-JP" altLang="en-US" sz="1100" dirty="0" smtClean="0"/>
              <a:t>③タブをクリックして、ラベルの表示方法を選べる。</a:t>
            </a:r>
            <a:endParaRPr lang="en-US" altLang="ja-JP" sz="1100" dirty="0" smtClean="0"/>
          </a:p>
          <a:p>
            <a:r>
              <a:rPr lang="ja-JP" altLang="en-US" sz="1100" dirty="0" smtClean="0"/>
              <a:t>普通に表示するときは「単一定義」を選択</a:t>
            </a:r>
            <a:endParaRPr lang="en-US" altLang="ja-JP" sz="1100" dirty="0" smtClean="0"/>
          </a:p>
          <a:p>
            <a:r>
              <a:rPr lang="en-US" altLang="ja-JP" sz="1100" dirty="0" smtClean="0"/>
              <a:t>※</a:t>
            </a:r>
            <a:r>
              <a:rPr lang="ja-JP" altLang="en-US" sz="1100" dirty="0" smtClean="0"/>
              <a:t>ラベルが非表示のときは、「ラベルなし」になっている。</a:t>
            </a:r>
            <a:endParaRPr lang="en-US" altLang="ja-JP" sz="1100" dirty="0" smtClean="0"/>
          </a:p>
        </p:txBody>
      </p:sp>
      <p:sp>
        <p:nvSpPr>
          <p:cNvPr id="30" name="正方形/長方形 29"/>
          <p:cNvSpPr/>
          <p:nvPr/>
        </p:nvSpPr>
        <p:spPr>
          <a:xfrm>
            <a:off x="1090999" y="1829084"/>
            <a:ext cx="7288069" cy="1771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1093930" y="2016652"/>
            <a:ext cx="7288069" cy="1771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角丸四角形吹き出し 31"/>
          <p:cNvSpPr/>
          <p:nvPr/>
        </p:nvSpPr>
        <p:spPr>
          <a:xfrm>
            <a:off x="6243292" y="2489663"/>
            <a:ext cx="2311622" cy="261610"/>
          </a:xfrm>
          <a:prstGeom prst="wedgeRoundRectCallout">
            <a:avLst>
              <a:gd name="adj1" fmla="val -43065"/>
              <a:gd name="adj2" fmla="val -15224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テキスト ボックス 32"/>
          <p:cNvSpPr txBox="1"/>
          <p:nvPr/>
        </p:nvSpPr>
        <p:spPr>
          <a:xfrm>
            <a:off x="6243291" y="2489664"/>
            <a:ext cx="2311623" cy="261610"/>
          </a:xfrm>
          <a:prstGeom prst="rect">
            <a:avLst/>
          </a:prstGeom>
          <a:noFill/>
        </p:spPr>
        <p:txBody>
          <a:bodyPr wrap="square" rtlCol="0">
            <a:spAutoFit/>
          </a:bodyPr>
          <a:lstStyle/>
          <a:p>
            <a:r>
              <a:rPr lang="ja-JP" altLang="en-US" sz="1100" dirty="0" smtClean="0"/>
              <a:t>④表示する属性データを選択する。</a:t>
            </a:r>
            <a:endParaRPr lang="en-US" altLang="ja-JP" sz="1100" dirty="0"/>
          </a:p>
        </p:txBody>
      </p:sp>
      <p:sp>
        <p:nvSpPr>
          <p:cNvPr id="35" name="正方形/長方形 34"/>
          <p:cNvSpPr/>
          <p:nvPr/>
        </p:nvSpPr>
        <p:spPr>
          <a:xfrm>
            <a:off x="1160585" y="3119383"/>
            <a:ext cx="782515" cy="1294355"/>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1943100" y="3047139"/>
            <a:ext cx="6611814" cy="1850176"/>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吹き出し 18"/>
          <p:cNvSpPr/>
          <p:nvPr/>
        </p:nvSpPr>
        <p:spPr>
          <a:xfrm>
            <a:off x="588733" y="5328258"/>
            <a:ext cx="1984649" cy="483577"/>
          </a:xfrm>
          <a:prstGeom prst="wedgeRoundRectCallout">
            <a:avLst>
              <a:gd name="adj1" fmla="val -7625"/>
              <a:gd name="adj2" fmla="val -22954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テキスト ボックス 21"/>
          <p:cNvSpPr txBox="1"/>
          <p:nvPr/>
        </p:nvSpPr>
        <p:spPr>
          <a:xfrm>
            <a:off x="672946" y="5386820"/>
            <a:ext cx="1757792" cy="430887"/>
          </a:xfrm>
          <a:prstGeom prst="rect">
            <a:avLst/>
          </a:prstGeom>
          <a:noFill/>
        </p:spPr>
        <p:txBody>
          <a:bodyPr wrap="square" rtlCol="0">
            <a:spAutoFit/>
          </a:bodyPr>
          <a:lstStyle/>
          <a:p>
            <a:r>
              <a:rPr lang="ja-JP" altLang="en-US" sz="1100" dirty="0" smtClean="0"/>
              <a:t>⑤項目ごとの詳細な表示方法を設定できる</a:t>
            </a:r>
            <a:endParaRPr lang="en-US" altLang="ja-JP" sz="1100" dirty="0"/>
          </a:p>
        </p:txBody>
      </p:sp>
      <p:sp>
        <p:nvSpPr>
          <p:cNvPr id="23" name="角丸四角形吹き出し 22"/>
          <p:cNvSpPr/>
          <p:nvPr/>
        </p:nvSpPr>
        <p:spPr>
          <a:xfrm>
            <a:off x="4803681" y="5182525"/>
            <a:ext cx="3360605" cy="489450"/>
          </a:xfrm>
          <a:prstGeom prst="wedgeRoundRectCallout">
            <a:avLst>
              <a:gd name="adj1" fmla="val -35612"/>
              <a:gd name="adj2" fmla="val -10944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テキスト ボックス 23"/>
          <p:cNvSpPr txBox="1"/>
          <p:nvPr/>
        </p:nvSpPr>
        <p:spPr>
          <a:xfrm>
            <a:off x="4887894" y="5241088"/>
            <a:ext cx="3276392" cy="430887"/>
          </a:xfrm>
          <a:prstGeom prst="rect">
            <a:avLst/>
          </a:prstGeom>
          <a:noFill/>
        </p:spPr>
        <p:txBody>
          <a:bodyPr wrap="square" rtlCol="0">
            <a:spAutoFit/>
          </a:bodyPr>
          <a:lstStyle/>
          <a:p>
            <a:r>
              <a:rPr lang="ja-JP" altLang="en-US" sz="1100" dirty="0" smtClean="0"/>
              <a:t>⑥左側の項目で「テキスト」が選択されているため、文字のスタイルに関する設定ができる</a:t>
            </a:r>
            <a:endParaRPr lang="en-US" altLang="ja-JP" sz="1100" dirty="0"/>
          </a:p>
        </p:txBody>
      </p:sp>
      <p:sp>
        <p:nvSpPr>
          <p:cNvPr id="26" name="角丸四角形吹き出し 25"/>
          <p:cNvSpPr/>
          <p:nvPr/>
        </p:nvSpPr>
        <p:spPr>
          <a:xfrm>
            <a:off x="4997804" y="6112325"/>
            <a:ext cx="1014460" cy="261610"/>
          </a:xfrm>
          <a:prstGeom prst="wedgeRoundRectCallout">
            <a:avLst>
              <a:gd name="adj1" fmla="val 57023"/>
              <a:gd name="adj2" fmla="val 9999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4997804" y="6112325"/>
            <a:ext cx="945449" cy="261610"/>
          </a:xfrm>
          <a:prstGeom prst="rect">
            <a:avLst/>
          </a:prstGeom>
          <a:noFill/>
        </p:spPr>
        <p:txBody>
          <a:bodyPr wrap="square" rtlCol="0">
            <a:spAutoFit/>
          </a:bodyPr>
          <a:lstStyle/>
          <a:p>
            <a:r>
              <a:rPr lang="ja-JP" altLang="en-US" sz="1100" dirty="0" smtClean="0"/>
              <a:t>⑦適用→</a:t>
            </a:r>
            <a:r>
              <a:rPr lang="en-US" altLang="ja-JP" sz="1100" dirty="0" smtClean="0"/>
              <a:t>OK</a:t>
            </a:r>
            <a:endParaRPr lang="en-US" altLang="ja-JP" sz="1100" dirty="0"/>
          </a:p>
        </p:txBody>
      </p:sp>
      <p:sp>
        <p:nvSpPr>
          <p:cNvPr id="34" name="正方形/長方形 33"/>
          <p:cNvSpPr/>
          <p:nvPr/>
        </p:nvSpPr>
        <p:spPr>
          <a:xfrm>
            <a:off x="6113501" y="6462135"/>
            <a:ext cx="1956386" cy="2280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21</a:t>
            </a:fld>
            <a:endParaRPr kumimoji="1" lang="ja-JP" altLang="en-US"/>
          </a:p>
        </p:txBody>
      </p:sp>
      <p:sp>
        <p:nvSpPr>
          <p:cNvPr id="37" name="テキスト ボックス 36"/>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9488983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126" y="1188640"/>
            <a:ext cx="8309971" cy="5273495"/>
          </a:xfrm>
          <a:prstGeom prst="rect">
            <a:avLst/>
          </a:prstGeom>
        </p:spPr>
      </p:pic>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1.9 </a:t>
            </a:r>
            <a:r>
              <a:rPr lang="ja-JP" altLang="en-US" sz="2000" dirty="0" smtClean="0"/>
              <a:t>ラベルを表示する方法</a:t>
            </a:r>
            <a:endParaRPr lang="en-US" altLang="ja-JP" sz="2000" dirty="0"/>
          </a:p>
        </p:txBody>
      </p:sp>
      <p:sp>
        <p:nvSpPr>
          <p:cNvPr id="12" name="テキスト ボックス 11"/>
          <p:cNvSpPr txBox="1"/>
          <p:nvPr/>
        </p:nvSpPr>
        <p:spPr>
          <a:xfrm>
            <a:off x="683623" y="885245"/>
            <a:ext cx="8956766" cy="307777"/>
          </a:xfrm>
          <a:prstGeom prst="rect">
            <a:avLst/>
          </a:prstGeom>
          <a:noFill/>
        </p:spPr>
        <p:txBody>
          <a:bodyPr wrap="square" rtlCol="0">
            <a:spAutoFit/>
          </a:bodyPr>
          <a:lstStyle/>
          <a:p>
            <a:r>
              <a:rPr lang="ja-JP" altLang="en-US" sz="1400" dirty="0" smtClean="0"/>
              <a:t>ラベルを見やすくする方法　（背景色とかさなって、見えづらいとき）</a:t>
            </a:r>
            <a:endParaRPr lang="en-US" altLang="ja-JP" sz="1400" dirty="0" smtClean="0"/>
          </a:p>
        </p:txBody>
      </p:sp>
      <p:sp>
        <p:nvSpPr>
          <p:cNvPr id="26" name="角丸四角形吹き出し 25"/>
          <p:cNvSpPr/>
          <p:nvPr/>
        </p:nvSpPr>
        <p:spPr>
          <a:xfrm>
            <a:off x="5376627" y="5884271"/>
            <a:ext cx="1014460" cy="261610"/>
          </a:xfrm>
          <a:prstGeom prst="wedgeRoundRectCallout">
            <a:avLst>
              <a:gd name="adj1" fmla="val 57023"/>
              <a:gd name="adj2" fmla="val 9999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5376627" y="5884271"/>
            <a:ext cx="945449" cy="261610"/>
          </a:xfrm>
          <a:prstGeom prst="rect">
            <a:avLst/>
          </a:prstGeom>
          <a:noFill/>
        </p:spPr>
        <p:txBody>
          <a:bodyPr wrap="square" rtlCol="0">
            <a:spAutoFit/>
          </a:bodyPr>
          <a:lstStyle/>
          <a:p>
            <a:r>
              <a:rPr lang="ja-JP" altLang="en-US" sz="1100" dirty="0" smtClean="0"/>
              <a:t>③適用→</a:t>
            </a:r>
            <a:r>
              <a:rPr lang="en-US" altLang="ja-JP" sz="1100" dirty="0" smtClean="0"/>
              <a:t>OK</a:t>
            </a:r>
            <a:endParaRPr lang="en-US" altLang="ja-JP" sz="1100" dirty="0"/>
          </a:p>
        </p:txBody>
      </p:sp>
      <p:sp>
        <p:nvSpPr>
          <p:cNvPr id="34" name="正方形/長方形 33"/>
          <p:cNvSpPr/>
          <p:nvPr/>
        </p:nvSpPr>
        <p:spPr>
          <a:xfrm>
            <a:off x="6492324" y="6234081"/>
            <a:ext cx="1956386" cy="2280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角丸四角形吹き出し 39"/>
          <p:cNvSpPr/>
          <p:nvPr/>
        </p:nvSpPr>
        <p:spPr>
          <a:xfrm>
            <a:off x="788126" y="3587589"/>
            <a:ext cx="1862295" cy="261611"/>
          </a:xfrm>
          <a:prstGeom prst="wedgeRoundRectCallout">
            <a:avLst>
              <a:gd name="adj1" fmla="val -5206"/>
              <a:gd name="adj2" fmla="val -15464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テキスト ボックス 40"/>
          <p:cNvSpPr txBox="1"/>
          <p:nvPr/>
        </p:nvSpPr>
        <p:spPr>
          <a:xfrm>
            <a:off x="788126" y="3587591"/>
            <a:ext cx="2014695" cy="261610"/>
          </a:xfrm>
          <a:prstGeom prst="rect">
            <a:avLst/>
          </a:prstGeom>
          <a:noFill/>
        </p:spPr>
        <p:txBody>
          <a:bodyPr wrap="square" rtlCol="0">
            <a:spAutoFit/>
          </a:bodyPr>
          <a:lstStyle/>
          <a:p>
            <a:r>
              <a:rPr lang="ja-JP" altLang="en-US" sz="1100" dirty="0" smtClean="0"/>
              <a:t>①「バッファ」をクリック</a:t>
            </a:r>
            <a:endParaRPr lang="en-US" altLang="ja-JP" sz="1100" dirty="0"/>
          </a:p>
        </p:txBody>
      </p:sp>
      <p:sp>
        <p:nvSpPr>
          <p:cNvPr id="42" name="正方形/長方形 41"/>
          <p:cNvSpPr/>
          <p:nvPr/>
        </p:nvSpPr>
        <p:spPr>
          <a:xfrm>
            <a:off x="1235236" y="3095861"/>
            <a:ext cx="841757" cy="2221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吹き出し 42"/>
          <p:cNvSpPr/>
          <p:nvPr/>
        </p:nvSpPr>
        <p:spPr>
          <a:xfrm>
            <a:off x="2650421" y="2446572"/>
            <a:ext cx="1518167" cy="261611"/>
          </a:xfrm>
          <a:prstGeom prst="wedgeRoundRectCallout">
            <a:avLst>
              <a:gd name="adj1" fmla="val -45889"/>
              <a:gd name="adj2" fmla="val 11998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テキスト ボックス 43"/>
          <p:cNvSpPr txBox="1"/>
          <p:nvPr/>
        </p:nvSpPr>
        <p:spPr>
          <a:xfrm>
            <a:off x="2650422" y="2446574"/>
            <a:ext cx="1625744" cy="261610"/>
          </a:xfrm>
          <a:prstGeom prst="rect">
            <a:avLst/>
          </a:prstGeom>
          <a:noFill/>
        </p:spPr>
        <p:txBody>
          <a:bodyPr wrap="square" rtlCol="0">
            <a:spAutoFit/>
          </a:bodyPr>
          <a:lstStyle/>
          <a:p>
            <a:r>
              <a:rPr lang="ja-JP" altLang="en-US" sz="1100" dirty="0" smtClean="0"/>
              <a:t>②チェックを入れる</a:t>
            </a:r>
            <a:endParaRPr lang="en-US" altLang="ja-JP" sz="1100" dirty="0"/>
          </a:p>
        </p:txBody>
      </p:sp>
      <p:sp>
        <p:nvSpPr>
          <p:cNvPr id="45" name="正方形/長方形 44"/>
          <p:cNvSpPr/>
          <p:nvPr/>
        </p:nvSpPr>
        <p:spPr>
          <a:xfrm>
            <a:off x="2076993" y="2904018"/>
            <a:ext cx="940527" cy="1918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1098788" y="4841183"/>
            <a:ext cx="2786743" cy="1506925"/>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p:cNvSpPr txBox="1"/>
          <p:nvPr/>
        </p:nvSpPr>
        <p:spPr>
          <a:xfrm>
            <a:off x="1098788" y="4841182"/>
            <a:ext cx="2555126" cy="523220"/>
          </a:xfrm>
          <a:prstGeom prst="rect">
            <a:avLst/>
          </a:prstGeom>
          <a:noFill/>
        </p:spPr>
        <p:txBody>
          <a:bodyPr wrap="square" rtlCol="0">
            <a:spAutoFit/>
          </a:bodyPr>
          <a:lstStyle/>
          <a:p>
            <a:r>
              <a:rPr lang="ja-JP" altLang="en-US" sz="1400" dirty="0" smtClean="0"/>
              <a:t>バッファとは、</a:t>
            </a:r>
            <a:endParaRPr lang="en-US" altLang="ja-JP" sz="1400" dirty="0" smtClean="0"/>
          </a:p>
          <a:p>
            <a:r>
              <a:rPr lang="ja-JP" altLang="en-US" sz="1400" dirty="0" smtClean="0"/>
              <a:t>文字の周りに色をつけること</a:t>
            </a:r>
            <a:endParaRPr lang="en-US" altLang="ja-JP" sz="1400" dirty="0" smtClean="0"/>
          </a:p>
        </p:txBody>
      </p:sp>
      <p:sp>
        <p:nvSpPr>
          <p:cNvPr id="48" name="テキスト ボックス 47"/>
          <p:cNvSpPr txBox="1"/>
          <p:nvPr/>
        </p:nvSpPr>
        <p:spPr>
          <a:xfrm>
            <a:off x="1344811" y="5544518"/>
            <a:ext cx="748923" cy="769441"/>
          </a:xfrm>
          <a:prstGeom prst="rect">
            <a:avLst/>
          </a:prstGeom>
          <a:solidFill>
            <a:schemeClr val="tx1">
              <a:lumMod val="85000"/>
              <a:lumOff val="15000"/>
            </a:schemeClr>
          </a:solidFill>
        </p:spPr>
        <p:txBody>
          <a:bodyPr wrap="none" rtlCol="0">
            <a:spAutoFit/>
          </a:bodyPr>
          <a:lstStyle/>
          <a:p>
            <a:r>
              <a:rPr kumimoji="1" lang="ja-JP" altLang="en-US" sz="4400" dirty="0" smtClean="0"/>
              <a:t>あ</a:t>
            </a:r>
            <a:endParaRPr kumimoji="1" lang="ja-JP" altLang="en-US" sz="4400" dirty="0"/>
          </a:p>
        </p:txBody>
      </p:sp>
      <p:sp>
        <p:nvSpPr>
          <p:cNvPr id="49" name="テキスト ボックス 48"/>
          <p:cNvSpPr txBox="1"/>
          <p:nvPr/>
        </p:nvSpPr>
        <p:spPr>
          <a:xfrm>
            <a:off x="2796652" y="5544518"/>
            <a:ext cx="748923" cy="769441"/>
          </a:xfrm>
          <a:prstGeom prst="rect">
            <a:avLst/>
          </a:prstGeom>
          <a:solidFill>
            <a:schemeClr val="tx1">
              <a:lumMod val="85000"/>
              <a:lumOff val="15000"/>
            </a:schemeClr>
          </a:solidFill>
        </p:spPr>
        <p:txBody>
          <a:bodyPr wrap="none" rtlCol="0">
            <a:spAutoFit/>
          </a:bodyPr>
          <a:lstStyle/>
          <a:p>
            <a:r>
              <a:rPr kumimoji="1" lang="ja-JP" altLang="en-US" sz="4400" dirty="0" smtClean="0">
                <a:ln>
                  <a:solidFill>
                    <a:schemeClr val="bg1"/>
                  </a:solidFill>
                </a:ln>
              </a:rPr>
              <a:t>あ</a:t>
            </a:r>
            <a:endParaRPr kumimoji="1" lang="ja-JP" altLang="en-US" sz="4400" dirty="0">
              <a:ln>
                <a:solidFill>
                  <a:schemeClr val="bg1"/>
                </a:solidFill>
              </a:ln>
            </a:endParaRPr>
          </a:p>
        </p:txBody>
      </p:sp>
      <p:sp>
        <p:nvSpPr>
          <p:cNvPr id="50" name="テキスト ボックス 49"/>
          <p:cNvSpPr txBox="1"/>
          <p:nvPr/>
        </p:nvSpPr>
        <p:spPr>
          <a:xfrm>
            <a:off x="2636350" y="5316737"/>
            <a:ext cx="1122067" cy="261610"/>
          </a:xfrm>
          <a:prstGeom prst="rect">
            <a:avLst/>
          </a:prstGeom>
          <a:noFill/>
        </p:spPr>
        <p:txBody>
          <a:bodyPr wrap="square" rtlCol="0">
            <a:spAutoFit/>
          </a:bodyPr>
          <a:lstStyle/>
          <a:p>
            <a:r>
              <a:rPr lang="ja-JP" altLang="en-US" sz="1100" dirty="0" smtClean="0"/>
              <a:t>バッファあり</a:t>
            </a:r>
            <a:endParaRPr lang="en-US" altLang="ja-JP" sz="1100" dirty="0"/>
          </a:p>
        </p:txBody>
      </p:sp>
      <p:sp>
        <p:nvSpPr>
          <p:cNvPr id="51" name="テキスト ボックス 50"/>
          <p:cNvSpPr txBox="1"/>
          <p:nvPr/>
        </p:nvSpPr>
        <p:spPr>
          <a:xfrm>
            <a:off x="1217914" y="5299686"/>
            <a:ext cx="1122067" cy="261610"/>
          </a:xfrm>
          <a:prstGeom prst="rect">
            <a:avLst/>
          </a:prstGeom>
          <a:noFill/>
        </p:spPr>
        <p:txBody>
          <a:bodyPr wrap="square" rtlCol="0">
            <a:spAutoFit/>
          </a:bodyPr>
          <a:lstStyle/>
          <a:p>
            <a:r>
              <a:rPr lang="ja-JP" altLang="en-US" sz="1100" dirty="0" smtClean="0"/>
              <a:t>バッファなし</a:t>
            </a:r>
            <a:endParaRPr lang="en-US" altLang="ja-JP" sz="1100" dirty="0"/>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22</a:t>
            </a:fld>
            <a:endParaRPr kumimoji="1" lang="ja-JP" altLang="en-US"/>
          </a:p>
        </p:txBody>
      </p:sp>
      <p:sp>
        <p:nvSpPr>
          <p:cNvPr id="22" name="テキスト ボックス 21"/>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7977528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492942"/>
            <a:ext cx="7267225" cy="4626928"/>
          </a:xfrm>
          <a:prstGeom prst="rect">
            <a:avLst/>
          </a:prstGeom>
        </p:spPr>
      </p:pic>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1.9 </a:t>
            </a:r>
            <a:r>
              <a:rPr lang="ja-JP" altLang="en-US" sz="2000" dirty="0" smtClean="0"/>
              <a:t>ラベルを表示する方法</a:t>
            </a:r>
            <a:endParaRPr lang="en-US" altLang="ja-JP" sz="2000" dirty="0"/>
          </a:p>
        </p:txBody>
      </p:sp>
      <p:sp>
        <p:nvSpPr>
          <p:cNvPr id="12" name="テキスト ボックス 11"/>
          <p:cNvSpPr txBox="1"/>
          <p:nvPr/>
        </p:nvSpPr>
        <p:spPr>
          <a:xfrm>
            <a:off x="683623" y="885245"/>
            <a:ext cx="8956766" cy="307777"/>
          </a:xfrm>
          <a:prstGeom prst="rect">
            <a:avLst/>
          </a:prstGeom>
          <a:noFill/>
        </p:spPr>
        <p:txBody>
          <a:bodyPr wrap="square" rtlCol="0">
            <a:spAutoFit/>
          </a:bodyPr>
          <a:lstStyle/>
          <a:p>
            <a:r>
              <a:rPr lang="ja-JP" altLang="en-US" sz="1400" dirty="0" smtClean="0"/>
              <a:t>ラベルを見やすくする方法　～ほかのラベルと重なってしまうとき～</a:t>
            </a:r>
            <a:endParaRPr lang="en-US" altLang="ja-JP" sz="1400" dirty="0" smtClean="0"/>
          </a:p>
        </p:txBody>
      </p:sp>
      <p:sp>
        <p:nvSpPr>
          <p:cNvPr id="26" name="角丸四角形吹き出し 25"/>
          <p:cNvSpPr/>
          <p:nvPr/>
        </p:nvSpPr>
        <p:spPr>
          <a:xfrm>
            <a:off x="5376627" y="5500480"/>
            <a:ext cx="1014460" cy="261610"/>
          </a:xfrm>
          <a:prstGeom prst="wedgeRoundRectCallout">
            <a:avLst>
              <a:gd name="adj1" fmla="val 57023"/>
              <a:gd name="adj2" fmla="val 9999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5376627" y="5500480"/>
            <a:ext cx="945449" cy="261610"/>
          </a:xfrm>
          <a:prstGeom prst="rect">
            <a:avLst/>
          </a:prstGeom>
          <a:noFill/>
        </p:spPr>
        <p:txBody>
          <a:bodyPr wrap="square" rtlCol="0">
            <a:spAutoFit/>
          </a:bodyPr>
          <a:lstStyle/>
          <a:p>
            <a:r>
              <a:rPr lang="ja-JP" altLang="en-US" sz="1100" dirty="0" smtClean="0"/>
              <a:t>③適用→</a:t>
            </a:r>
            <a:r>
              <a:rPr lang="en-US" altLang="ja-JP" sz="1100" dirty="0" smtClean="0"/>
              <a:t>OK</a:t>
            </a:r>
            <a:endParaRPr lang="en-US" altLang="ja-JP" sz="1100" dirty="0"/>
          </a:p>
        </p:txBody>
      </p:sp>
      <p:sp>
        <p:nvSpPr>
          <p:cNvPr id="34" name="正方形/長方形 33"/>
          <p:cNvSpPr/>
          <p:nvPr/>
        </p:nvSpPr>
        <p:spPr>
          <a:xfrm>
            <a:off x="5734594" y="5917474"/>
            <a:ext cx="1672046" cy="2023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角丸四角形吹き出し 39"/>
          <p:cNvSpPr/>
          <p:nvPr/>
        </p:nvSpPr>
        <p:spPr>
          <a:xfrm>
            <a:off x="349938" y="4233106"/>
            <a:ext cx="1862295" cy="261611"/>
          </a:xfrm>
          <a:prstGeom prst="wedgeRoundRectCallout">
            <a:avLst>
              <a:gd name="adj1" fmla="val -7310"/>
              <a:gd name="adj2" fmla="val -12468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テキスト ボックス 40"/>
          <p:cNvSpPr txBox="1"/>
          <p:nvPr/>
        </p:nvSpPr>
        <p:spPr>
          <a:xfrm>
            <a:off x="349938" y="4233108"/>
            <a:ext cx="2014695" cy="261610"/>
          </a:xfrm>
          <a:prstGeom prst="rect">
            <a:avLst/>
          </a:prstGeom>
          <a:noFill/>
        </p:spPr>
        <p:txBody>
          <a:bodyPr wrap="square" rtlCol="0">
            <a:spAutoFit/>
          </a:bodyPr>
          <a:lstStyle/>
          <a:p>
            <a:r>
              <a:rPr lang="ja-JP" altLang="en-US" sz="1100" dirty="0" smtClean="0"/>
              <a:t>①「描画」をクリック</a:t>
            </a:r>
            <a:endParaRPr lang="en-US" altLang="ja-JP" sz="1100" dirty="0"/>
          </a:p>
        </p:txBody>
      </p:sp>
      <p:sp>
        <p:nvSpPr>
          <p:cNvPr id="42" name="正方形/長方形 41"/>
          <p:cNvSpPr/>
          <p:nvPr/>
        </p:nvSpPr>
        <p:spPr>
          <a:xfrm>
            <a:off x="1088441" y="3870467"/>
            <a:ext cx="765234" cy="1835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吹き出し 42"/>
          <p:cNvSpPr/>
          <p:nvPr/>
        </p:nvSpPr>
        <p:spPr>
          <a:xfrm>
            <a:off x="1981644" y="5036631"/>
            <a:ext cx="1862295" cy="261611"/>
          </a:xfrm>
          <a:prstGeom prst="wedgeRoundRectCallout">
            <a:avLst>
              <a:gd name="adj1" fmla="val -46590"/>
              <a:gd name="adj2" fmla="val -12967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テキスト ボックス 43"/>
          <p:cNvSpPr txBox="1"/>
          <p:nvPr/>
        </p:nvSpPr>
        <p:spPr>
          <a:xfrm>
            <a:off x="1981644" y="5036633"/>
            <a:ext cx="2014695" cy="261610"/>
          </a:xfrm>
          <a:prstGeom prst="rect">
            <a:avLst/>
          </a:prstGeom>
          <a:noFill/>
        </p:spPr>
        <p:txBody>
          <a:bodyPr wrap="square" rtlCol="0">
            <a:spAutoFit/>
          </a:bodyPr>
          <a:lstStyle/>
          <a:p>
            <a:r>
              <a:rPr lang="ja-JP" altLang="en-US" sz="1100" dirty="0" smtClean="0"/>
              <a:t>②チェックを入れる</a:t>
            </a:r>
            <a:endParaRPr lang="en-US" altLang="ja-JP" sz="1100" dirty="0"/>
          </a:p>
        </p:txBody>
      </p:sp>
      <p:sp>
        <p:nvSpPr>
          <p:cNvPr id="45" name="正方形/長方形 44"/>
          <p:cNvSpPr/>
          <p:nvPr/>
        </p:nvSpPr>
        <p:spPr>
          <a:xfrm>
            <a:off x="1853675" y="4674757"/>
            <a:ext cx="1960679" cy="1454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683623" y="1134914"/>
            <a:ext cx="8956766" cy="307777"/>
          </a:xfrm>
          <a:prstGeom prst="rect">
            <a:avLst/>
          </a:prstGeom>
          <a:noFill/>
        </p:spPr>
        <p:txBody>
          <a:bodyPr wrap="square" rtlCol="0">
            <a:spAutoFit/>
          </a:bodyPr>
          <a:lstStyle/>
          <a:p>
            <a:r>
              <a:rPr lang="ja-JP" altLang="en-US" sz="1400" dirty="0" smtClean="0"/>
              <a:t>ラベル表示が重なってしまうとき、自動的に消えてしまうことがあるので、それを回避する方法を紹介。</a:t>
            </a:r>
            <a:endParaRPr lang="en-US" altLang="ja-JP" sz="1400" dirty="0" smtClean="0"/>
          </a:p>
        </p:txBody>
      </p:sp>
      <p:sp>
        <p:nvSpPr>
          <p:cNvPr id="23" name="テキスト ボックス 22"/>
          <p:cNvSpPr txBox="1"/>
          <p:nvPr/>
        </p:nvSpPr>
        <p:spPr>
          <a:xfrm>
            <a:off x="657580" y="6298951"/>
            <a:ext cx="7389140" cy="307777"/>
          </a:xfrm>
          <a:prstGeom prst="rect">
            <a:avLst/>
          </a:prstGeom>
          <a:noFill/>
        </p:spPr>
        <p:txBody>
          <a:bodyPr wrap="square" rtlCol="0">
            <a:spAutoFit/>
          </a:bodyPr>
          <a:lstStyle/>
          <a:p>
            <a:r>
              <a:rPr lang="en-US" altLang="ja-JP" sz="1400" dirty="0" smtClean="0"/>
              <a:t>※</a:t>
            </a:r>
            <a:r>
              <a:rPr lang="ja-JP" altLang="en-US" sz="1400" dirty="0" smtClean="0"/>
              <a:t>　①のところで、「配置」を選択すると、ラベル表示の位置も変更することができます。</a:t>
            </a:r>
            <a:endParaRPr lang="en-US" altLang="ja-JP" sz="14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23</a:t>
            </a:fld>
            <a:endParaRPr kumimoji="1" lang="ja-JP" altLang="en-US"/>
          </a:p>
        </p:txBody>
      </p:sp>
      <p:sp>
        <p:nvSpPr>
          <p:cNvPr id="18" name="テキスト ボックス 17"/>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32577546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角丸四角形吹き出し 30"/>
          <p:cNvSpPr/>
          <p:nvPr/>
        </p:nvSpPr>
        <p:spPr>
          <a:xfrm>
            <a:off x="1350892" y="1347912"/>
            <a:ext cx="7231133" cy="3071688"/>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テキスト ボックス 9"/>
          <p:cNvSpPr txBox="1"/>
          <p:nvPr/>
        </p:nvSpPr>
        <p:spPr>
          <a:xfrm>
            <a:off x="683622" y="466273"/>
            <a:ext cx="6117227" cy="400110"/>
          </a:xfrm>
          <a:prstGeom prst="rect">
            <a:avLst/>
          </a:prstGeom>
          <a:noFill/>
        </p:spPr>
        <p:txBody>
          <a:bodyPr wrap="square" rtlCol="0">
            <a:spAutoFit/>
          </a:bodyPr>
          <a:lstStyle/>
          <a:p>
            <a:r>
              <a:rPr lang="en-US" altLang="ja-JP" sz="2000" dirty="0" smtClean="0"/>
              <a:t>1.10 Garmin</a:t>
            </a:r>
            <a:r>
              <a:rPr lang="ja-JP" altLang="en-US" sz="2000" dirty="0" smtClean="0"/>
              <a:t>で記録した位置情報を</a:t>
            </a:r>
            <a:r>
              <a:rPr lang="en-US" altLang="ja-JP" sz="2000" dirty="0" smtClean="0"/>
              <a:t>QGIS</a:t>
            </a:r>
            <a:r>
              <a:rPr lang="ja-JP" altLang="en-US" sz="2000" dirty="0" smtClean="0"/>
              <a:t>で見る</a:t>
            </a:r>
            <a:endParaRPr lang="en-US" altLang="ja-JP" sz="2000" dirty="0"/>
          </a:p>
        </p:txBody>
      </p:sp>
      <p:sp>
        <p:nvSpPr>
          <p:cNvPr id="12" name="テキスト ボックス 11"/>
          <p:cNvSpPr txBox="1"/>
          <p:nvPr/>
        </p:nvSpPr>
        <p:spPr>
          <a:xfrm>
            <a:off x="683622" y="1003815"/>
            <a:ext cx="2335802" cy="307777"/>
          </a:xfrm>
          <a:prstGeom prst="rect">
            <a:avLst/>
          </a:prstGeom>
          <a:noFill/>
        </p:spPr>
        <p:txBody>
          <a:bodyPr wrap="square" rtlCol="0">
            <a:spAutoFit/>
          </a:bodyPr>
          <a:lstStyle/>
          <a:p>
            <a:r>
              <a:rPr lang="en-US" altLang="ja-JP" sz="1400" dirty="0" smtClean="0"/>
              <a:t>Garmin</a:t>
            </a:r>
            <a:r>
              <a:rPr lang="ja-JP" altLang="en-US" sz="1400" dirty="0" smtClean="0"/>
              <a:t>で記録できる情報</a:t>
            </a:r>
            <a:endParaRPr lang="en-US" altLang="ja-JP" sz="1400" dirty="0" smtClean="0"/>
          </a:p>
        </p:txBody>
      </p:sp>
      <p:sp>
        <p:nvSpPr>
          <p:cNvPr id="2" name="楕円 1"/>
          <p:cNvSpPr/>
          <p:nvPr/>
        </p:nvSpPr>
        <p:spPr>
          <a:xfrm>
            <a:off x="2640060" y="1998808"/>
            <a:ext cx="190500" cy="180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p:cNvSpPr/>
          <p:nvPr/>
        </p:nvSpPr>
        <p:spPr>
          <a:xfrm>
            <a:off x="3106514" y="2417908"/>
            <a:ext cx="190500" cy="180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p:cNvSpPr/>
          <p:nvPr/>
        </p:nvSpPr>
        <p:spPr>
          <a:xfrm>
            <a:off x="2420714" y="2856058"/>
            <a:ext cx="190500" cy="180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1875882" y="1461878"/>
            <a:ext cx="2335802" cy="307777"/>
          </a:xfrm>
          <a:prstGeom prst="rect">
            <a:avLst/>
          </a:prstGeom>
          <a:noFill/>
        </p:spPr>
        <p:txBody>
          <a:bodyPr wrap="square" rtlCol="0">
            <a:spAutoFit/>
          </a:bodyPr>
          <a:lstStyle/>
          <a:p>
            <a:r>
              <a:rPr lang="en-US" altLang="ja-JP" sz="1400" dirty="0" smtClean="0"/>
              <a:t>Ⅰ. </a:t>
            </a:r>
            <a:r>
              <a:rPr lang="ja-JP" altLang="en-US" sz="1400" dirty="0" smtClean="0"/>
              <a:t>ポイントデータ</a:t>
            </a:r>
            <a:endParaRPr lang="en-US" altLang="ja-JP" sz="1400" dirty="0" smtClean="0"/>
          </a:p>
        </p:txBody>
      </p:sp>
      <p:sp>
        <p:nvSpPr>
          <p:cNvPr id="21" name="テキスト ボックス 20"/>
          <p:cNvSpPr txBox="1"/>
          <p:nvPr/>
        </p:nvSpPr>
        <p:spPr>
          <a:xfrm>
            <a:off x="5600084" y="1528212"/>
            <a:ext cx="2335802" cy="307777"/>
          </a:xfrm>
          <a:prstGeom prst="rect">
            <a:avLst/>
          </a:prstGeom>
          <a:noFill/>
        </p:spPr>
        <p:txBody>
          <a:bodyPr wrap="square" rtlCol="0">
            <a:spAutoFit/>
          </a:bodyPr>
          <a:lstStyle/>
          <a:p>
            <a:r>
              <a:rPr lang="en-US" altLang="ja-JP" sz="1400" dirty="0" smtClean="0"/>
              <a:t>Ⅱ. </a:t>
            </a:r>
            <a:r>
              <a:rPr lang="ja-JP" altLang="en-US" sz="1400" dirty="0" smtClean="0"/>
              <a:t>軌跡データ</a:t>
            </a:r>
            <a:endParaRPr lang="en-US" altLang="ja-JP" sz="1400" dirty="0" smtClean="0"/>
          </a:p>
        </p:txBody>
      </p:sp>
      <p:sp>
        <p:nvSpPr>
          <p:cNvPr id="3" name="フリーフォーム 2"/>
          <p:cNvSpPr/>
          <p:nvPr/>
        </p:nvSpPr>
        <p:spPr>
          <a:xfrm>
            <a:off x="5848824" y="2055617"/>
            <a:ext cx="1504950" cy="1191519"/>
          </a:xfrm>
          <a:custGeom>
            <a:avLst/>
            <a:gdLst>
              <a:gd name="connsiteX0" fmla="*/ 0 w 1504950"/>
              <a:gd name="connsiteY0" fmla="*/ 1181100 h 1191519"/>
              <a:gd name="connsiteX1" fmla="*/ 171450 w 1504950"/>
              <a:gd name="connsiteY1" fmla="*/ 1171575 h 1191519"/>
              <a:gd name="connsiteX2" fmla="*/ 466725 w 1504950"/>
              <a:gd name="connsiteY2" fmla="*/ 1000125 h 1191519"/>
              <a:gd name="connsiteX3" fmla="*/ 552450 w 1504950"/>
              <a:gd name="connsiteY3" fmla="*/ 847725 h 1191519"/>
              <a:gd name="connsiteX4" fmla="*/ 542925 w 1504950"/>
              <a:gd name="connsiteY4" fmla="*/ 561975 h 1191519"/>
              <a:gd name="connsiteX5" fmla="*/ 552450 w 1504950"/>
              <a:gd name="connsiteY5" fmla="*/ 276225 h 1191519"/>
              <a:gd name="connsiteX6" fmla="*/ 733425 w 1504950"/>
              <a:gd name="connsiteY6" fmla="*/ 142875 h 1191519"/>
              <a:gd name="connsiteX7" fmla="*/ 1066800 w 1504950"/>
              <a:gd name="connsiteY7" fmla="*/ 38100 h 1191519"/>
              <a:gd name="connsiteX8" fmla="*/ 1343025 w 1504950"/>
              <a:gd name="connsiteY8" fmla="*/ 0 h 1191519"/>
              <a:gd name="connsiteX9" fmla="*/ 1343025 w 1504950"/>
              <a:gd name="connsiteY9" fmla="*/ 0 h 1191519"/>
              <a:gd name="connsiteX10" fmla="*/ 1504950 w 1504950"/>
              <a:gd name="connsiteY10" fmla="*/ 0 h 119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4950" h="1191519">
                <a:moveTo>
                  <a:pt x="0" y="1181100"/>
                </a:moveTo>
                <a:cubicBezTo>
                  <a:pt x="46831" y="1191419"/>
                  <a:pt x="93663" y="1201738"/>
                  <a:pt x="171450" y="1171575"/>
                </a:cubicBezTo>
                <a:cubicBezTo>
                  <a:pt x="249238" y="1141412"/>
                  <a:pt x="403225" y="1054100"/>
                  <a:pt x="466725" y="1000125"/>
                </a:cubicBezTo>
                <a:cubicBezTo>
                  <a:pt x="530225" y="946150"/>
                  <a:pt x="539750" y="920750"/>
                  <a:pt x="552450" y="847725"/>
                </a:cubicBezTo>
                <a:cubicBezTo>
                  <a:pt x="565150" y="774700"/>
                  <a:pt x="542925" y="657225"/>
                  <a:pt x="542925" y="561975"/>
                </a:cubicBezTo>
                <a:cubicBezTo>
                  <a:pt x="542925" y="466725"/>
                  <a:pt x="520700" y="346075"/>
                  <a:pt x="552450" y="276225"/>
                </a:cubicBezTo>
                <a:cubicBezTo>
                  <a:pt x="584200" y="206375"/>
                  <a:pt x="647700" y="182562"/>
                  <a:pt x="733425" y="142875"/>
                </a:cubicBezTo>
                <a:cubicBezTo>
                  <a:pt x="819150" y="103188"/>
                  <a:pt x="965200" y="61912"/>
                  <a:pt x="1066800" y="38100"/>
                </a:cubicBezTo>
                <a:cubicBezTo>
                  <a:pt x="1168400" y="14288"/>
                  <a:pt x="1343025" y="0"/>
                  <a:pt x="1343025" y="0"/>
                </a:cubicBezTo>
                <a:lnTo>
                  <a:pt x="1343025" y="0"/>
                </a:lnTo>
                <a:lnTo>
                  <a:pt x="150495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1713346" y="3247136"/>
            <a:ext cx="2660874" cy="646331"/>
          </a:xfrm>
          <a:prstGeom prst="rect">
            <a:avLst/>
          </a:prstGeom>
          <a:noFill/>
        </p:spPr>
        <p:txBody>
          <a:bodyPr wrap="square" rtlCol="0">
            <a:spAutoFit/>
          </a:bodyPr>
          <a:lstStyle/>
          <a:p>
            <a:r>
              <a:rPr lang="ja-JP" altLang="en-US" sz="1200" dirty="0" smtClean="0"/>
              <a:t>ファイル名が</a:t>
            </a:r>
            <a:endParaRPr lang="en-US" altLang="ja-JP" sz="1200" dirty="0" smtClean="0"/>
          </a:p>
          <a:p>
            <a:r>
              <a:rPr lang="ja-JP" altLang="en-US" sz="1200" dirty="0" smtClean="0"/>
              <a:t>「ポイント</a:t>
            </a:r>
            <a:r>
              <a:rPr lang="en-US" altLang="ja-JP" sz="1200" dirty="0" smtClean="0"/>
              <a:t>_2020_08_28.gpx</a:t>
            </a:r>
            <a:r>
              <a:rPr lang="ja-JP" altLang="en-US" sz="1200" dirty="0" smtClean="0"/>
              <a:t>」</a:t>
            </a:r>
            <a:endParaRPr lang="en-US" altLang="ja-JP" sz="1200" dirty="0" smtClean="0"/>
          </a:p>
          <a:p>
            <a:r>
              <a:rPr lang="ja-JP" altLang="en-US" sz="1200" dirty="0" smtClean="0"/>
              <a:t>という形式。</a:t>
            </a:r>
            <a:endParaRPr lang="en-US" altLang="ja-JP" sz="1200" dirty="0" smtClean="0"/>
          </a:p>
        </p:txBody>
      </p:sp>
      <p:sp>
        <p:nvSpPr>
          <p:cNvPr id="25" name="テキスト ボックス 24"/>
          <p:cNvSpPr txBox="1"/>
          <p:nvPr/>
        </p:nvSpPr>
        <p:spPr>
          <a:xfrm>
            <a:off x="4628472" y="3247138"/>
            <a:ext cx="4534578" cy="1009096"/>
          </a:xfrm>
          <a:prstGeom prst="rect">
            <a:avLst/>
          </a:prstGeom>
          <a:noFill/>
        </p:spPr>
        <p:txBody>
          <a:bodyPr wrap="square" rtlCol="0">
            <a:spAutoFit/>
          </a:bodyPr>
          <a:lstStyle/>
          <a:p>
            <a:r>
              <a:rPr lang="ja-JP" altLang="en-US" sz="1200" dirty="0" smtClean="0"/>
              <a:t>ファイル名が</a:t>
            </a:r>
            <a:endParaRPr lang="en-US" altLang="ja-JP" sz="1200" dirty="0" smtClean="0"/>
          </a:p>
          <a:p>
            <a:r>
              <a:rPr lang="ja-JP" altLang="en-US" sz="1200" dirty="0" smtClean="0"/>
              <a:t>「軌跡</a:t>
            </a:r>
            <a:r>
              <a:rPr lang="en-US" altLang="ja-JP" sz="1200" dirty="0" smtClean="0"/>
              <a:t>_2020_08_28</a:t>
            </a:r>
            <a:r>
              <a:rPr lang="ja-JP" altLang="en-US" sz="1200" dirty="0" smtClean="0"/>
              <a:t> </a:t>
            </a:r>
            <a:r>
              <a:rPr lang="en-US" altLang="ja-JP" sz="1200" dirty="0" err="1" smtClean="0"/>
              <a:t>xxxxx.gpx</a:t>
            </a:r>
            <a:r>
              <a:rPr lang="ja-JP" altLang="en-US" sz="1200" dirty="0" smtClean="0"/>
              <a:t>」（軌跡保存したもの）</a:t>
            </a:r>
            <a:endParaRPr lang="en-US" altLang="ja-JP" sz="1200" dirty="0" smtClean="0"/>
          </a:p>
          <a:p>
            <a:r>
              <a:rPr lang="ja-JP" altLang="en-US" sz="1200" dirty="0" smtClean="0"/>
              <a:t>もしくは</a:t>
            </a:r>
            <a:endParaRPr lang="en-US" altLang="ja-JP" sz="1200" dirty="0" smtClean="0"/>
          </a:p>
          <a:p>
            <a:r>
              <a:rPr lang="ja-JP" altLang="en-US" sz="1200" dirty="0" smtClean="0"/>
              <a:t>「</a:t>
            </a:r>
            <a:r>
              <a:rPr lang="en-US" altLang="ja-JP" sz="1200" dirty="0" smtClean="0"/>
              <a:t>20200828.gpx</a:t>
            </a:r>
            <a:r>
              <a:rPr lang="ja-JP" altLang="en-US" sz="1200" dirty="0" smtClean="0"/>
              <a:t>」（自動保存したもの）</a:t>
            </a:r>
            <a:endParaRPr lang="en-US" altLang="ja-JP" sz="1200" dirty="0" smtClean="0"/>
          </a:p>
          <a:p>
            <a:r>
              <a:rPr lang="ja-JP" altLang="en-US" sz="1200" dirty="0" smtClean="0"/>
              <a:t>という形式。</a:t>
            </a:r>
            <a:endParaRPr lang="en-US" altLang="ja-JP" sz="1200" dirty="0" smtClean="0"/>
          </a:p>
        </p:txBody>
      </p:sp>
      <p:sp>
        <p:nvSpPr>
          <p:cNvPr id="28" name="テキスト ボックス 27"/>
          <p:cNvSpPr txBox="1"/>
          <p:nvPr/>
        </p:nvSpPr>
        <p:spPr>
          <a:xfrm>
            <a:off x="1144702" y="4599266"/>
            <a:ext cx="4929527" cy="307777"/>
          </a:xfrm>
          <a:prstGeom prst="rect">
            <a:avLst/>
          </a:prstGeom>
          <a:noFill/>
        </p:spPr>
        <p:txBody>
          <a:bodyPr wrap="square" rtlCol="0">
            <a:spAutoFit/>
          </a:bodyPr>
          <a:lstStyle/>
          <a:p>
            <a:r>
              <a:rPr lang="ja-JP" altLang="en-US" sz="1400" dirty="0" smtClean="0"/>
              <a:t>これらのデータを</a:t>
            </a:r>
            <a:r>
              <a:rPr lang="en-US" altLang="ja-JP" sz="1400" dirty="0" smtClean="0"/>
              <a:t>PC</a:t>
            </a:r>
            <a:r>
              <a:rPr lang="ja-JP" altLang="en-US" sz="1400" dirty="0" smtClean="0"/>
              <a:t>内のフォルダに保存する。</a:t>
            </a:r>
            <a:endParaRPr lang="en-US" altLang="ja-JP" sz="1400" dirty="0" smtClean="0"/>
          </a:p>
        </p:txBody>
      </p:sp>
      <p:pic>
        <p:nvPicPr>
          <p:cNvPr id="29" name="図 28"/>
          <p:cNvPicPr>
            <a:picLocks noChangeAspect="1"/>
          </p:cNvPicPr>
          <p:nvPr/>
        </p:nvPicPr>
        <p:blipFill>
          <a:blip r:embed="rId2"/>
          <a:stretch>
            <a:fillRect/>
          </a:stretch>
        </p:blipFill>
        <p:spPr>
          <a:xfrm>
            <a:off x="2060862" y="4617176"/>
            <a:ext cx="1696340" cy="1692172"/>
          </a:xfrm>
          <a:prstGeom prst="rect">
            <a:avLst/>
          </a:prstGeom>
        </p:spPr>
      </p:pic>
      <p:sp>
        <p:nvSpPr>
          <p:cNvPr id="30" name="テキスト ボックス 29"/>
          <p:cNvSpPr txBox="1"/>
          <p:nvPr/>
        </p:nvSpPr>
        <p:spPr>
          <a:xfrm>
            <a:off x="1074517" y="6155460"/>
            <a:ext cx="4130013" cy="307777"/>
          </a:xfrm>
          <a:prstGeom prst="rect">
            <a:avLst/>
          </a:prstGeom>
          <a:noFill/>
        </p:spPr>
        <p:txBody>
          <a:bodyPr wrap="square" rtlCol="0">
            <a:spAutoFit/>
          </a:bodyPr>
          <a:lstStyle/>
          <a:p>
            <a:r>
              <a:rPr lang="ja-JP" altLang="en-US" sz="1400" dirty="0" smtClean="0"/>
              <a:t>例　「</a:t>
            </a:r>
            <a:r>
              <a:rPr lang="en-US" altLang="ja-JP" sz="1400" dirty="0" err="1" smtClean="0"/>
              <a:t>gpx</a:t>
            </a:r>
            <a:r>
              <a:rPr lang="ja-JP" altLang="en-US" sz="1400" dirty="0" smtClean="0"/>
              <a:t>データ」や「○号物件軌跡データ」</a:t>
            </a:r>
            <a:endParaRPr lang="en-US" altLang="ja-JP" sz="1400" dirty="0" smtClean="0"/>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24</a:t>
            </a:fld>
            <a:endParaRPr kumimoji="1" lang="ja-JP" altLang="en-US"/>
          </a:p>
        </p:txBody>
      </p:sp>
      <p:sp>
        <p:nvSpPr>
          <p:cNvPr id="22" name="テキスト ボックス 21"/>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13210256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2" y="466273"/>
            <a:ext cx="6117227" cy="400110"/>
          </a:xfrm>
          <a:prstGeom prst="rect">
            <a:avLst/>
          </a:prstGeom>
          <a:noFill/>
        </p:spPr>
        <p:txBody>
          <a:bodyPr wrap="square" rtlCol="0">
            <a:spAutoFit/>
          </a:bodyPr>
          <a:lstStyle/>
          <a:p>
            <a:r>
              <a:rPr lang="en-US" altLang="ja-JP" sz="2000" dirty="0" smtClean="0"/>
              <a:t>1.10 Garmin</a:t>
            </a:r>
            <a:r>
              <a:rPr lang="ja-JP" altLang="en-US" sz="2000" dirty="0" smtClean="0"/>
              <a:t>で記録した位置情報を</a:t>
            </a:r>
            <a:r>
              <a:rPr lang="en-US" altLang="ja-JP" sz="2000" dirty="0" smtClean="0"/>
              <a:t>QGIS</a:t>
            </a:r>
            <a:r>
              <a:rPr lang="ja-JP" altLang="en-US" sz="2000" dirty="0" smtClean="0"/>
              <a:t>で見る</a:t>
            </a:r>
            <a:endParaRPr lang="en-US" altLang="ja-JP" sz="2000" dirty="0"/>
          </a:p>
        </p:txBody>
      </p:sp>
      <p:pic>
        <p:nvPicPr>
          <p:cNvPr id="4" name="図 3"/>
          <p:cNvPicPr>
            <a:picLocks noChangeAspect="1"/>
          </p:cNvPicPr>
          <p:nvPr/>
        </p:nvPicPr>
        <p:blipFill>
          <a:blip r:embed="rId2"/>
          <a:stretch>
            <a:fillRect/>
          </a:stretch>
        </p:blipFill>
        <p:spPr>
          <a:xfrm>
            <a:off x="3905795" y="866383"/>
            <a:ext cx="5847302" cy="3523898"/>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46" y="866383"/>
            <a:ext cx="3794177" cy="2791217"/>
          </a:xfrm>
          <a:prstGeom prst="rect">
            <a:avLst/>
          </a:prstGeom>
        </p:spPr>
      </p:pic>
      <p:sp>
        <p:nvSpPr>
          <p:cNvPr id="22" name="正方形/長方形 21"/>
          <p:cNvSpPr/>
          <p:nvPr/>
        </p:nvSpPr>
        <p:spPr>
          <a:xfrm>
            <a:off x="1010174" y="3052763"/>
            <a:ext cx="2618851" cy="1476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矢印コネクタ 25"/>
          <p:cNvCxnSpPr/>
          <p:nvPr/>
        </p:nvCxnSpPr>
        <p:spPr>
          <a:xfrm flipV="1">
            <a:off x="3629025" y="3126582"/>
            <a:ext cx="1724025" cy="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角丸四角形吹き出し 26"/>
          <p:cNvSpPr/>
          <p:nvPr/>
        </p:nvSpPr>
        <p:spPr>
          <a:xfrm>
            <a:off x="2950745" y="2029111"/>
            <a:ext cx="2402305" cy="460031"/>
          </a:xfrm>
          <a:prstGeom prst="wedgeRoundRectCallout">
            <a:avLst>
              <a:gd name="adj1" fmla="val 4217"/>
              <a:gd name="adj2" fmla="val 17586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テキスト ボックス 31"/>
          <p:cNvSpPr txBox="1"/>
          <p:nvPr/>
        </p:nvSpPr>
        <p:spPr>
          <a:xfrm>
            <a:off x="2950745" y="2053658"/>
            <a:ext cx="2402305" cy="435484"/>
          </a:xfrm>
          <a:prstGeom prst="rect">
            <a:avLst/>
          </a:prstGeom>
          <a:noFill/>
        </p:spPr>
        <p:txBody>
          <a:bodyPr wrap="square" rtlCol="0">
            <a:spAutoFit/>
          </a:bodyPr>
          <a:lstStyle/>
          <a:p>
            <a:r>
              <a:rPr lang="ja-JP" altLang="en-US" sz="1100" dirty="0" smtClean="0"/>
              <a:t>①「○○</a:t>
            </a:r>
            <a:r>
              <a:rPr lang="en-US" altLang="ja-JP" sz="1100" dirty="0" smtClean="0"/>
              <a:t>.</a:t>
            </a:r>
            <a:r>
              <a:rPr lang="en-US" altLang="ja-JP" sz="1100" dirty="0" err="1" smtClean="0"/>
              <a:t>gpx</a:t>
            </a:r>
            <a:r>
              <a:rPr lang="ja-JP" altLang="en-US" sz="1100" dirty="0" smtClean="0"/>
              <a:t>」のデータを選択して、</a:t>
            </a:r>
            <a:endParaRPr lang="en-US" altLang="ja-JP" sz="1100" dirty="0" smtClean="0"/>
          </a:p>
          <a:p>
            <a:r>
              <a:rPr lang="ja-JP" altLang="en-US" sz="1100" dirty="0" smtClean="0"/>
              <a:t>ドラック＆ドロップする</a:t>
            </a:r>
            <a:endParaRPr lang="en-US" altLang="ja-JP" sz="1100" dirty="0"/>
          </a:p>
        </p:txBody>
      </p:sp>
      <p:pic>
        <p:nvPicPr>
          <p:cNvPr id="11" name="図 10"/>
          <p:cNvPicPr>
            <a:picLocks noChangeAspect="1"/>
          </p:cNvPicPr>
          <p:nvPr/>
        </p:nvPicPr>
        <p:blipFill rotWithShape="1">
          <a:blip r:embed="rId4">
            <a:extLst>
              <a:ext uri="{28A0092B-C50C-407E-A947-70E740481C1C}">
                <a14:useLocalDpi xmlns:a14="http://schemas.microsoft.com/office/drawing/2010/main" val="0"/>
              </a:ext>
            </a:extLst>
          </a:blip>
          <a:srcRect b="51236"/>
          <a:stretch/>
        </p:blipFill>
        <p:spPr>
          <a:xfrm>
            <a:off x="323022" y="4820328"/>
            <a:ext cx="3993153" cy="1820525"/>
          </a:xfrm>
          <a:prstGeom prst="rect">
            <a:avLst/>
          </a:prstGeom>
        </p:spPr>
      </p:pic>
      <p:pic>
        <p:nvPicPr>
          <p:cNvPr id="33" name="図 32"/>
          <p:cNvPicPr>
            <a:picLocks noChangeAspect="1"/>
          </p:cNvPicPr>
          <p:nvPr/>
        </p:nvPicPr>
        <p:blipFill rotWithShape="1">
          <a:blip r:embed="rId4">
            <a:extLst>
              <a:ext uri="{28A0092B-C50C-407E-A947-70E740481C1C}">
                <a14:useLocalDpi xmlns:a14="http://schemas.microsoft.com/office/drawing/2010/main" val="0"/>
              </a:ext>
            </a:extLst>
          </a:blip>
          <a:srcRect t="49133" r="128"/>
          <a:stretch/>
        </p:blipFill>
        <p:spPr>
          <a:xfrm>
            <a:off x="4788061" y="4847576"/>
            <a:ext cx="4025576" cy="1916910"/>
          </a:xfrm>
          <a:prstGeom prst="rect">
            <a:avLst/>
          </a:prstGeom>
        </p:spPr>
      </p:pic>
      <p:sp>
        <p:nvSpPr>
          <p:cNvPr id="34" name="テキスト ボックス 33"/>
          <p:cNvSpPr txBox="1"/>
          <p:nvPr/>
        </p:nvSpPr>
        <p:spPr>
          <a:xfrm>
            <a:off x="130444" y="4590944"/>
            <a:ext cx="2402305" cy="261610"/>
          </a:xfrm>
          <a:prstGeom prst="rect">
            <a:avLst/>
          </a:prstGeom>
          <a:noFill/>
        </p:spPr>
        <p:txBody>
          <a:bodyPr wrap="square" rtlCol="0">
            <a:spAutoFit/>
          </a:bodyPr>
          <a:lstStyle/>
          <a:p>
            <a:r>
              <a:rPr lang="en-US" altLang="ja-JP" sz="1100" dirty="0" smtClean="0"/>
              <a:t>【Ⅰ. </a:t>
            </a:r>
            <a:r>
              <a:rPr lang="ja-JP" altLang="en-US" sz="1100" dirty="0" smtClean="0"/>
              <a:t>ポイントデータの場合</a:t>
            </a:r>
            <a:r>
              <a:rPr lang="en-US" altLang="ja-JP" sz="1100" dirty="0" smtClean="0"/>
              <a:t>】</a:t>
            </a:r>
          </a:p>
        </p:txBody>
      </p:sp>
      <p:sp>
        <p:nvSpPr>
          <p:cNvPr id="36" name="テキスト ボックス 35"/>
          <p:cNvSpPr txBox="1"/>
          <p:nvPr/>
        </p:nvSpPr>
        <p:spPr>
          <a:xfrm>
            <a:off x="4316175" y="4585966"/>
            <a:ext cx="2402305" cy="261610"/>
          </a:xfrm>
          <a:prstGeom prst="rect">
            <a:avLst/>
          </a:prstGeom>
          <a:noFill/>
        </p:spPr>
        <p:txBody>
          <a:bodyPr wrap="square" rtlCol="0">
            <a:spAutoFit/>
          </a:bodyPr>
          <a:lstStyle/>
          <a:p>
            <a:r>
              <a:rPr lang="en-US" altLang="ja-JP" sz="1100" dirty="0" smtClean="0"/>
              <a:t>【Ⅱ.</a:t>
            </a:r>
            <a:r>
              <a:rPr lang="ja-JP" altLang="en-US" sz="1100" dirty="0" smtClean="0"/>
              <a:t>軌跡データの場合</a:t>
            </a:r>
            <a:r>
              <a:rPr lang="en-US" altLang="ja-JP" sz="1100" dirty="0" smtClean="0"/>
              <a:t>】</a:t>
            </a:r>
          </a:p>
        </p:txBody>
      </p:sp>
      <p:sp>
        <p:nvSpPr>
          <p:cNvPr id="37" name="正方形/長方形 36"/>
          <p:cNvSpPr/>
          <p:nvPr/>
        </p:nvSpPr>
        <p:spPr>
          <a:xfrm>
            <a:off x="360469" y="5619210"/>
            <a:ext cx="2618851" cy="1476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1331597" y="6438498"/>
            <a:ext cx="630554" cy="1272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角丸四角形吹き出し 38"/>
          <p:cNvSpPr/>
          <p:nvPr/>
        </p:nvSpPr>
        <p:spPr>
          <a:xfrm>
            <a:off x="1716863" y="5100624"/>
            <a:ext cx="1631771" cy="286157"/>
          </a:xfrm>
          <a:prstGeom prst="wedgeRoundRectCallout">
            <a:avLst>
              <a:gd name="adj1" fmla="val 1882"/>
              <a:gd name="adj2" fmla="val 12260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テキスト ボックス 39"/>
          <p:cNvSpPr txBox="1"/>
          <p:nvPr/>
        </p:nvSpPr>
        <p:spPr>
          <a:xfrm>
            <a:off x="1716863" y="5125171"/>
            <a:ext cx="1631771" cy="261610"/>
          </a:xfrm>
          <a:prstGeom prst="rect">
            <a:avLst/>
          </a:prstGeom>
          <a:noFill/>
        </p:spPr>
        <p:txBody>
          <a:bodyPr wrap="square" rtlCol="0">
            <a:spAutoFit/>
          </a:bodyPr>
          <a:lstStyle/>
          <a:p>
            <a:r>
              <a:rPr lang="ja-JP" altLang="en-US" sz="1100" dirty="0" smtClean="0"/>
              <a:t>②「</a:t>
            </a:r>
            <a:r>
              <a:rPr lang="en-US" altLang="ja-JP" sz="1100" dirty="0" smtClean="0"/>
              <a:t>waypoint</a:t>
            </a:r>
            <a:r>
              <a:rPr lang="ja-JP" altLang="en-US" sz="1100" dirty="0" smtClean="0"/>
              <a:t>」を選択</a:t>
            </a:r>
            <a:endParaRPr lang="en-US" altLang="ja-JP" sz="1100" dirty="0"/>
          </a:p>
        </p:txBody>
      </p:sp>
      <p:sp>
        <p:nvSpPr>
          <p:cNvPr id="41" name="角丸四角形吹き出し 40"/>
          <p:cNvSpPr/>
          <p:nvPr/>
        </p:nvSpPr>
        <p:spPr>
          <a:xfrm>
            <a:off x="2134860" y="6172348"/>
            <a:ext cx="1307588" cy="286157"/>
          </a:xfrm>
          <a:prstGeom prst="wedgeRoundRectCallout">
            <a:avLst>
              <a:gd name="adj1" fmla="val -59409"/>
              <a:gd name="adj2" fmla="val 5270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テキスト ボックス 41"/>
          <p:cNvSpPr txBox="1"/>
          <p:nvPr/>
        </p:nvSpPr>
        <p:spPr>
          <a:xfrm>
            <a:off x="2134859" y="6196895"/>
            <a:ext cx="1307588" cy="261610"/>
          </a:xfrm>
          <a:prstGeom prst="rect">
            <a:avLst/>
          </a:prstGeom>
          <a:noFill/>
        </p:spPr>
        <p:txBody>
          <a:bodyPr wrap="square" rtlCol="0">
            <a:spAutoFit/>
          </a:bodyPr>
          <a:lstStyle/>
          <a:p>
            <a:r>
              <a:rPr lang="ja-JP" altLang="en-US" sz="1100" dirty="0" smtClean="0"/>
              <a:t>③「</a:t>
            </a:r>
            <a:r>
              <a:rPr lang="en-US" altLang="ja-JP" sz="1100" dirty="0" smtClean="0"/>
              <a:t>OK</a:t>
            </a:r>
            <a:r>
              <a:rPr lang="ja-JP" altLang="en-US" sz="1100" dirty="0" smtClean="0"/>
              <a:t>」を選択</a:t>
            </a:r>
            <a:endParaRPr lang="en-US" altLang="ja-JP" sz="1100" dirty="0"/>
          </a:p>
        </p:txBody>
      </p:sp>
      <p:sp>
        <p:nvSpPr>
          <p:cNvPr id="43" name="角丸四角形吹き出し 42"/>
          <p:cNvSpPr/>
          <p:nvPr/>
        </p:nvSpPr>
        <p:spPr>
          <a:xfrm>
            <a:off x="7069913" y="4563376"/>
            <a:ext cx="2639725" cy="782935"/>
          </a:xfrm>
          <a:prstGeom prst="wedgeRoundRectCallout">
            <a:avLst>
              <a:gd name="adj1" fmla="val -44666"/>
              <a:gd name="adj2" fmla="val 7394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テキスト ボックス 43"/>
          <p:cNvSpPr txBox="1"/>
          <p:nvPr/>
        </p:nvSpPr>
        <p:spPr>
          <a:xfrm>
            <a:off x="7069913" y="4617340"/>
            <a:ext cx="2826562" cy="769441"/>
          </a:xfrm>
          <a:prstGeom prst="rect">
            <a:avLst/>
          </a:prstGeom>
          <a:noFill/>
        </p:spPr>
        <p:txBody>
          <a:bodyPr wrap="square" rtlCol="0">
            <a:spAutoFit/>
          </a:bodyPr>
          <a:lstStyle/>
          <a:p>
            <a:r>
              <a:rPr lang="ja-JP" altLang="en-US" sz="1100" dirty="0" smtClean="0"/>
              <a:t>② 軌跡を</a:t>
            </a:r>
            <a:endParaRPr lang="en-US" altLang="ja-JP" sz="1100" dirty="0" smtClean="0"/>
          </a:p>
          <a:p>
            <a:r>
              <a:rPr lang="ja-JP" altLang="en-US" sz="1100" dirty="0" smtClean="0"/>
              <a:t>線で表示する場合は「</a:t>
            </a:r>
            <a:r>
              <a:rPr lang="en-US" altLang="ja-JP" sz="1100" dirty="0" smtClean="0"/>
              <a:t>tracks</a:t>
            </a:r>
            <a:r>
              <a:rPr lang="ja-JP" altLang="en-US" sz="1100" dirty="0" smtClean="0"/>
              <a:t>」</a:t>
            </a:r>
            <a:endParaRPr lang="en-US" altLang="ja-JP" sz="1100" dirty="0" smtClean="0"/>
          </a:p>
          <a:p>
            <a:r>
              <a:rPr lang="ja-JP" altLang="en-US" sz="1100" dirty="0" smtClean="0"/>
              <a:t>連続点で表示する場合は「</a:t>
            </a:r>
            <a:r>
              <a:rPr lang="en-US" altLang="ja-JP" sz="1100" dirty="0" err="1" smtClean="0"/>
              <a:t>track_points</a:t>
            </a:r>
            <a:r>
              <a:rPr lang="ja-JP" altLang="en-US" sz="1100" dirty="0" smtClean="0"/>
              <a:t>」を選択</a:t>
            </a:r>
            <a:endParaRPr lang="en-US" altLang="ja-JP" sz="1100" dirty="0"/>
          </a:p>
        </p:txBody>
      </p:sp>
      <p:sp>
        <p:nvSpPr>
          <p:cNvPr id="45" name="正方形/長方形 44"/>
          <p:cNvSpPr/>
          <p:nvPr/>
        </p:nvSpPr>
        <p:spPr>
          <a:xfrm>
            <a:off x="4865795" y="5441227"/>
            <a:ext cx="2297006" cy="24519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5798822" y="6484023"/>
            <a:ext cx="630554" cy="1272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角丸四角形吹き出し 46"/>
          <p:cNvSpPr/>
          <p:nvPr/>
        </p:nvSpPr>
        <p:spPr>
          <a:xfrm>
            <a:off x="6602084" y="6217873"/>
            <a:ext cx="1256041" cy="286157"/>
          </a:xfrm>
          <a:prstGeom prst="wedgeRoundRectCallout">
            <a:avLst>
              <a:gd name="adj1" fmla="val -59409"/>
              <a:gd name="adj2" fmla="val 5270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テキスト ボックス 47"/>
          <p:cNvSpPr txBox="1"/>
          <p:nvPr/>
        </p:nvSpPr>
        <p:spPr>
          <a:xfrm>
            <a:off x="6602084" y="6242420"/>
            <a:ext cx="1256041" cy="261610"/>
          </a:xfrm>
          <a:prstGeom prst="rect">
            <a:avLst/>
          </a:prstGeom>
          <a:noFill/>
        </p:spPr>
        <p:txBody>
          <a:bodyPr wrap="square" rtlCol="0">
            <a:spAutoFit/>
          </a:bodyPr>
          <a:lstStyle/>
          <a:p>
            <a:r>
              <a:rPr lang="ja-JP" altLang="en-US" sz="1100" dirty="0" smtClean="0"/>
              <a:t>③「</a:t>
            </a:r>
            <a:r>
              <a:rPr lang="en-US" altLang="ja-JP" sz="1100" dirty="0" smtClean="0"/>
              <a:t>OK</a:t>
            </a:r>
            <a:r>
              <a:rPr lang="ja-JP" altLang="en-US" sz="1100" dirty="0" smtClean="0"/>
              <a:t>」を選択</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25</a:t>
            </a:fld>
            <a:endParaRPr kumimoji="1" lang="ja-JP" altLang="en-US"/>
          </a:p>
        </p:txBody>
      </p:sp>
      <p:sp>
        <p:nvSpPr>
          <p:cNvPr id="28" name="テキスト ボックス 27"/>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28251177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1.11 </a:t>
            </a:r>
            <a:r>
              <a:rPr lang="ja-JP" altLang="en-US" sz="2000" dirty="0" smtClean="0"/>
              <a:t>プロジェクトの保存</a:t>
            </a:r>
            <a:endParaRPr lang="en-US" altLang="ja-JP" sz="2000" dirty="0"/>
          </a:p>
        </p:txBody>
      </p:sp>
      <p:pic>
        <p:nvPicPr>
          <p:cNvPr id="2" name="図 1"/>
          <p:cNvPicPr>
            <a:picLocks noChangeAspect="1"/>
          </p:cNvPicPr>
          <p:nvPr/>
        </p:nvPicPr>
        <p:blipFill rotWithShape="1">
          <a:blip r:embed="rId2"/>
          <a:srcRect r="25891" b="80132"/>
          <a:stretch/>
        </p:blipFill>
        <p:spPr>
          <a:xfrm>
            <a:off x="881367" y="5186002"/>
            <a:ext cx="7307665" cy="1180328"/>
          </a:xfrm>
          <a:prstGeom prst="rect">
            <a:avLst/>
          </a:prstGeom>
        </p:spPr>
      </p:pic>
      <p:sp>
        <p:nvSpPr>
          <p:cNvPr id="6" name="テキスト ボックス 5"/>
          <p:cNvSpPr txBox="1"/>
          <p:nvPr/>
        </p:nvSpPr>
        <p:spPr>
          <a:xfrm>
            <a:off x="668874" y="955786"/>
            <a:ext cx="9237126" cy="830997"/>
          </a:xfrm>
          <a:prstGeom prst="rect">
            <a:avLst/>
          </a:prstGeom>
          <a:noFill/>
        </p:spPr>
        <p:txBody>
          <a:bodyPr wrap="square" rtlCol="0">
            <a:spAutoFit/>
          </a:bodyPr>
          <a:lstStyle/>
          <a:p>
            <a:r>
              <a:rPr lang="en-US" altLang="ja-JP" sz="1600" dirty="0" smtClean="0"/>
              <a:t>QGIS</a:t>
            </a:r>
            <a:r>
              <a:rPr lang="ja-JP" altLang="en-US" sz="1600" dirty="0" smtClean="0"/>
              <a:t>は複数のファイルを開き、地図を表示しています。</a:t>
            </a:r>
            <a:endParaRPr lang="en-US" altLang="ja-JP" sz="1600" dirty="0" smtClean="0"/>
          </a:p>
          <a:p>
            <a:r>
              <a:rPr lang="ja-JP" altLang="en-US" sz="1600" dirty="0" smtClean="0"/>
              <a:t>どのファイルを、どのような状態（色・ラベル）で表示しているかを「プロジェクトファイル」という形で保存します。</a:t>
            </a:r>
            <a:endParaRPr lang="en-US" altLang="ja-JP" sz="1600" dirty="0"/>
          </a:p>
        </p:txBody>
      </p:sp>
      <p:sp>
        <p:nvSpPr>
          <p:cNvPr id="7" name="正方形/長方形 6"/>
          <p:cNvSpPr/>
          <p:nvPr/>
        </p:nvSpPr>
        <p:spPr>
          <a:xfrm>
            <a:off x="1310518" y="5441259"/>
            <a:ext cx="251570" cy="19935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8377" y="2154598"/>
            <a:ext cx="1143160" cy="1333686"/>
          </a:xfrm>
          <a:prstGeom prst="rect">
            <a:avLst/>
          </a:prstGeom>
        </p:spPr>
      </p:pic>
      <p:sp>
        <p:nvSpPr>
          <p:cNvPr id="8" name="テキスト ボックス 7"/>
          <p:cNvSpPr txBox="1"/>
          <p:nvPr/>
        </p:nvSpPr>
        <p:spPr>
          <a:xfrm>
            <a:off x="881367" y="4841503"/>
            <a:ext cx="5485183" cy="344499"/>
          </a:xfrm>
          <a:prstGeom prst="rect">
            <a:avLst/>
          </a:prstGeom>
          <a:noFill/>
        </p:spPr>
        <p:txBody>
          <a:bodyPr wrap="square" rtlCol="0">
            <a:spAutoFit/>
          </a:bodyPr>
          <a:lstStyle/>
          <a:p>
            <a:r>
              <a:rPr lang="ja-JP" altLang="en-US" sz="1600" dirty="0" smtClean="0"/>
              <a:t>プロジェクトの保存は下の赤枠のアイコンでできる。</a:t>
            </a:r>
            <a:endParaRPr lang="en-US" altLang="ja-JP" sz="1600" dirty="0"/>
          </a:p>
        </p:txBody>
      </p:sp>
      <p:sp>
        <p:nvSpPr>
          <p:cNvPr id="9" name="テキスト ボックス 8"/>
          <p:cNvSpPr txBox="1"/>
          <p:nvPr/>
        </p:nvSpPr>
        <p:spPr>
          <a:xfrm>
            <a:off x="668874" y="1792728"/>
            <a:ext cx="2315753" cy="338554"/>
          </a:xfrm>
          <a:prstGeom prst="rect">
            <a:avLst/>
          </a:prstGeom>
          <a:noFill/>
        </p:spPr>
        <p:txBody>
          <a:bodyPr wrap="square" rtlCol="0">
            <a:spAutoFit/>
          </a:bodyPr>
          <a:lstStyle/>
          <a:p>
            <a:r>
              <a:rPr lang="ja-JP" altLang="en-US" sz="1600" dirty="0" smtClean="0"/>
              <a:t>プロジェクトファイル</a:t>
            </a:r>
            <a:endParaRPr lang="en-US" altLang="ja-JP" sz="1600" dirty="0"/>
          </a:p>
        </p:txBody>
      </p:sp>
      <p:sp>
        <p:nvSpPr>
          <p:cNvPr id="12" name="テキスト ボックス 11"/>
          <p:cNvSpPr txBox="1"/>
          <p:nvPr/>
        </p:nvSpPr>
        <p:spPr>
          <a:xfrm>
            <a:off x="4624483" y="1986733"/>
            <a:ext cx="1294323" cy="1323439"/>
          </a:xfrm>
          <a:prstGeom prst="rect">
            <a:avLst/>
          </a:prstGeom>
          <a:noFill/>
        </p:spPr>
        <p:txBody>
          <a:bodyPr wrap="square" rtlCol="0">
            <a:spAutoFit/>
          </a:bodyPr>
          <a:lstStyle/>
          <a:p>
            <a:r>
              <a:rPr lang="ja-JP" altLang="en-US" sz="1600" dirty="0" smtClean="0"/>
              <a:t>・小班区画</a:t>
            </a:r>
            <a:endParaRPr lang="en-US" altLang="ja-JP" sz="1600" dirty="0" smtClean="0"/>
          </a:p>
          <a:p>
            <a:endParaRPr lang="en-US" altLang="ja-JP" sz="1600" dirty="0" smtClean="0"/>
          </a:p>
          <a:p>
            <a:endParaRPr lang="en-US" altLang="ja-JP" sz="1600" dirty="0"/>
          </a:p>
          <a:p>
            <a:endParaRPr lang="en-US" altLang="ja-JP" sz="1600" dirty="0" smtClean="0"/>
          </a:p>
          <a:p>
            <a:r>
              <a:rPr lang="ja-JP" altLang="en-US" sz="1600" dirty="0" smtClean="0"/>
              <a:t>・林道</a:t>
            </a:r>
            <a:endParaRPr lang="en-US" altLang="ja-JP" sz="1600" dirty="0" smtClean="0"/>
          </a:p>
        </p:txBody>
      </p:sp>
      <p:cxnSp>
        <p:nvCxnSpPr>
          <p:cNvPr id="14" name="直線矢印コネクタ 13"/>
          <p:cNvCxnSpPr/>
          <p:nvPr/>
        </p:nvCxnSpPr>
        <p:spPr>
          <a:xfrm>
            <a:off x="3079089" y="2821441"/>
            <a:ext cx="1330892"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 name="テキスト ボックス 14"/>
          <p:cNvSpPr txBox="1"/>
          <p:nvPr/>
        </p:nvSpPr>
        <p:spPr>
          <a:xfrm>
            <a:off x="3452586" y="2995840"/>
            <a:ext cx="703939" cy="338554"/>
          </a:xfrm>
          <a:prstGeom prst="rect">
            <a:avLst/>
          </a:prstGeom>
          <a:noFill/>
        </p:spPr>
        <p:txBody>
          <a:bodyPr wrap="square" rtlCol="0">
            <a:spAutoFit/>
          </a:bodyPr>
          <a:lstStyle/>
          <a:p>
            <a:r>
              <a:rPr lang="ja-JP" altLang="en-US" sz="1600" dirty="0" smtClean="0"/>
              <a:t>開く</a:t>
            </a:r>
            <a:endParaRPr lang="en-US" altLang="ja-JP" sz="1600" dirty="0"/>
          </a:p>
        </p:txBody>
      </p:sp>
      <p:sp>
        <p:nvSpPr>
          <p:cNvPr id="16" name="テキスト ボックス 15"/>
          <p:cNvSpPr txBox="1"/>
          <p:nvPr/>
        </p:nvSpPr>
        <p:spPr>
          <a:xfrm>
            <a:off x="6224190" y="1981175"/>
            <a:ext cx="1294323" cy="2062103"/>
          </a:xfrm>
          <a:prstGeom prst="rect">
            <a:avLst/>
          </a:prstGeom>
          <a:noFill/>
        </p:spPr>
        <p:txBody>
          <a:bodyPr wrap="square" rtlCol="0">
            <a:spAutoFit/>
          </a:bodyPr>
          <a:lstStyle/>
          <a:p>
            <a:r>
              <a:rPr lang="ja-JP" altLang="en-US" sz="1600" dirty="0" smtClean="0"/>
              <a:t>・林班界</a:t>
            </a:r>
            <a:endParaRPr lang="en-US" altLang="ja-JP" sz="1600" dirty="0" smtClean="0"/>
          </a:p>
          <a:p>
            <a:endParaRPr lang="en-US" altLang="ja-JP" sz="1600" dirty="0" smtClean="0"/>
          </a:p>
          <a:p>
            <a:endParaRPr lang="en-US" altLang="ja-JP" sz="1600" dirty="0" smtClean="0"/>
          </a:p>
          <a:p>
            <a:endParaRPr lang="en-US" altLang="ja-JP" sz="1600" dirty="0"/>
          </a:p>
          <a:p>
            <a:r>
              <a:rPr lang="ja-JP" altLang="en-US" sz="1600" dirty="0" smtClean="0"/>
              <a:t>・作業道</a:t>
            </a:r>
            <a:endParaRPr lang="en-US" altLang="ja-JP" sz="1600" dirty="0" smtClean="0"/>
          </a:p>
          <a:p>
            <a:endParaRPr lang="en-US" altLang="ja-JP" sz="1600" dirty="0" smtClean="0"/>
          </a:p>
          <a:p>
            <a:endParaRPr lang="en-US" altLang="ja-JP" sz="1600" dirty="0"/>
          </a:p>
          <a:p>
            <a:r>
              <a:rPr lang="ja-JP" altLang="en-US" sz="1600" dirty="0" smtClean="0"/>
              <a:t>　</a:t>
            </a:r>
            <a:endParaRPr lang="en-US" altLang="ja-JP" sz="1600" dirty="0"/>
          </a:p>
        </p:txBody>
      </p:sp>
      <p:sp>
        <p:nvSpPr>
          <p:cNvPr id="17" name="テキスト ボックス 16"/>
          <p:cNvSpPr txBox="1"/>
          <p:nvPr/>
        </p:nvSpPr>
        <p:spPr>
          <a:xfrm>
            <a:off x="8189032" y="3493727"/>
            <a:ext cx="1873796" cy="338554"/>
          </a:xfrm>
          <a:prstGeom prst="rect">
            <a:avLst/>
          </a:prstGeom>
          <a:noFill/>
        </p:spPr>
        <p:txBody>
          <a:bodyPr wrap="square" rtlCol="0">
            <a:spAutoFit/>
          </a:bodyPr>
          <a:lstStyle/>
          <a:p>
            <a:r>
              <a:rPr lang="ja-JP" altLang="en-US" sz="1600" dirty="0" smtClean="0"/>
              <a:t>などなど</a:t>
            </a:r>
            <a:r>
              <a:rPr lang="ja-JP" altLang="en-US" sz="1600" dirty="0" err="1" smtClean="0"/>
              <a:t>、、、</a:t>
            </a:r>
            <a:endParaRPr lang="en-US" altLang="ja-JP" sz="1600" dirty="0"/>
          </a:p>
        </p:txBody>
      </p:sp>
      <p:sp>
        <p:nvSpPr>
          <p:cNvPr id="18" name="テキスト ボックス 17"/>
          <p:cNvSpPr txBox="1"/>
          <p:nvPr/>
        </p:nvSpPr>
        <p:spPr>
          <a:xfrm>
            <a:off x="1285557" y="3975903"/>
            <a:ext cx="7606713" cy="646331"/>
          </a:xfrm>
          <a:prstGeom prst="rect">
            <a:avLst/>
          </a:prstGeom>
          <a:noFill/>
        </p:spPr>
        <p:txBody>
          <a:bodyPr wrap="square" rtlCol="0">
            <a:spAutoFit/>
          </a:bodyPr>
          <a:lstStyle/>
          <a:p>
            <a:r>
              <a:rPr lang="ja-JP" altLang="en-US" sz="1200" dirty="0" smtClean="0"/>
              <a:t>プロジェクトファイルがシェープファイルを開くときに、ファイルの位置（どのフォルダ）とファイルの名前を使っている。</a:t>
            </a:r>
            <a:endParaRPr lang="en-US" altLang="ja-JP" sz="1200" dirty="0" smtClean="0"/>
          </a:p>
          <a:p>
            <a:r>
              <a:rPr lang="ja-JP" altLang="en-US" sz="1200" dirty="0" smtClean="0"/>
              <a:t>そのため、</a:t>
            </a:r>
            <a:r>
              <a:rPr lang="en-US" altLang="ja-JP" sz="1200" dirty="0" smtClean="0"/>
              <a:t>QGIS</a:t>
            </a:r>
            <a:r>
              <a:rPr lang="ja-JP" altLang="en-US" sz="1200" dirty="0" smtClean="0"/>
              <a:t>で開いているシェープファイルを移動させたり、名前を変えたら、表示されなくなる。</a:t>
            </a:r>
            <a:endParaRPr lang="en-US" altLang="ja-JP" sz="1200" dirty="0"/>
          </a:p>
        </p:txBody>
      </p:sp>
      <p:pic>
        <p:nvPicPr>
          <p:cNvPr id="20" name="図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2283" y="2362533"/>
            <a:ext cx="341388" cy="446972"/>
          </a:xfrm>
          <a:prstGeom prst="rect">
            <a:avLst/>
          </a:prstGeom>
        </p:spPr>
      </p:pic>
      <p:pic>
        <p:nvPicPr>
          <p:cNvPr id="21" name="図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2283" y="3314765"/>
            <a:ext cx="341388" cy="446972"/>
          </a:xfrm>
          <a:prstGeom prst="rect">
            <a:avLst/>
          </a:prstGeom>
        </p:spPr>
      </p:pic>
      <p:pic>
        <p:nvPicPr>
          <p:cNvPr id="22" name="図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0657" y="2326384"/>
            <a:ext cx="341388" cy="446972"/>
          </a:xfrm>
          <a:prstGeom prst="rect">
            <a:avLst/>
          </a:prstGeom>
        </p:spPr>
      </p:pic>
      <p:pic>
        <p:nvPicPr>
          <p:cNvPr id="23" name="図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1331" y="3349119"/>
            <a:ext cx="341388" cy="446972"/>
          </a:xfrm>
          <a:prstGeom prst="rect">
            <a:avLst/>
          </a:prstGeom>
        </p:spPr>
      </p:pic>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26</a:t>
            </a:fld>
            <a:endParaRPr kumimoji="1" lang="ja-JP" altLang="en-US"/>
          </a:p>
        </p:txBody>
      </p:sp>
      <p:sp>
        <p:nvSpPr>
          <p:cNvPr id="24" name="テキスト ボックス 23"/>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25507904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1.11 </a:t>
            </a:r>
            <a:r>
              <a:rPr lang="ja-JP" altLang="en-US" sz="2000" dirty="0" smtClean="0"/>
              <a:t>プロジェクトの保存</a:t>
            </a:r>
            <a:endParaRPr lang="en-US" altLang="ja-JP" sz="2000" dirty="0"/>
          </a:p>
        </p:txBody>
      </p:sp>
      <p:sp>
        <p:nvSpPr>
          <p:cNvPr id="6" name="テキスト ボックス 5"/>
          <p:cNvSpPr txBox="1"/>
          <p:nvPr/>
        </p:nvSpPr>
        <p:spPr>
          <a:xfrm>
            <a:off x="683623" y="866383"/>
            <a:ext cx="8750897" cy="830997"/>
          </a:xfrm>
          <a:prstGeom prst="rect">
            <a:avLst/>
          </a:prstGeom>
          <a:noFill/>
        </p:spPr>
        <p:txBody>
          <a:bodyPr wrap="square" rtlCol="0">
            <a:spAutoFit/>
          </a:bodyPr>
          <a:lstStyle/>
          <a:p>
            <a:r>
              <a:rPr lang="ja-JP" altLang="en-US" sz="1600" dirty="0" smtClean="0"/>
              <a:t>プロジェクト保存して、</a:t>
            </a:r>
            <a:r>
              <a:rPr lang="en-US" altLang="ja-JP" sz="1600" dirty="0" smtClean="0"/>
              <a:t>QGIS</a:t>
            </a:r>
            <a:r>
              <a:rPr lang="ja-JP" altLang="en-US" sz="1600" dirty="0" smtClean="0"/>
              <a:t>を再起動すると、以下のように保存したプロジェクトを選択できる画面になる。国有林地図の色分けを変える必要があったり、違う地域の地理情報を管理するときにプロジェクトを分けておくと便利です。</a:t>
            </a:r>
            <a:endParaRPr lang="en-US" altLang="ja-JP" sz="16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507" y="1697380"/>
            <a:ext cx="7967127" cy="4894093"/>
          </a:xfrm>
          <a:prstGeom prst="rect">
            <a:avLst/>
          </a:prstGeom>
        </p:spPr>
      </p:pic>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27</a:t>
            </a:fld>
            <a:endParaRPr kumimoji="1" lang="ja-JP" altLang="en-US"/>
          </a:p>
        </p:txBody>
      </p:sp>
      <p:sp>
        <p:nvSpPr>
          <p:cNvPr id="7" name="テキスト ボックス 6"/>
          <p:cNvSpPr txBox="1"/>
          <p:nvPr/>
        </p:nvSpPr>
        <p:spPr>
          <a:xfrm>
            <a:off x="113213" y="108857"/>
            <a:ext cx="5020490" cy="400110"/>
          </a:xfrm>
          <a:prstGeom prst="rect">
            <a:avLst/>
          </a:prstGeom>
          <a:noFill/>
        </p:spPr>
        <p:txBody>
          <a:bodyPr wrap="square" rtlCol="0">
            <a:spAutoFit/>
          </a:bodyPr>
          <a:lstStyle/>
          <a:p>
            <a:r>
              <a:rPr lang="ja-JP" altLang="en-US" sz="2000" dirty="0" smtClean="0"/>
              <a:t>１</a:t>
            </a:r>
            <a:r>
              <a:rPr lang="en-US" altLang="ja-JP" sz="2000" dirty="0" smtClean="0"/>
              <a:t>.</a:t>
            </a:r>
            <a:r>
              <a:rPr lang="ja-JP" altLang="en-US" sz="2000" dirty="0" smtClean="0"/>
              <a:t>　国有林の地理情報（レイヤ）を見る</a:t>
            </a:r>
            <a:endParaRPr lang="en-US" altLang="ja-JP" sz="2000" dirty="0"/>
          </a:p>
        </p:txBody>
      </p:sp>
    </p:spTree>
    <p:extLst>
      <p:ext uri="{BB962C8B-B14F-4D97-AF65-F5344CB8AC3E}">
        <p14:creationId xmlns:p14="http://schemas.microsoft.com/office/powerpoint/2010/main" val="40481695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72CCD061-5C8F-4E0C-BE24-9D45EE6C43A7}" vid="{A44A6364-B665-4AD2-8652-A56BD08B994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4069</TotalTime>
  <Words>3072</Words>
  <PresentationFormat>A4 210 x 297 mm</PresentationFormat>
  <Paragraphs>348</Paragraphs>
  <Slides>27</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27</vt:i4>
      </vt:variant>
    </vt:vector>
  </HeadingPairs>
  <TitlesOfParts>
    <vt:vector size="31"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2021-01-21T12:00:00Z</cp:lastPrinted>
  <dcterms:created xsi:type="dcterms:W3CDTF">2020-07-26T06:33:54Z</dcterms:created>
  <dcterms:modified xsi:type="dcterms:W3CDTF">2021-01-22T06:59:23Z</dcterms:modified>
</cp:coreProperties>
</file>