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8" saveSubsetFonts="1">
  <p:sldMasterIdLst>
    <p:sldMasterId id="2147483648" r:id="rId1"/>
  </p:sldMasterIdLst>
  <p:notesMasterIdLst>
    <p:notesMasterId r:id="rId42"/>
  </p:notesMasterIdLst>
  <p:handoutMasterIdLst>
    <p:handoutMasterId r:id="rId43"/>
  </p:handoutMasterIdLst>
  <p:sldIdLst>
    <p:sldId id="280" r:id="rId2"/>
    <p:sldId id="281" r:id="rId3"/>
    <p:sldId id="283" r:id="rId4"/>
    <p:sldId id="284" r:id="rId5"/>
    <p:sldId id="285" r:id="rId6"/>
    <p:sldId id="286" r:id="rId7"/>
    <p:sldId id="287" r:id="rId8"/>
    <p:sldId id="288" r:id="rId9"/>
    <p:sldId id="290" r:id="rId10"/>
    <p:sldId id="297" r:id="rId11"/>
    <p:sldId id="289" r:id="rId12"/>
    <p:sldId id="293" r:id="rId13"/>
    <p:sldId id="294" r:id="rId14"/>
    <p:sldId id="295" r:id="rId15"/>
    <p:sldId id="296" r:id="rId16"/>
    <p:sldId id="298" r:id="rId17"/>
    <p:sldId id="299" r:id="rId18"/>
    <p:sldId id="300" r:id="rId19"/>
    <p:sldId id="301" r:id="rId20"/>
    <p:sldId id="302" r:id="rId21"/>
    <p:sldId id="303" r:id="rId22"/>
    <p:sldId id="304" r:id="rId23"/>
    <p:sldId id="305" r:id="rId24"/>
    <p:sldId id="306" r:id="rId25"/>
    <p:sldId id="307" r:id="rId26"/>
    <p:sldId id="308" r:id="rId27"/>
    <p:sldId id="330" r:id="rId28"/>
    <p:sldId id="327" r:id="rId29"/>
    <p:sldId id="309" r:id="rId30"/>
    <p:sldId id="310" r:id="rId31"/>
    <p:sldId id="311" r:id="rId32"/>
    <p:sldId id="312" r:id="rId33"/>
    <p:sldId id="314" r:id="rId34"/>
    <p:sldId id="315" r:id="rId35"/>
    <p:sldId id="317" r:id="rId36"/>
    <p:sldId id="318" r:id="rId37"/>
    <p:sldId id="319" r:id="rId38"/>
    <p:sldId id="321" r:id="rId39"/>
    <p:sldId id="320" r:id="rId40"/>
    <p:sldId id="324" r:id="rId41"/>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06" autoAdjust="0"/>
    <p:restoredTop sz="94660"/>
  </p:normalViewPr>
  <p:slideViewPr>
    <p:cSldViewPr snapToGrid="0">
      <p:cViewPr varScale="1">
        <p:scale>
          <a:sx n="115" d="100"/>
          <a:sy n="115" d="100"/>
        </p:scale>
        <p:origin x="156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fld id="{CE179A5C-FE2B-443B-ADB5-CC2565A9AE2A}" type="datetimeFigureOut">
              <a:rPr kumimoji="1" lang="ja-JP" altLang="en-US" smtClean="0"/>
              <a:t>2021/1/22</a:t>
            </a:fld>
            <a:endParaRPr kumimoji="1" lang="ja-JP" altLang="en-US"/>
          </a:p>
        </p:txBody>
      </p:sp>
      <p:sp>
        <p:nvSpPr>
          <p:cNvPr id="4" name="フッター プレースホルダー 3"/>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B1EA9966-BDE1-4B38-B759-EBAA83BEAB39}" type="slidenum">
              <a:rPr kumimoji="1" lang="ja-JP" altLang="en-US" smtClean="0"/>
              <a:t>‹#›</a:t>
            </a:fld>
            <a:endParaRPr kumimoji="1" lang="ja-JP" altLang="en-US"/>
          </a:p>
        </p:txBody>
      </p:sp>
    </p:spTree>
    <p:extLst>
      <p:ext uri="{BB962C8B-B14F-4D97-AF65-F5344CB8AC3E}">
        <p14:creationId xmlns:p14="http://schemas.microsoft.com/office/powerpoint/2010/main" val="4131158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1661A590-B007-42CF-ABF5-B8237797DCA7}" type="datetimeFigureOut">
              <a:rPr kumimoji="1" lang="ja-JP" altLang="en-US" smtClean="0"/>
              <a:t>2021/1/22</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17F5FAB9-042C-4EF6-B317-34482B7E9B76}" type="slidenum">
              <a:rPr kumimoji="1" lang="ja-JP" altLang="en-US" smtClean="0"/>
              <a:t>‹#›</a:t>
            </a:fld>
            <a:endParaRPr kumimoji="1" lang="ja-JP" altLang="en-US"/>
          </a:p>
        </p:txBody>
      </p:sp>
    </p:spTree>
    <p:extLst>
      <p:ext uri="{BB962C8B-B14F-4D97-AF65-F5344CB8AC3E}">
        <p14:creationId xmlns:p14="http://schemas.microsoft.com/office/powerpoint/2010/main" val="1717005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48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29BD757-BFC0-4C92-8402-0D6300738124}" type="datetime1">
              <a:rPr kumimoji="1" lang="ja-JP" altLang="en-US" smtClean="0"/>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a:xfrm>
            <a:off x="7553325" y="6402518"/>
            <a:ext cx="2228850" cy="365125"/>
          </a:xfrm>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1244914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6DF25FA-1B36-4E40-BF8B-137E83F453AC}" type="datetime1">
              <a:rPr kumimoji="1" lang="ja-JP" altLang="en-US" smtClean="0"/>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3060743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b"/>
          <a:lstStyle>
            <a:lvl1pPr>
              <a:defRPr sz="48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CF711308-A400-4441-A059-D6409B3F5FC6}" type="datetime1">
              <a:rPr kumimoji="1" lang="ja-JP" altLang="en-US" smtClean="0"/>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3377816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6678FED7-7A0F-413F-8519-27E33235C34C}" type="datetime1">
              <a:rPr kumimoji="1" lang="ja-JP" altLang="en-US" smtClean="0"/>
              <a:t>2021/1/22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2665322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365126"/>
            <a:ext cx="8543925"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82328" y="2505075"/>
            <a:ext cx="4190702"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340"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B565D25-8C18-4B7E-A224-BB22F80AEF55}" type="datetime1">
              <a:rPr kumimoji="1" lang="ja-JP" altLang="en-US" smtClean="0"/>
              <a:t>2021/1/22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861403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63EB4E7C-D6E1-4F56-8F26-7EE3F3E60AF5}" type="datetime1">
              <a:rPr kumimoji="1" lang="ja-JP" altLang="en-US" smtClean="0"/>
              <a:t>2021/1/22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10459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269CAA3-562C-4ECE-AD36-F92D91D00B37}" type="datetime1">
              <a:rPr kumimoji="1" lang="ja-JP" altLang="en-US" smtClean="0"/>
              <a:t>2021/1/22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3697192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938117B-8A14-4C4D-B96C-B7C306A57670}" type="datetime1">
              <a:rPr kumimoji="1" lang="ja-JP" altLang="en-US" smtClean="0"/>
              <a:t>2021/1/22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620123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B67AE6B-A38D-439D-AFBF-D846BEAFB90E}" type="datetime1">
              <a:rPr kumimoji="1" lang="ja-JP" altLang="en-US" smtClean="0"/>
              <a:t>2021/1/22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929682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2902807-E059-464C-9F1D-D4FC7383FC11}" type="datetime1">
              <a:rPr kumimoji="1" lang="ja-JP" altLang="en-US" smtClean="0"/>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2175735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ABE39E3-0A86-4321-BA5A-4EF5101111CF}" type="datetime1">
              <a:rPr kumimoji="1" lang="ja-JP" altLang="en-US" smtClean="0"/>
              <a:t>2021/1/22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2200653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913DEDA3-4366-4DE5-92E0-00F03A3B9B2B}" type="datetime1">
              <a:rPr kumimoji="1" lang="ja-JP" altLang="en-US" smtClean="0"/>
              <a:t>2021/1/22</a:t>
            </a:fld>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A1DDC3DE-7601-4481-8E68-0328CB982E8C}" type="slidenum">
              <a:rPr kumimoji="1" lang="ja-JP" altLang="en-US" smtClean="0"/>
              <a:t>‹#›</a:t>
            </a:fld>
            <a:endParaRPr kumimoji="1" lang="ja-JP" altLang="en-US"/>
          </a:p>
        </p:txBody>
      </p:sp>
    </p:spTree>
    <p:extLst>
      <p:ext uri="{BB962C8B-B14F-4D97-AF65-F5344CB8AC3E}">
        <p14:creationId xmlns:p14="http://schemas.microsoft.com/office/powerpoint/2010/main" val="644128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3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2.1 </a:t>
            </a:r>
            <a:r>
              <a:rPr lang="ja-JP" altLang="en-US" sz="2000" dirty="0" smtClean="0"/>
              <a:t>レイヤの作成</a:t>
            </a:r>
            <a:endParaRPr lang="en-US" altLang="ja-JP" sz="2000" dirty="0"/>
          </a:p>
        </p:txBody>
      </p:sp>
      <p:sp>
        <p:nvSpPr>
          <p:cNvPr id="75" name="フローチャート: データ 74"/>
          <p:cNvSpPr/>
          <p:nvPr/>
        </p:nvSpPr>
        <p:spPr>
          <a:xfrm>
            <a:off x="914387" y="1458664"/>
            <a:ext cx="3139905" cy="696200"/>
          </a:xfrm>
          <a:prstGeom prst="flowChartInputOutput">
            <a:avLst/>
          </a:prstGeom>
          <a:no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l" defTabSz="914400" eaLnBrk="1" fontAlgn="auto" latinLnBrk="0" hangingPunct="1">
              <a:lnSpc>
                <a:spcPct val="100000"/>
              </a:lnSpc>
              <a:spcBef>
                <a:spcPts val="0"/>
              </a:spcBef>
              <a:spcAft>
                <a:spcPts val="0"/>
              </a:spcAft>
              <a:buClrTx/>
              <a:buSzTx/>
              <a:buFontTx/>
              <a:buNone/>
              <a:tabLst/>
            </a:pPr>
            <a:endParaRPr kumimoji="1" lang="ja-JP" altLang="en-US" sz="1100">
              <a:solidFill>
                <a:sysClr val="windowText" lastClr="000000"/>
              </a:solidFill>
              <a:effectLst/>
              <a:latin typeface="+mn-lt"/>
              <a:ea typeface="+mn-ea"/>
              <a:cs typeface="+mn-cs"/>
            </a:endParaRPr>
          </a:p>
        </p:txBody>
      </p:sp>
      <p:sp>
        <p:nvSpPr>
          <p:cNvPr id="76" name="テキスト ボックス 75"/>
          <p:cNvSpPr txBox="1"/>
          <p:nvPr/>
        </p:nvSpPr>
        <p:spPr>
          <a:xfrm>
            <a:off x="3562800" y="1920333"/>
            <a:ext cx="2209420" cy="259931"/>
          </a:xfrm>
          <a:prstGeom prst="rect">
            <a:avLst/>
          </a:prstGeom>
          <a:noFill/>
        </p:spPr>
        <p:txBody>
          <a:bodyPr wrap="square" rtlCol="0">
            <a:spAutoFit/>
          </a:bodyPr>
          <a:lstStyle/>
          <a:p>
            <a:r>
              <a:rPr lang="ja-JP" altLang="en-US" sz="1050" dirty="0" smtClean="0"/>
              <a:t>「森林作業道」のレイヤー（線）</a:t>
            </a:r>
            <a:endParaRPr lang="en-US" altLang="ja-JP" sz="1050" dirty="0" smtClean="0"/>
          </a:p>
        </p:txBody>
      </p:sp>
      <p:sp>
        <p:nvSpPr>
          <p:cNvPr id="78" name="テキスト ボックス 77"/>
          <p:cNvSpPr txBox="1"/>
          <p:nvPr/>
        </p:nvSpPr>
        <p:spPr>
          <a:xfrm>
            <a:off x="683623" y="845317"/>
            <a:ext cx="8930640" cy="338554"/>
          </a:xfrm>
          <a:prstGeom prst="rect">
            <a:avLst/>
          </a:prstGeom>
          <a:noFill/>
        </p:spPr>
        <p:txBody>
          <a:bodyPr wrap="square" rtlCol="0">
            <a:spAutoFit/>
          </a:bodyPr>
          <a:lstStyle/>
          <a:p>
            <a:r>
              <a:rPr lang="ja-JP" altLang="en-US" sz="1600" dirty="0" smtClean="0"/>
              <a:t>既存の国有林</a:t>
            </a:r>
            <a:r>
              <a:rPr lang="en-US" altLang="ja-JP" sz="1600" dirty="0" smtClean="0"/>
              <a:t>GIS</a:t>
            </a:r>
            <a:r>
              <a:rPr lang="ja-JP" altLang="en-US" sz="1600" dirty="0" smtClean="0"/>
              <a:t>地図の上に、新しいレイヤを作成し、森林作業道などを記入していきます。</a:t>
            </a:r>
            <a:endParaRPr lang="en-US" altLang="ja-JP" sz="1600" dirty="0" smtClean="0"/>
          </a:p>
        </p:txBody>
      </p:sp>
      <p:sp>
        <p:nvSpPr>
          <p:cNvPr id="79" name="フローチャート: データ 78"/>
          <p:cNvSpPr/>
          <p:nvPr/>
        </p:nvSpPr>
        <p:spPr>
          <a:xfrm>
            <a:off x="809960" y="2299265"/>
            <a:ext cx="3139905" cy="696200"/>
          </a:xfrm>
          <a:prstGeom prst="flowChartInputOutput">
            <a:avLst/>
          </a:prstGeom>
          <a:no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l" defTabSz="914400" eaLnBrk="1" fontAlgn="auto" latinLnBrk="0" hangingPunct="1">
              <a:lnSpc>
                <a:spcPct val="100000"/>
              </a:lnSpc>
              <a:spcBef>
                <a:spcPts val="0"/>
              </a:spcBef>
              <a:spcAft>
                <a:spcPts val="0"/>
              </a:spcAft>
              <a:buClrTx/>
              <a:buSzTx/>
              <a:buFontTx/>
              <a:buNone/>
              <a:tabLst/>
            </a:pPr>
            <a:endParaRPr kumimoji="1" lang="ja-JP" altLang="en-US" sz="1100">
              <a:solidFill>
                <a:sysClr val="windowText" lastClr="000000"/>
              </a:solidFill>
              <a:effectLst/>
              <a:latin typeface="+mn-lt"/>
              <a:ea typeface="+mn-ea"/>
              <a:cs typeface="+mn-cs"/>
            </a:endParaRPr>
          </a:p>
        </p:txBody>
      </p:sp>
      <p:sp>
        <p:nvSpPr>
          <p:cNvPr id="80" name="テキスト ボックス 79"/>
          <p:cNvSpPr txBox="1"/>
          <p:nvPr/>
        </p:nvSpPr>
        <p:spPr>
          <a:xfrm>
            <a:off x="3458373" y="2760934"/>
            <a:ext cx="2209420" cy="259931"/>
          </a:xfrm>
          <a:prstGeom prst="rect">
            <a:avLst/>
          </a:prstGeom>
          <a:noFill/>
        </p:spPr>
        <p:txBody>
          <a:bodyPr wrap="square" rtlCol="0">
            <a:spAutoFit/>
          </a:bodyPr>
          <a:lstStyle/>
          <a:p>
            <a:r>
              <a:rPr lang="ja-JP" altLang="en-US" sz="1050" dirty="0" smtClean="0"/>
              <a:t>「伐区」のレイヤー（線）</a:t>
            </a:r>
            <a:endParaRPr lang="en-US" altLang="ja-JP" sz="1050" dirty="0" smtClean="0"/>
          </a:p>
        </p:txBody>
      </p:sp>
      <p:sp>
        <p:nvSpPr>
          <p:cNvPr id="81" name="フローチャート: データ 80"/>
          <p:cNvSpPr/>
          <p:nvPr/>
        </p:nvSpPr>
        <p:spPr>
          <a:xfrm>
            <a:off x="738311" y="3170035"/>
            <a:ext cx="3139905" cy="696200"/>
          </a:xfrm>
          <a:prstGeom prst="flowChartInputOutput">
            <a:avLst/>
          </a:prstGeom>
          <a:no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l" defTabSz="914400" eaLnBrk="1" fontAlgn="auto" latinLnBrk="0" hangingPunct="1">
              <a:lnSpc>
                <a:spcPct val="100000"/>
              </a:lnSpc>
              <a:spcBef>
                <a:spcPts val="0"/>
              </a:spcBef>
              <a:spcAft>
                <a:spcPts val="0"/>
              </a:spcAft>
              <a:buClrTx/>
              <a:buSzTx/>
              <a:buFontTx/>
              <a:buNone/>
              <a:tabLst/>
            </a:pPr>
            <a:endParaRPr kumimoji="1" lang="ja-JP" altLang="en-US" sz="1100">
              <a:solidFill>
                <a:sysClr val="windowText" lastClr="000000"/>
              </a:solidFill>
              <a:effectLst/>
              <a:latin typeface="+mn-lt"/>
              <a:ea typeface="+mn-ea"/>
              <a:cs typeface="+mn-cs"/>
            </a:endParaRPr>
          </a:p>
        </p:txBody>
      </p:sp>
      <p:sp>
        <p:nvSpPr>
          <p:cNvPr id="82" name="テキスト ボックス 81"/>
          <p:cNvSpPr txBox="1"/>
          <p:nvPr/>
        </p:nvSpPr>
        <p:spPr>
          <a:xfrm>
            <a:off x="3386724" y="3631704"/>
            <a:ext cx="2209420" cy="259931"/>
          </a:xfrm>
          <a:prstGeom prst="rect">
            <a:avLst/>
          </a:prstGeom>
          <a:noFill/>
        </p:spPr>
        <p:txBody>
          <a:bodyPr wrap="square" rtlCol="0">
            <a:spAutoFit/>
          </a:bodyPr>
          <a:lstStyle/>
          <a:p>
            <a:r>
              <a:rPr lang="ja-JP" altLang="en-US" sz="1050" dirty="0" smtClean="0"/>
              <a:t>「土場」のレイヤー（図形）</a:t>
            </a:r>
            <a:endParaRPr lang="en-US" altLang="ja-JP" sz="1050" dirty="0" smtClean="0"/>
          </a:p>
        </p:txBody>
      </p:sp>
      <p:sp>
        <p:nvSpPr>
          <p:cNvPr id="2" name="フリーフォーム 1"/>
          <p:cNvSpPr/>
          <p:nvPr/>
        </p:nvSpPr>
        <p:spPr>
          <a:xfrm>
            <a:off x="1905000" y="1609725"/>
            <a:ext cx="1381125" cy="352425"/>
          </a:xfrm>
          <a:custGeom>
            <a:avLst/>
            <a:gdLst>
              <a:gd name="connsiteX0" fmla="*/ 0 w 1381125"/>
              <a:gd name="connsiteY0" fmla="*/ 352425 h 352425"/>
              <a:gd name="connsiteX1" fmla="*/ 152400 w 1381125"/>
              <a:gd name="connsiteY1" fmla="*/ 323850 h 352425"/>
              <a:gd name="connsiteX2" fmla="*/ 333375 w 1381125"/>
              <a:gd name="connsiteY2" fmla="*/ 304800 h 352425"/>
              <a:gd name="connsiteX3" fmla="*/ 476250 w 1381125"/>
              <a:gd name="connsiteY3" fmla="*/ 295275 h 352425"/>
              <a:gd name="connsiteX4" fmla="*/ 590550 w 1381125"/>
              <a:gd name="connsiteY4" fmla="*/ 295275 h 352425"/>
              <a:gd name="connsiteX5" fmla="*/ 676275 w 1381125"/>
              <a:gd name="connsiteY5" fmla="*/ 247650 h 352425"/>
              <a:gd name="connsiteX6" fmla="*/ 762000 w 1381125"/>
              <a:gd name="connsiteY6" fmla="*/ 238125 h 352425"/>
              <a:gd name="connsiteX7" fmla="*/ 962025 w 1381125"/>
              <a:gd name="connsiteY7" fmla="*/ 219075 h 352425"/>
              <a:gd name="connsiteX8" fmla="*/ 1104900 w 1381125"/>
              <a:gd name="connsiteY8" fmla="*/ 180975 h 352425"/>
              <a:gd name="connsiteX9" fmla="*/ 1257300 w 1381125"/>
              <a:gd name="connsiteY9" fmla="*/ 114300 h 352425"/>
              <a:gd name="connsiteX10" fmla="*/ 1381125 w 1381125"/>
              <a:gd name="connsiteY10" fmla="*/ 0 h 352425"/>
              <a:gd name="connsiteX11" fmla="*/ 1381125 w 1381125"/>
              <a:gd name="connsiteY11" fmla="*/ 0 h 352425"/>
              <a:gd name="connsiteX12" fmla="*/ 1381125 w 1381125"/>
              <a:gd name="connsiteY12" fmla="*/ 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81125" h="352425">
                <a:moveTo>
                  <a:pt x="0" y="352425"/>
                </a:moveTo>
                <a:cubicBezTo>
                  <a:pt x="48419" y="342106"/>
                  <a:pt x="96838" y="331787"/>
                  <a:pt x="152400" y="323850"/>
                </a:cubicBezTo>
                <a:cubicBezTo>
                  <a:pt x="207962" y="315913"/>
                  <a:pt x="279400" y="309563"/>
                  <a:pt x="333375" y="304800"/>
                </a:cubicBezTo>
                <a:cubicBezTo>
                  <a:pt x="387350" y="300037"/>
                  <a:pt x="433388" y="296862"/>
                  <a:pt x="476250" y="295275"/>
                </a:cubicBezTo>
                <a:cubicBezTo>
                  <a:pt x="519112" y="293688"/>
                  <a:pt x="557213" y="303212"/>
                  <a:pt x="590550" y="295275"/>
                </a:cubicBezTo>
                <a:cubicBezTo>
                  <a:pt x="623887" y="287338"/>
                  <a:pt x="647700" y="257175"/>
                  <a:pt x="676275" y="247650"/>
                </a:cubicBezTo>
                <a:cubicBezTo>
                  <a:pt x="704850" y="238125"/>
                  <a:pt x="762000" y="238125"/>
                  <a:pt x="762000" y="238125"/>
                </a:cubicBezTo>
                <a:cubicBezTo>
                  <a:pt x="809625" y="233363"/>
                  <a:pt x="904875" y="228600"/>
                  <a:pt x="962025" y="219075"/>
                </a:cubicBezTo>
                <a:cubicBezTo>
                  <a:pt x="1019175" y="209550"/>
                  <a:pt x="1055688" y="198437"/>
                  <a:pt x="1104900" y="180975"/>
                </a:cubicBezTo>
                <a:cubicBezTo>
                  <a:pt x="1154112" y="163513"/>
                  <a:pt x="1211263" y="144462"/>
                  <a:pt x="1257300" y="114300"/>
                </a:cubicBezTo>
                <a:cubicBezTo>
                  <a:pt x="1303337" y="84138"/>
                  <a:pt x="1381125" y="0"/>
                  <a:pt x="1381125" y="0"/>
                </a:cubicBezTo>
                <a:lnTo>
                  <a:pt x="1381125" y="0"/>
                </a:lnTo>
                <a:lnTo>
                  <a:pt x="1381125" y="0"/>
                </a:lnTo>
              </a:path>
            </a:pathLst>
          </a:custGeom>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 name="フリーフォーム 2"/>
          <p:cNvSpPr/>
          <p:nvPr/>
        </p:nvSpPr>
        <p:spPr>
          <a:xfrm>
            <a:off x="2543175" y="1771650"/>
            <a:ext cx="1000125" cy="238540"/>
          </a:xfrm>
          <a:custGeom>
            <a:avLst/>
            <a:gdLst>
              <a:gd name="connsiteX0" fmla="*/ 0 w 1000125"/>
              <a:gd name="connsiteY0" fmla="*/ 161925 h 238540"/>
              <a:gd name="connsiteX1" fmla="*/ 123825 w 1000125"/>
              <a:gd name="connsiteY1" fmla="*/ 180975 h 238540"/>
              <a:gd name="connsiteX2" fmla="*/ 247650 w 1000125"/>
              <a:gd name="connsiteY2" fmla="*/ 200025 h 238540"/>
              <a:gd name="connsiteX3" fmla="*/ 361950 w 1000125"/>
              <a:gd name="connsiteY3" fmla="*/ 219075 h 238540"/>
              <a:gd name="connsiteX4" fmla="*/ 523875 w 1000125"/>
              <a:gd name="connsiteY4" fmla="*/ 238125 h 238540"/>
              <a:gd name="connsiteX5" fmla="*/ 790575 w 1000125"/>
              <a:gd name="connsiteY5" fmla="*/ 200025 h 238540"/>
              <a:gd name="connsiteX6" fmla="*/ 876300 w 1000125"/>
              <a:gd name="connsiteY6" fmla="*/ 161925 h 238540"/>
              <a:gd name="connsiteX7" fmla="*/ 1000125 w 1000125"/>
              <a:gd name="connsiteY7" fmla="*/ 0 h 23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125" h="238540">
                <a:moveTo>
                  <a:pt x="0" y="161925"/>
                </a:moveTo>
                <a:lnTo>
                  <a:pt x="123825" y="180975"/>
                </a:lnTo>
                <a:lnTo>
                  <a:pt x="247650" y="200025"/>
                </a:lnTo>
                <a:cubicBezTo>
                  <a:pt x="287337" y="206375"/>
                  <a:pt x="315912" y="212725"/>
                  <a:pt x="361950" y="219075"/>
                </a:cubicBezTo>
                <a:cubicBezTo>
                  <a:pt x="407988" y="225425"/>
                  <a:pt x="452438" y="241300"/>
                  <a:pt x="523875" y="238125"/>
                </a:cubicBezTo>
                <a:cubicBezTo>
                  <a:pt x="595312" y="234950"/>
                  <a:pt x="731838" y="212725"/>
                  <a:pt x="790575" y="200025"/>
                </a:cubicBezTo>
                <a:cubicBezTo>
                  <a:pt x="849313" y="187325"/>
                  <a:pt x="841375" y="195263"/>
                  <a:pt x="876300" y="161925"/>
                </a:cubicBezTo>
                <a:cubicBezTo>
                  <a:pt x="911225" y="128587"/>
                  <a:pt x="955675" y="64293"/>
                  <a:pt x="1000125" y="0"/>
                </a:cubicBezTo>
              </a:path>
            </a:pathLst>
          </a:custGeom>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sp>
        <p:nvSpPr>
          <p:cNvPr id="6" name="フリーフォーム 5"/>
          <p:cNvSpPr/>
          <p:nvPr/>
        </p:nvSpPr>
        <p:spPr>
          <a:xfrm>
            <a:off x="2171700" y="1532506"/>
            <a:ext cx="798900" cy="382019"/>
          </a:xfrm>
          <a:custGeom>
            <a:avLst/>
            <a:gdLst>
              <a:gd name="connsiteX0" fmla="*/ 0 w 798900"/>
              <a:gd name="connsiteY0" fmla="*/ 382019 h 382019"/>
              <a:gd name="connsiteX1" fmla="*/ 104775 w 798900"/>
              <a:gd name="connsiteY1" fmla="*/ 305819 h 382019"/>
              <a:gd name="connsiteX2" fmla="*/ 257175 w 798900"/>
              <a:gd name="connsiteY2" fmla="*/ 248669 h 382019"/>
              <a:gd name="connsiteX3" fmla="*/ 504825 w 798900"/>
              <a:gd name="connsiteY3" fmla="*/ 210569 h 382019"/>
              <a:gd name="connsiteX4" fmla="*/ 790575 w 798900"/>
              <a:gd name="connsiteY4" fmla="*/ 58169 h 382019"/>
              <a:gd name="connsiteX5" fmla="*/ 704850 w 798900"/>
              <a:gd name="connsiteY5" fmla="*/ 1019 h 382019"/>
              <a:gd name="connsiteX6" fmla="*/ 523875 w 798900"/>
              <a:gd name="connsiteY6" fmla="*/ 20069 h 382019"/>
              <a:gd name="connsiteX7" fmla="*/ 523875 w 798900"/>
              <a:gd name="connsiteY7" fmla="*/ 29594 h 382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8900" h="382019">
                <a:moveTo>
                  <a:pt x="0" y="382019"/>
                </a:moveTo>
                <a:cubicBezTo>
                  <a:pt x="30956" y="355031"/>
                  <a:pt x="61913" y="328044"/>
                  <a:pt x="104775" y="305819"/>
                </a:cubicBezTo>
                <a:cubicBezTo>
                  <a:pt x="147637" y="283594"/>
                  <a:pt x="190500" y="264544"/>
                  <a:pt x="257175" y="248669"/>
                </a:cubicBezTo>
                <a:cubicBezTo>
                  <a:pt x="323850" y="232794"/>
                  <a:pt x="415925" y="242319"/>
                  <a:pt x="504825" y="210569"/>
                </a:cubicBezTo>
                <a:cubicBezTo>
                  <a:pt x="593725" y="178819"/>
                  <a:pt x="757238" y="93094"/>
                  <a:pt x="790575" y="58169"/>
                </a:cubicBezTo>
                <a:cubicBezTo>
                  <a:pt x="823913" y="23244"/>
                  <a:pt x="749300" y="7369"/>
                  <a:pt x="704850" y="1019"/>
                </a:cubicBezTo>
                <a:cubicBezTo>
                  <a:pt x="660400" y="-5331"/>
                  <a:pt x="523875" y="20069"/>
                  <a:pt x="523875" y="20069"/>
                </a:cubicBezTo>
                <a:cubicBezTo>
                  <a:pt x="493713" y="24831"/>
                  <a:pt x="508794" y="27212"/>
                  <a:pt x="523875" y="29594"/>
                </a:cubicBezTo>
              </a:path>
            </a:pathLst>
          </a:custGeom>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sp>
        <p:nvSpPr>
          <p:cNvPr id="7" name="フリーフォーム 6"/>
          <p:cNvSpPr/>
          <p:nvPr/>
        </p:nvSpPr>
        <p:spPr>
          <a:xfrm>
            <a:off x="2212469" y="1666875"/>
            <a:ext cx="387856" cy="85725"/>
          </a:xfrm>
          <a:custGeom>
            <a:avLst/>
            <a:gdLst>
              <a:gd name="connsiteX0" fmla="*/ 387856 w 387856"/>
              <a:gd name="connsiteY0" fmla="*/ 85725 h 85725"/>
              <a:gd name="connsiteX1" fmla="*/ 216406 w 387856"/>
              <a:gd name="connsiteY1" fmla="*/ 28575 h 85725"/>
              <a:gd name="connsiteX2" fmla="*/ 16381 w 387856"/>
              <a:gd name="connsiteY2" fmla="*/ 19050 h 85725"/>
              <a:gd name="connsiteX3" fmla="*/ 25906 w 387856"/>
              <a:gd name="connsiteY3" fmla="*/ 0 h 85725"/>
            </a:gdLst>
            <a:ahLst/>
            <a:cxnLst>
              <a:cxn ang="0">
                <a:pos x="connsiteX0" y="connsiteY0"/>
              </a:cxn>
              <a:cxn ang="0">
                <a:pos x="connsiteX1" y="connsiteY1"/>
              </a:cxn>
              <a:cxn ang="0">
                <a:pos x="connsiteX2" y="connsiteY2"/>
              </a:cxn>
              <a:cxn ang="0">
                <a:pos x="connsiteX3" y="connsiteY3"/>
              </a:cxn>
            </a:cxnLst>
            <a:rect l="l" t="t" r="r" b="b"/>
            <a:pathLst>
              <a:path w="387856" h="85725">
                <a:moveTo>
                  <a:pt x="387856" y="85725"/>
                </a:moveTo>
                <a:cubicBezTo>
                  <a:pt x="333087" y="62706"/>
                  <a:pt x="278319" y="39688"/>
                  <a:pt x="216406" y="28575"/>
                </a:cubicBezTo>
                <a:cubicBezTo>
                  <a:pt x="154493" y="17462"/>
                  <a:pt x="16381" y="19050"/>
                  <a:pt x="16381" y="19050"/>
                </a:cubicBezTo>
                <a:cubicBezTo>
                  <a:pt x="-15369" y="14288"/>
                  <a:pt x="5268" y="7144"/>
                  <a:pt x="25906"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7"/>
          <p:cNvSpPr/>
          <p:nvPr/>
        </p:nvSpPr>
        <p:spPr>
          <a:xfrm>
            <a:off x="2095500" y="1933575"/>
            <a:ext cx="447675" cy="161925"/>
          </a:xfrm>
          <a:custGeom>
            <a:avLst/>
            <a:gdLst>
              <a:gd name="connsiteX0" fmla="*/ 0 w 447675"/>
              <a:gd name="connsiteY0" fmla="*/ 161925 h 161925"/>
              <a:gd name="connsiteX1" fmla="*/ 276225 w 447675"/>
              <a:gd name="connsiteY1" fmla="*/ 142875 h 161925"/>
              <a:gd name="connsiteX2" fmla="*/ 400050 w 447675"/>
              <a:gd name="connsiteY2" fmla="*/ 123825 h 161925"/>
              <a:gd name="connsiteX3" fmla="*/ 438150 w 447675"/>
              <a:gd name="connsiteY3" fmla="*/ 76200 h 161925"/>
              <a:gd name="connsiteX4" fmla="*/ 447675 w 447675"/>
              <a:gd name="connsiteY4" fmla="*/ 0 h 161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75" h="161925">
                <a:moveTo>
                  <a:pt x="0" y="161925"/>
                </a:moveTo>
                <a:lnTo>
                  <a:pt x="276225" y="142875"/>
                </a:lnTo>
                <a:cubicBezTo>
                  <a:pt x="342900" y="136525"/>
                  <a:pt x="373063" y="134937"/>
                  <a:pt x="400050" y="123825"/>
                </a:cubicBezTo>
                <a:cubicBezTo>
                  <a:pt x="427037" y="112713"/>
                  <a:pt x="430213" y="96837"/>
                  <a:pt x="438150" y="76200"/>
                </a:cubicBezTo>
                <a:cubicBezTo>
                  <a:pt x="446088" y="55562"/>
                  <a:pt x="446881" y="27781"/>
                  <a:pt x="447675"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フリーフォーム 87"/>
          <p:cNvSpPr/>
          <p:nvPr/>
        </p:nvSpPr>
        <p:spPr>
          <a:xfrm>
            <a:off x="2134398" y="2335332"/>
            <a:ext cx="1323975" cy="561975"/>
          </a:xfrm>
          <a:custGeom>
            <a:avLst/>
            <a:gdLst>
              <a:gd name="connsiteX0" fmla="*/ 47625 w 1323975"/>
              <a:gd name="connsiteY0" fmla="*/ 109538 h 561975"/>
              <a:gd name="connsiteX1" fmla="*/ 0 w 1323975"/>
              <a:gd name="connsiteY1" fmla="*/ 33338 h 561975"/>
              <a:gd name="connsiteX2" fmla="*/ 300037 w 1323975"/>
              <a:gd name="connsiteY2" fmla="*/ 0 h 561975"/>
              <a:gd name="connsiteX3" fmla="*/ 719137 w 1323975"/>
              <a:gd name="connsiteY3" fmla="*/ 19050 h 561975"/>
              <a:gd name="connsiteX4" fmla="*/ 1042987 w 1323975"/>
              <a:gd name="connsiteY4" fmla="*/ 23813 h 561975"/>
              <a:gd name="connsiteX5" fmla="*/ 1323975 w 1323975"/>
              <a:gd name="connsiteY5" fmla="*/ 200025 h 561975"/>
              <a:gd name="connsiteX6" fmla="*/ 1238250 w 1323975"/>
              <a:gd name="connsiteY6" fmla="*/ 452438 h 561975"/>
              <a:gd name="connsiteX7" fmla="*/ 1076325 w 1323975"/>
              <a:gd name="connsiteY7" fmla="*/ 557213 h 561975"/>
              <a:gd name="connsiteX8" fmla="*/ 638175 w 1323975"/>
              <a:gd name="connsiteY8" fmla="*/ 561975 h 561975"/>
              <a:gd name="connsiteX9" fmla="*/ 533400 w 1323975"/>
              <a:gd name="connsiteY9" fmla="*/ 414338 h 561975"/>
              <a:gd name="connsiteX10" fmla="*/ 452437 w 1323975"/>
              <a:gd name="connsiteY10" fmla="*/ 290513 h 561975"/>
              <a:gd name="connsiteX11" fmla="*/ 304800 w 1323975"/>
              <a:gd name="connsiteY11" fmla="*/ 209550 h 561975"/>
              <a:gd name="connsiteX12" fmla="*/ 47625 w 1323975"/>
              <a:gd name="connsiteY12" fmla="*/ 10953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3975" h="561975">
                <a:moveTo>
                  <a:pt x="47625" y="109538"/>
                </a:moveTo>
                <a:lnTo>
                  <a:pt x="0" y="33338"/>
                </a:lnTo>
                <a:lnTo>
                  <a:pt x="300037" y="0"/>
                </a:lnTo>
                <a:lnTo>
                  <a:pt x="719137" y="19050"/>
                </a:lnTo>
                <a:lnTo>
                  <a:pt x="1042987" y="23813"/>
                </a:lnTo>
                <a:lnTo>
                  <a:pt x="1323975" y="200025"/>
                </a:lnTo>
                <a:lnTo>
                  <a:pt x="1238250" y="452438"/>
                </a:lnTo>
                <a:lnTo>
                  <a:pt x="1076325" y="557213"/>
                </a:lnTo>
                <a:lnTo>
                  <a:pt x="638175" y="561975"/>
                </a:lnTo>
                <a:lnTo>
                  <a:pt x="533400" y="414338"/>
                </a:lnTo>
                <a:lnTo>
                  <a:pt x="452437" y="290513"/>
                </a:lnTo>
                <a:lnTo>
                  <a:pt x="304800" y="209550"/>
                </a:lnTo>
                <a:lnTo>
                  <a:pt x="47625" y="109538"/>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フリーフォーム 88"/>
          <p:cNvSpPr/>
          <p:nvPr/>
        </p:nvSpPr>
        <p:spPr>
          <a:xfrm>
            <a:off x="1329535" y="2454395"/>
            <a:ext cx="1433513" cy="476250"/>
          </a:xfrm>
          <a:custGeom>
            <a:avLst/>
            <a:gdLst>
              <a:gd name="connsiteX0" fmla="*/ 0 w 1433513"/>
              <a:gd name="connsiteY0" fmla="*/ 338137 h 476250"/>
              <a:gd name="connsiteX1" fmla="*/ 557213 w 1433513"/>
              <a:gd name="connsiteY1" fmla="*/ 138112 h 476250"/>
              <a:gd name="connsiteX2" fmla="*/ 685800 w 1433513"/>
              <a:gd name="connsiteY2" fmla="*/ 104775 h 476250"/>
              <a:gd name="connsiteX3" fmla="*/ 862013 w 1433513"/>
              <a:gd name="connsiteY3" fmla="*/ 0 h 476250"/>
              <a:gd name="connsiteX4" fmla="*/ 1262063 w 1433513"/>
              <a:gd name="connsiteY4" fmla="*/ 166687 h 476250"/>
              <a:gd name="connsiteX5" fmla="*/ 1433513 w 1433513"/>
              <a:gd name="connsiteY5" fmla="*/ 442912 h 476250"/>
              <a:gd name="connsiteX6" fmla="*/ 1304925 w 1433513"/>
              <a:gd name="connsiteY6" fmla="*/ 442912 h 476250"/>
              <a:gd name="connsiteX7" fmla="*/ 866775 w 1433513"/>
              <a:gd name="connsiteY7" fmla="*/ 466725 h 476250"/>
              <a:gd name="connsiteX8" fmla="*/ 614363 w 1433513"/>
              <a:gd name="connsiteY8" fmla="*/ 476250 h 476250"/>
              <a:gd name="connsiteX9" fmla="*/ 185738 w 1433513"/>
              <a:gd name="connsiteY9" fmla="*/ 428625 h 476250"/>
              <a:gd name="connsiteX10" fmla="*/ 0 w 1433513"/>
              <a:gd name="connsiteY10" fmla="*/ 338137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3513" h="476250">
                <a:moveTo>
                  <a:pt x="0" y="338137"/>
                </a:moveTo>
                <a:lnTo>
                  <a:pt x="557213" y="138112"/>
                </a:lnTo>
                <a:lnTo>
                  <a:pt x="685800" y="104775"/>
                </a:lnTo>
                <a:lnTo>
                  <a:pt x="862013" y="0"/>
                </a:lnTo>
                <a:lnTo>
                  <a:pt x="1262063" y="166687"/>
                </a:lnTo>
                <a:lnTo>
                  <a:pt x="1433513" y="442912"/>
                </a:lnTo>
                <a:lnTo>
                  <a:pt x="1304925" y="442912"/>
                </a:lnTo>
                <a:lnTo>
                  <a:pt x="866775" y="466725"/>
                </a:lnTo>
                <a:lnTo>
                  <a:pt x="614363" y="476250"/>
                </a:lnTo>
                <a:lnTo>
                  <a:pt x="185738" y="428625"/>
                </a:lnTo>
                <a:lnTo>
                  <a:pt x="0" y="338137"/>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平行四辺形 8"/>
          <p:cNvSpPr/>
          <p:nvPr/>
        </p:nvSpPr>
        <p:spPr>
          <a:xfrm flipV="1">
            <a:off x="2017378" y="3480004"/>
            <a:ext cx="240048" cy="151699"/>
          </a:xfrm>
          <a:prstGeom prst="parallelogram">
            <a:avLst/>
          </a:prstGeom>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kumimoji="1" lang="ja-JP" altLang="en-US"/>
          </a:p>
        </p:txBody>
      </p:sp>
      <p:sp>
        <p:nvSpPr>
          <p:cNvPr id="93" name="フローチャート: データ 92"/>
          <p:cNvSpPr/>
          <p:nvPr/>
        </p:nvSpPr>
        <p:spPr>
          <a:xfrm>
            <a:off x="738311" y="5641561"/>
            <a:ext cx="3139905" cy="696200"/>
          </a:xfrm>
          <a:prstGeom prst="flowChartInputOutput">
            <a:avLst/>
          </a:prstGeom>
          <a:no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l" defTabSz="914400" eaLnBrk="1" fontAlgn="auto" latinLnBrk="0" hangingPunct="1">
              <a:lnSpc>
                <a:spcPct val="100000"/>
              </a:lnSpc>
              <a:spcBef>
                <a:spcPts val="0"/>
              </a:spcBef>
              <a:spcAft>
                <a:spcPts val="0"/>
              </a:spcAft>
              <a:buClrTx/>
              <a:buSzTx/>
              <a:buFontTx/>
              <a:buNone/>
              <a:tabLst/>
            </a:pPr>
            <a:endParaRPr kumimoji="1" lang="ja-JP" altLang="en-US" sz="1100">
              <a:solidFill>
                <a:sysClr val="windowText" lastClr="000000"/>
              </a:solidFill>
              <a:effectLst/>
              <a:latin typeface="+mn-lt"/>
              <a:ea typeface="+mn-ea"/>
              <a:cs typeface="+mn-cs"/>
            </a:endParaRPr>
          </a:p>
        </p:txBody>
      </p:sp>
      <p:sp>
        <p:nvSpPr>
          <p:cNvPr id="94" name="フリーフォーム 93"/>
          <p:cNvSpPr/>
          <p:nvPr/>
        </p:nvSpPr>
        <p:spPr>
          <a:xfrm>
            <a:off x="1251337" y="5718588"/>
            <a:ext cx="952500" cy="428625"/>
          </a:xfrm>
          <a:custGeom>
            <a:avLst/>
            <a:gdLst>
              <a:gd name="connsiteX0" fmla="*/ 0 w 952500"/>
              <a:gd name="connsiteY0" fmla="*/ 361950 h 428625"/>
              <a:gd name="connsiteX1" fmla="*/ 114300 w 952500"/>
              <a:gd name="connsiteY1" fmla="*/ 200025 h 428625"/>
              <a:gd name="connsiteX2" fmla="*/ 390525 w 952500"/>
              <a:gd name="connsiteY2" fmla="*/ 28575 h 428625"/>
              <a:gd name="connsiteX3" fmla="*/ 895350 w 952500"/>
              <a:gd name="connsiteY3" fmla="*/ 0 h 428625"/>
              <a:gd name="connsiteX4" fmla="*/ 952500 w 952500"/>
              <a:gd name="connsiteY4" fmla="*/ 85725 h 428625"/>
              <a:gd name="connsiteX5" fmla="*/ 771525 w 952500"/>
              <a:gd name="connsiteY5" fmla="*/ 190500 h 428625"/>
              <a:gd name="connsiteX6" fmla="*/ 628650 w 952500"/>
              <a:gd name="connsiteY6" fmla="*/ 238125 h 428625"/>
              <a:gd name="connsiteX7" fmla="*/ 95250 w 952500"/>
              <a:gd name="connsiteY7" fmla="*/ 428625 h 428625"/>
              <a:gd name="connsiteX8" fmla="*/ 0 w 952500"/>
              <a:gd name="connsiteY8" fmla="*/ 36195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0" h="428625">
                <a:moveTo>
                  <a:pt x="0" y="361950"/>
                </a:moveTo>
                <a:lnTo>
                  <a:pt x="114300" y="200025"/>
                </a:lnTo>
                <a:lnTo>
                  <a:pt x="390525" y="28575"/>
                </a:lnTo>
                <a:lnTo>
                  <a:pt x="895350" y="0"/>
                </a:lnTo>
                <a:lnTo>
                  <a:pt x="952500" y="85725"/>
                </a:lnTo>
                <a:lnTo>
                  <a:pt x="771525" y="190500"/>
                </a:lnTo>
                <a:lnTo>
                  <a:pt x="628650" y="238125"/>
                </a:lnTo>
                <a:lnTo>
                  <a:pt x="95250" y="428625"/>
                </a:lnTo>
                <a:lnTo>
                  <a:pt x="0" y="361950"/>
                </a:ln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フリーフォーム 94"/>
          <p:cNvSpPr/>
          <p:nvPr/>
        </p:nvSpPr>
        <p:spPr>
          <a:xfrm>
            <a:off x="2151450" y="5690013"/>
            <a:ext cx="1323975" cy="561975"/>
          </a:xfrm>
          <a:custGeom>
            <a:avLst/>
            <a:gdLst>
              <a:gd name="connsiteX0" fmla="*/ 47625 w 1323975"/>
              <a:gd name="connsiteY0" fmla="*/ 109538 h 561975"/>
              <a:gd name="connsiteX1" fmla="*/ 0 w 1323975"/>
              <a:gd name="connsiteY1" fmla="*/ 33338 h 561975"/>
              <a:gd name="connsiteX2" fmla="*/ 300037 w 1323975"/>
              <a:gd name="connsiteY2" fmla="*/ 0 h 561975"/>
              <a:gd name="connsiteX3" fmla="*/ 719137 w 1323975"/>
              <a:gd name="connsiteY3" fmla="*/ 19050 h 561975"/>
              <a:gd name="connsiteX4" fmla="*/ 1042987 w 1323975"/>
              <a:gd name="connsiteY4" fmla="*/ 23813 h 561975"/>
              <a:gd name="connsiteX5" fmla="*/ 1323975 w 1323975"/>
              <a:gd name="connsiteY5" fmla="*/ 200025 h 561975"/>
              <a:gd name="connsiteX6" fmla="*/ 1238250 w 1323975"/>
              <a:gd name="connsiteY6" fmla="*/ 452438 h 561975"/>
              <a:gd name="connsiteX7" fmla="*/ 1076325 w 1323975"/>
              <a:gd name="connsiteY7" fmla="*/ 557213 h 561975"/>
              <a:gd name="connsiteX8" fmla="*/ 638175 w 1323975"/>
              <a:gd name="connsiteY8" fmla="*/ 561975 h 561975"/>
              <a:gd name="connsiteX9" fmla="*/ 533400 w 1323975"/>
              <a:gd name="connsiteY9" fmla="*/ 414338 h 561975"/>
              <a:gd name="connsiteX10" fmla="*/ 452437 w 1323975"/>
              <a:gd name="connsiteY10" fmla="*/ 290513 h 561975"/>
              <a:gd name="connsiteX11" fmla="*/ 304800 w 1323975"/>
              <a:gd name="connsiteY11" fmla="*/ 209550 h 561975"/>
              <a:gd name="connsiteX12" fmla="*/ 47625 w 1323975"/>
              <a:gd name="connsiteY12" fmla="*/ 10953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3975" h="561975">
                <a:moveTo>
                  <a:pt x="47625" y="109538"/>
                </a:moveTo>
                <a:lnTo>
                  <a:pt x="0" y="33338"/>
                </a:lnTo>
                <a:lnTo>
                  <a:pt x="300037" y="0"/>
                </a:lnTo>
                <a:lnTo>
                  <a:pt x="719137" y="19050"/>
                </a:lnTo>
                <a:lnTo>
                  <a:pt x="1042987" y="23813"/>
                </a:lnTo>
                <a:lnTo>
                  <a:pt x="1323975" y="200025"/>
                </a:lnTo>
                <a:lnTo>
                  <a:pt x="1238250" y="452438"/>
                </a:lnTo>
                <a:lnTo>
                  <a:pt x="1076325" y="557213"/>
                </a:lnTo>
                <a:lnTo>
                  <a:pt x="638175" y="561975"/>
                </a:lnTo>
                <a:lnTo>
                  <a:pt x="533400" y="414338"/>
                </a:lnTo>
                <a:lnTo>
                  <a:pt x="452437" y="290513"/>
                </a:lnTo>
                <a:lnTo>
                  <a:pt x="304800" y="209550"/>
                </a:lnTo>
                <a:lnTo>
                  <a:pt x="47625" y="109538"/>
                </a:lnTo>
                <a:close/>
              </a:path>
            </a:pathLst>
          </a:cu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フリーフォーム 95"/>
          <p:cNvSpPr/>
          <p:nvPr/>
        </p:nvSpPr>
        <p:spPr>
          <a:xfrm>
            <a:off x="1346587" y="5809076"/>
            <a:ext cx="1433513" cy="476250"/>
          </a:xfrm>
          <a:custGeom>
            <a:avLst/>
            <a:gdLst>
              <a:gd name="connsiteX0" fmla="*/ 0 w 1433513"/>
              <a:gd name="connsiteY0" fmla="*/ 338137 h 476250"/>
              <a:gd name="connsiteX1" fmla="*/ 557213 w 1433513"/>
              <a:gd name="connsiteY1" fmla="*/ 138112 h 476250"/>
              <a:gd name="connsiteX2" fmla="*/ 685800 w 1433513"/>
              <a:gd name="connsiteY2" fmla="*/ 104775 h 476250"/>
              <a:gd name="connsiteX3" fmla="*/ 862013 w 1433513"/>
              <a:gd name="connsiteY3" fmla="*/ 0 h 476250"/>
              <a:gd name="connsiteX4" fmla="*/ 1262063 w 1433513"/>
              <a:gd name="connsiteY4" fmla="*/ 166687 h 476250"/>
              <a:gd name="connsiteX5" fmla="*/ 1433513 w 1433513"/>
              <a:gd name="connsiteY5" fmla="*/ 442912 h 476250"/>
              <a:gd name="connsiteX6" fmla="*/ 1304925 w 1433513"/>
              <a:gd name="connsiteY6" fmla="*/ 442912 h 476250"/>
              <a:gd name="connsiteX7" fmla="*/ 866775 w 1433513"/>
              <a:gd name="connsiteY7" fmla="*/ 466725 h 476250"/>
              <a:gd name="connsiteX8" fmla="*/ 614363 w 1433513"/>
              <a:gd name="connsiteY8" fmla="*/ 476250 h 476250"/>
              <a:gd name="connsiteX9" fmla="*/ 185738 w 1433513"/>
              <a:gd name="connsiteY9" fmla="*/ 428625 h 476250"/>
              <a:gd name="connsiteX10" fmla="*/ 0 w 1433513"/>
              <a:gd name="connsiteY10" fmla="*/ 338137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3513" h="476250">
                <a:moveTo>
                  <a:pt x="0" y="338137"/>
                </a:moveTo>
                <a:lnTo>
                  <a:pt x="557213" y="138112"/>
                </a:lnTo>
                <a:lnTo>
                  <a:pt x="685800" y="104775"/>
                </a:lnTo>
                <a:lnTo>
                  <a:pt x="862013" y="0"/>
                </a:lnTo>
                <a:lnTo>
                  <a:pt x="1262063" y="166687"/>
                </a:lnTo>
                <a:lnTo>
                  <a:pt x="1433513" y="442912"/>
                </a:lnTo>
                <a:lnTo>
                  <a:pt x="1304925" y="442912"/>
                </a:lnTo>
                <a:lnTo>
                  <a:pt x="866775" y="466725"/>
                </a:lnTo>
                <a:lnTo>
                  <a:pt x="614363" y="476250"/>
                </a:lnTo>
                <a:lnTo>
                  <a:pt x="185738" y="428625"/>
                </a:lnTo>
                <a:lnTo>
                  <a:pt x="0" y="338137"/>
                </a:lnTo>
                <a:close/>
              </a:path>
            </a:pathLst>
          </a:cu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テキスト ボックス 96"/>
          <p:cNvSpPr txBox="1"/>
          <p:nvPr/>
        </p:nvSpPr>
        <p:spPr>
          <a:xfrm>
            <a:off x="1567928" y="5737000"/>
            <a:ext cx="319318" cy="253916"/>
          </a:xfrm>
          <a:prstGeom prst="rect">
            <a:avLst/>
          </a:prstGeom>
          <a:noFill/>
        </p:spPr>
        <p:txBody>
          <a:bodyPr wrap="none" rtlCol="0">
            <a:spAutoFit/>
          </a:bodyPr>
          <a:lstStyle/>
          <a:p>
            <a:r>
              <a:rPr kumimoji="1" lang="ja-JP" altLang="en-US" sz="1050" dirty="0" smtClean="0"/>
              <a:t>い</a:t>
            </a:r>
            <a:endParaRPr kumimoji="1" lang="ja-JP" altLang="en-US" sz="1050" dirty="0"/>
          </a:p>
        </p:txBody>
      </p:sp>
      <p:sp>
        <p:nvSpPr>
          <p:cNvPr id="98" name="テキスト ボックス 97"/>
          <p:cNvSpPr txBox="1"/>
          <p:nvPr/>
        </p:nvSpPr>
        <p:spPr>
          <a:xfrm>
            <a:off x="2196412" y="5888396"/>
            <a:ext cx="319318" cy="253916"/>
          </a:xfrm>
          <a:prstGeom prst="rect">
            <a:avLst/>
          </a:prstGeom>
          <a:noFill/>
        </p:spPr>
        <p:txBody>
          <a:bodyPr wrap="none" rtlCol="0">
            <a:spAutoFit/>
          </a:bodyPr>
          <a:lstStyle/>
          <a:p>
            <a:r>
              <a:rPr kumimoji="1" lang="ja-JP" altLang="en-US" sz="1050" dirty="0" smtClean="0"/>
              <a:t>ろ</a:t>
            </a:r>
            <a:endParaRPr kumimoji="1" lang="ja-JP" altLang="en-US" sz="1050" dirty="0"/>
          </a:p>
        </p:txBody>
      </p:sp>
      <p:sp>
        <p:nvSpPr>
          <p:cNvPr id="99" name="テキスト ボックス 98"/>
          <p:cNvSpPr txBox="1"/>
          <p:nvPr/>
        </p:nvSpPr>
        <p:spPr>
          <a:xfrm>
            <a:off x="2872268" y="5809689"/>
            <a:ext cx="319318" cy="253916"/>
          </a:xfrm>
          <a:prstGeom prst="rect">
            <a:avLst/>
          </a:prstGeom>
          <a:noFill/>
        </p:spPr>
        <p:txBody>
          <a:bodyPr wrap="none" rtlCol="0">
            <a:spAutoFit/>
          </a:bodyPr>
          <a:lstStyle/>
          <a:p>
            <a:r>
              <a:rPr kumimoji="1" lang="ja-JP" altLang="en-US" sz="1050" dirty="0" smtClean="0"/>
              <a:t>は</a:t>
            </a:r>
            <a:endParaRPr kumimoji="1" lang="ja-JP" altLang="en-US" sz="1050" dirty="0"/>
          </a:p>
        </p:txBody>
      </p:sp>
      <p:sp>
        <p:nvSpPr>
          <p:cNvPr id="100" name="フリーフォーム 99"/>
          <p:cNvSpPr/>
          <p:nvPr/>
        </p:nvSpPr>
        <p:spPr>
          <a:xfrm>
            <a:off x="997972" y="5753513"/>
            <a:ext cx="2388752" cy="511706"/>
          </a:xfrm>
          <a:custGeom>
            <a:avLst/>
            <a:gdLst>
              <a:gd name="connsiteX0" fmla="*/ 2369820 w 2388752"/>
              <a:gd name="connsiteY0" fmla="*/ 0 h 511706"/>
              <a:gd name="connsiteX1" fmla="*/ 2385060 w 2388752"/>
              <a:gd name="connsiteY1" fmla="*/ 213360 h 511706"/>
              <a:gd name="connsiteX2" fmla="*/ 2308860 w 2388752"/>
              <a:gd name="connsiteY2" fmla="*/ 342900 h 511706"/>
              <a:gd name="connsiteX3" fmla="*/ 2217420 w 2388752"/>
              <a:gd name="connsiteY3" fmla="*/ 411480 h 511706"/>
              <a:gd name="connsiteX4" fmla="*/ 1996440 w 2388752"/>
              <a:gd name="connsiteY4" fmla="*/ 464820 h 511706"/>
              <a:gd name="connsiteX5" fmla="*/ 1775460 w 2388752"/>
              <a:gd name="connsiteY5" fmla="*/ 495300 h 511706"/>
              <a:gd name="connsiteX6" fmla="*/ 1562100 w 2388752"/>
              <a:gd name="connsiteY6" fmla="*/ 510540 h 511706"/>
              <a:gd name="connsiteX7" fmla="*/ 1440180 w 2388752"/>
              <a:gd name="connsiteY7" fmla="*/ 464820 h 511706"/>
              <a:gd name="connsiteX8" fmla="*/ 1333500 w 2388752"/>
              <a:gd name="connsiteY8" fmla="*/ 388620 h 511706"/>
              <a:gd name="connsiteX9" fmla="*/ 1203960 w 2388752"/>
              <a:gd name="connsiteY9" fmla="*/ 365760 h 511706"/>
              <a:gd name="connsiteX10" fmla="*/ 1013460 w 2388752"/>
              <a:gd name="connsiteY10" fmla="*/ 426720 h 511706"/>
              <a:gd name="connsiteX11" fmla="*/ 853440 w 2388752"/>
              <a:gd name="connsiteY11" fmla="*/ 441960 h 511706"/>
              <a:gd name="connsiteX12" fmla="*/ 678180 w 2388752"/>
              <a:gd name="connsiteY12" fmla="*/ 434340 h 511706"/>
              <a:gd name="connsiteX13" fmla="*/ 396240 w 2388752"/>
              <a:gd name="connsiteY13" fmla="*/ 480060 h 511706"/>
              <a:gd name="connsiteX14" fmla="*/ 91440 w 2388752"/>
              <a:gd name="connsiteY14" fmla="*/ 457200 h 511706"/>
              <a:gd name="connsiteX15" fmla="*/ 91440 w 2388752"/>
              <a:gd name="connsiteY15" fmla="*/ 457200 h 511706"/>
              <a:gd name="connsiteX16" fmla="*/ 0 w 2388752"/>
              <a:gd name="connsiteY16" fmla="*/ 426720 h 51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88752" h="511706">
                <a:moveTo>
                  <a:pt x="2369820" y="0"/>
                </a:moveTo>
                <a:cubicBezTo>
                  <a:pt x="2382520" y="78105"/>
                  <a:pt x="2395220" y="156210"/>
                  <a:pt x="2385060" y="213360"/>
                </a:cubicBezTo>
                <a:cubicBezTo>
                  <a:pt x="2374900" y="270510"/>
                  <a:pt x="2336800" y="309880"/>
                  <a:pt x="2308860" y="342900"/>
                </a:cubicBezTo>
                <a:cubicBezTo>
                  <a:pt x="2280920" y="375920"/>
                  <a:pt x="2269490" y="391160"/>
                  <a:pt x="2217420" y="411480"/>
                </a:cubicBezTo>
                <a:cubicBezTo>
                  <a:pt x="2165350" y="431800"/>
                  <a:pt x="2070100" y="450850"/>
                  <a:pt x="1996440" y="464820"/>
                </a:cubicBezTo>
                <a:cubicBezTo>
                  <a:pt x="1922780" y="478790"/>
                  <a:pt x="1847850" y="487680"/>
                  <a:pt x="1775460" y="495300"/>
                </a:cubicBezTo>
                <a:cubicBezTo>
                  <a:pt x="1703070" y="502920"/>
                  <a:pt x="1617980" y="515620"/>
                  <a:pt x="1562100" y="510540"/>
                </a:cubicBezTo>
                <a:cubicBezTo>
                  <a:pt x="1506220" y="505460"/>
                  <a:pt x="1478280" y="485140"/>
                  <a:pt x="1440180" y="464820"/>
                </a:cubicBezTo>
                <a:cubicBezTo>
                  <a:pt x="1402080" y="444500"/>
                  <a:pt x="1372870" y="405130"/>
                  <a:pt x="1333500" y="388620"/>
                </a:cubicBezTo>
                <a:cubicBezTo>
                  <a:pt x="1294130" y="372110"/>
                  <a:pt x="1257300" y="359410"/>
                  <a:pt x="1203960" y="365760"/>
                </a:cubicBezTo>
                <a:cubicBezTo>
                  <a:pt x="1150620" y="372110"/>
                  <a:pt x="1071880" y="414020"/>
                  <a:pt x="1013460" y="426720"/>
                </a:cubicBezTo>
                <a:cubicBezTo>
                  <a:pt x="955040" y="439420"/>
                  <a:pt x="909320" y="440690"/>
                  <a:pt x="853440" y="441960"/>
                </a:cubicBezTo>
                <a:cubicBezTo>
                  <a:pt x="797560" y="443230"/>
                  <a:pt x="754380" y="427990"/>
                  <a:pt x="678180" y="434340"/>
                </a:cubicBezTo>
                <a:cubicBezTo>
                  <a:pt x="601980" y="440690"/>
                  <a:pt x="494030" y="476250"/>
                  <a:pt x="396240" y="480060"/>
                </a:cubicBezTo>
                <a:cubicBezTo>
                  <a:pt x="298450" y="483870"/>
                  <a:pt x="91440" y="457200"/>
                  <a:pt x="91440" y="457200"/>
                </a:cubicBezTo>
                <a:lnTo>
                  <a:pt x="91440" y="457200"/>
                </a:lnTo>
                <a:lnTo>
                  <a:pt x="0" y="42672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フリーフォーム 100"/>
          <p:cNvSpPr/>
          <p:nvPr/>
        </p:nvSpPr>
        <p:spPr>
          <a:xfrm>
            <a:off x="1089412" y="5723033"/>
            <a:ext cx="2083638" cy="388689"/>
          </a:xfrm>
          <a:custGeom>
            <a:avLst/>
            <a:gdLst>
              <a:gd name="connsiteX0" fmla="*/ 2072640 w 2083638"/>
              <a:gd name="connsiteY0" fmla="*/ 0 h 388689"/>
              <a:gd name="connsiteX1" fmla="*/ 2072640 w 2083638"/>
              <a:gd name="connsiteY1" fmla="*/ 205740 h 388689"/>
              <a:gd name="connsiteX2" fmla="*/ 1958340 w 2083638"/>
              <a:gd name="connsiteY2" fmla="*/ 281940 h 388689"/>
              <a:gd name="connsiteX3" fmla="*/ 1790700 w 2083638"/>
              <a:gd name="connsiteY3" fmla="*/ 350520 h 388689"/>
              <a:gd name="connsiteX4" fmla="*/ 1645920 w 2083638"/>
              <a:gd name="connsiteY4" fmla="*/ 365760 h 388689"/>
              <a:gd name="connsiteX5" fmla="*/ 1386840 w 2083638"/>
              <a:gd name="connsiteY5" fmla="*/ 381000 h 388689"/>
              <a:gd name="connsiteX6" fmla="*/ 1333500 w 2083638"/>
              <a:gd name="connsiteY6" fmla="*/ 327660 h 388689"/>
              <a:gd name="connsiteX7" fmla="*/ 1280160 w 2083638"/>
              <a:gd name="connsiteY7" fmla="*/ 289560 h 388689"/>
              <a:gd name="connsiteX8" fmla="*/ 1226820 w 2083638"/>
              <a:gd name="connsiteY8" fmla="*/ 259080 h 388689"/>
              <a:gd name="connsiteX9" fmla="*/ 1135380 w 2083638"/>
              <a:gd name="connsiteY9" fmla="*/ 251460 h 388689"/>
              <a:gd name="connsiteX10" fmla="*/ 1036320 w 2083638"/>
              <a:gd name="connsiteY10" fmla="*/ 259080 h 388689"/>
              <a:gd name="connsiteX11" fmla="*/ 960120 w 2083638"/>
              <a:gd name="connsiteY11" fmla="*/ 304800 h 388689"/>
              <a:gd name="connsiteX12" fmla="*/ 792480 w 2083638"/>
              <a:gd name="connsiteY12" fmla="*/ 335280 h 388689"/>
              <a:gd name="connsiteX13" fmla="*/ 579120 w 2083638"/>
              <a:gd name="connsiteY13" fmla="*/ 342900 h 388689"/>
              <a:gd name="connsiteX14" fmla="*/ 411480 w 2083638"/>
              <a:gd name="connsiteY14" fmla="*/ 365760 h 388689"/>
              <a:gd name="connsiteX15" fmla="*/ 205740 w 2083638"/>
              <a:gd name="connsiteY15" fmla="*/ 388620 h 388689"/>
              <a:gd name="connsiteX16" fmla="*/ 0 w 2083638"/>
              <a:gd name="connsiteY16" fmla="*/ 358140 h 388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83638" h="388689">
                <a:moveTo>
                  <a:pt x="2072640" y="0"/>
                </a:moveTo>
                <a:cubicBezTo>
                  <a:pt x="2082165" y="79375"/>
                  <a:pt x="2091690" y="158750"/>
                  <a:pt x="2072640" y="205740"/>
                </a:cubicBezTo>
                <a:cubicBezTo>
                  <a:pt x="2053590" y="252730"/>
                  <a:pt x="2005330" y="257810"/>
                  <a:pt x="1958340" y="281940"/>
                </a:cubicBezTo>
                <a:cubicBezTo>
                  <a:pt x="1911350" y="306070"/>
                  <a:pt x="1842770" y="336550"/>
                  <a:pt x="1790700" y="350520"/>
                </a:cubicBezTo>
                <a:cubicBezTo>
                  <a:pt x="1738630" y="364490"/>
                  <a:pt x="1713230" y="360680"/>
                  <a:pt x="1645920" y="365760"/>
                </a:cubicBezTo>
                <a:cubicBezTo>
                  <a:pt x="1578610" y="370840"/>
                  <a:pt x="1438910" y="387350"/>
                  <a:pt x="1386840" y="381000"/>
                </a:cubicBezTo>
                <a:cubicBezTo>
                  <a:pt x="1334770" y="374650"/>
                  <a:pt x="1351280" y="342900"/>
                  <a:pt x="1333500" y="327660"/>
                </a:cubicBezTo>
                <a:cubicBezTo>
                  <a:pt x="1315720" y="312420"/>
                  <a:pt x="1297940" y="300990"/>
                  <a:pt x="1280160" y="289560"/>
                </a:cubicBezTo>
                <a:cubicBezTo>
                  <a:pt x="1262380" y="278130"/>
                  <a:pt x="1250950" y="265430"/>
                  <a:pt x="1226820" y="259080"/>
                </a:cubicBezTo>
                <a:cubicBezTo>
                  <a:pt x="1202690" y="252730"/>
                  <a:pt x="1167130" y="251460"/>
                  <a:pt x="1135380" y="251460"/>
                </a:cubicBezTo>
                <a:cubicBezTo>
                  <a:pt x="1103630" y="251460"/>
                  <a:pt x="1065530" y="250190"/>
                  <a:pt x="1036320" y="259080"/>
                </a:cubicBezTo>
                <a:cubicBezTo>
                  <a:pt x="1007110" y="267970"/>
                  <a:pt x="1000760" y="292100"/>
                  <a:pt x="960120" y="304800"/>
                </a:cubicBezTo>
                <a:cubicBezTo>
                  <a:pt x="919480" y="317500"/>
                  <a:pt x="855980" y="328930"/>
                  <a:pt x="792480" y="335280"/>
                </a:cubicBezTo>
                <a:cubicBezTo>
                  <a:pt x="728980" y="341630"/>
                  <a:pt x="642620" y="337820"/>
                  <a:pt x="579120" y="342900"/>
                </a:cubicBezTo>
                <a:cubicBezTo>
                  <a:pt x="515620" y="347980"/>
                  <a:pt x="473710" y="358140"/>
                  <a:pt x="411480" y="365760"/>
                </a:cubicBezTo>
                <a:cubicBezTo>
                  <a:pt x="349250" y="373380"/>
                  <a:pt x="274320" y="389890"/>
                  <a:pt x="205740" y="388620"/>
                </a:cubicBezTo>
                <a:cubicBezTo>
                  <a:pt x="137160" y="387350"/>
                  <a:pt x="68580" y="372745"/>
                  <a:pt x="0" y="358140"/>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フリーフォーム 101"/>
          <p:cNvSpPr/>
          <p:nvPr/>
        </p:nvSpPr>
        <p:spPr>
          <a:xfrm>
            <a:off x="1226572" y="5723033"/>
            <a:ext cx="1767840" cy="260083"/>
          </a:xfrm>
          <a:custGeom>
            <a:avLst/>
            <a:gdLst>
              <a:gd name="connsiteX0" fmla="*/ 1767840 w 1767840"/>
              <a:gd name="connsiteY0" fmla="*/ 0 h 260083"/>
              <a:gd name="connsiteX1" fmla="*/ 1737360 w 1767840"/>
              <a:gd name="connsiteY1" fmla="*/ 137160 h 260083"/>
              <a:gd name="connsiteX2" fmla="*/ 1668780 w 1767840"/>
              <a:gd name="connsiteY2" fmla="*/ 205740 h 260083"/>
              <a:gd name="connsiteX3" fmla="*/ 1546860 w 1767840"/>
              <a:gd name="connsiteY3" fmla="*/ 251460 h 260083"/>
              <a:gd name="connsiteX4" fmla="*/ 1402080 w 1767840"/>
              <a:gd name="connsiteY4" fmla="*/ 259080 h 260083"/>
              <a:gd name="connsiteX5" fmla="*/ 1203960 w 1767840"/>
              <a:gd name="connsiteY5" fmla="*/ 251460 h 260083"/>
              <a:gd name="connsiteX6" fmla="*/ 1104900 w 1767840"/>
              <a:gd name="connsiteY6" fmla="*/ 182880 h 260083"/>
              <a:gd name="connsiteX7" fmla="*/ 1036320 w 1767840"/>
              <a:gd name="connsiteY7" fmla="*/ 160020 h 260083"/>
              <a:gd name="connsiteX8" fmla="*/ 990600 w 1767840"/>
              <a:gd name="connsiteY8" fmla="*/ 152400 h 260083"/>
              <a:gd name="connsiteX9" fmla="*/ 899160 w 1767840"/>
              <a:gd name="connsiteY9" fmla="*/ 160020 h 260083"/>
              <a:gd name="connsiteX10" fmla="*/ 853440 w 1767840"/>
              <a:gd name="connsiteY10" fmla="*/ 190500 h 260083"/>
              <a:gd name="connsiteX11" fmla="*/ 762000 w 1767840"/>
              <a:gd name="connsiteY11" fmla="*/ 220980 h 260083"/>
              <a:gd name="connsiteX12" fmla="*/ 640080 w 1767840"/>
              <a:gd name="connsiteY12" fmla="*/ 228600 h 260083"/>
              <a:gd name="connsiteX13" fmla="*/ 480060 w 1767840"/>
              <a:gd name="connsiteY13" fmla="*/ 228600 h 260083"/>
              <a:gd name="connsiteX14" fmla="*/ 365760 w 1767840"/>
              <a:gd name="connsiteY14" fmla="*/ 228600 h 260083"/>
              <a:gd name="connsiteX15" fmla="*/ 137160 w 1767840"/>
              <a:gd name="connsiteY15" fmla="*/ 198120 h 260083"/>
              <a:gd name="connsiteX16" fmla="*/ 0 w 1767840"/>
              <a:gd name="connsiteY16" fmla="*/ 175260 h 260083"/>
              <a:gd name="connsiteX17" fmla="*/ 0 w 1767840"/>
              <a:gd name="connsiteY17" fmla="*/ 175260 h 260083"/>
              <a:gd name="connsiteX18" fmla="*/ 0 w 1767840"/>
              <a:gd name="connsiteY18" fmla="*/ 175260 h 26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67840" h="260083">
                <a:moveTo>
                  <a:pt x="1767840" y="0"/>
                </a:moveTo>
                <a:cubicBezTo>
                  <a:pt x="1760855" y="51435"/>
                  <a:pt x="1753870" y="102870"/>
                  <a:pt x="1737360" y="137160"/>
                </a:cubicBezTo>
                <a:cubicBezTo>
                  <a:pt x="1720850" y="171450"/>
                  <a:pt x="1700530" y="186690"/>
                  <a:pt x="1668780" y="205740"/>
                </a:cubicBezTo>
                <a:cubicBezTo>
                  <a:pt x="1637030" y="224790"/>
                  <a:pt x="1591310" y="242570"/>
                  <a:pt x="1546860" y="251460"/>
                </a:cubicBezTo>
                <a:cubicBezTo>
                  <a:pt x="1502410" y="260350"/>
                  <a:pt x="1459230" y="259080"/>
                  <a:pt x="1402080" y="259080"/>
                </a:cubicBezTo>
                <a:cubicBezTo>
                  <a:pt x="1344930" y="259080"/>
                  <a:pt x="1253490" y="264160"/>
                  <a:pt x="1203960" y="251460"/>
                </a:cubicBezTo>
                <a:cubicBezTo>
                  <a:pt x="1154430" y="238760"/>
                  <a:pt x="1132840" y="198120"/>
                  <a:pt x="1104900" y="182880"/>
                </a:cubicBezTo>
                <a:cubicBezTo>
                  <a:pt x="1076960" y="167640"/>
                  <a:pt x="1055370" y="165100"/>
                  <a:pt x="1036320" y="160020"/>
                </a:cubicBezTo>
                <a:cubicBezTo>
                  <a:pt x="1017270" y="154940"/>
                  <a:pt x="1013460" y="152400"/>
                  <a:pt x="990600" y="152400"/>
                </a:cubicBezTo>
                <a:cubicBezTo>
                  <a:pt x="967740" y="152400"/>
                  <a:pt x="922020" y="153670"/>
                  <a:pt x="899160" y="160020"/>
                </a:cubicBezTo>
                <a:cubicBezTo>
                  <a:pt x="876300" y="166370"/>
                  <a:pt x="876300" y="180340"/>
                  <a:pt x="853440" y="190500"/>
                </a:cubicBezTo>
                <a:cubicBezTo>
                  <a:pt x="830580" y="200660"/>
                  <a:pt x="797560" y="214630"/>
                  <a:pt x="762000" y="220980"/>
                </a:cubicBezTo>
                <a:cubicBezTo>
                  <a:pt x="726440" y="227330"/>
                  <a:pt x="687070" y="227330"/>
                  <a:pt x="640080" y="228600"/>
                </a:cubicBezTo>
                <a:cubicBezTo>
                  <a:pt x="593090" y="229870"/>
                  <a:pt x="480060" y="228600"/>
                  <a:pt x="480060" y="228600"/>
                </a:cubicBezTo>
                <a:cubicBezTo>
                  <a:pt x="434340" y="228600"/>
                  <a:pt x="422910" y="233680"/>
                  <a:pt x="365760" y="228600"/>
                </a:cubicBezTo>
                <a:cubicBezTo>
                  <a:pt x="308610" y="223520"/>
                  <a:pt x="198120" y="207010"/>
                  <a:pt x="137160" y="198120"/>
                </a:cubicBezTo>
                <a:cubicBezTo>
                  <a:pt x="76200" y="189230"/>
                  <a:pt x="0" y="175260"/>
                  <a:pt x="0" y="175260"/>
                </a:cubicBezTo>
                <a:lnTo>
                  <a:pt x="0" y="175260"/>
                </a:lnTo>
                <a:lnTo>
                  <a:pt x="0" y="17526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フリーフォーム 102"/>
          <p:cNvSpPr/>
          <p:nvPr/>
        </p:nvSpPr>
        <p:spPr>
          <a:xfrm>
            <a:off x="1360875" y="5734463"/>
            <a:ext cx="1429467" cy="133363"/>
          </a:xfrm>
          <a:custGeom>
            <a:avLst/>
            <a:gdLst>
              <a:gd name="connsiteX0" fmla="*/ 1428750 w 1429467"/>
              <a:gd name="connsiteY0" fmla="*/ 0 h 133363"/>
              <a:gd name="connsiteX1" fmla="*/ 1419225 w 1429467"/>
              <a:gd name="connsiteY1" fmla="*/ 114300 h 133363"/>
              <a:gd name="connsiteX2" fmla="*/ 1357312 w 1429467"/>
              <a:gd name="connsiteY2" fmla="*/ 114300 h 133363"/>
              <a:gd name="connsiteX3" fmla="*/ 1166812 w 1429467"/>
              <a:gd name="connsiteY3" fmla="*/ 123825 h 133363"/>
              <a:gd name="connsiteX4" fmla="*/ 1033462 w 1429467"/>
              <a:gd name="connsiteY4" fmla="*/ 104775 h 133363"/>
              <a:gd name="connsiteX5" fmla="*/ 942975 w 1429467"/>
              <a:gd name="connsiteY5" fmla="*/ 61913 h 133363"/>
              <a:gd name="connsiteX6" fmla="*/ 804862 w 1429467"/>
              <a:gd name="connsiteY6" fmla="*/ 42863 h 133363"/>
              <a:gd name="connsiteX7" fmla="*/ 676275 w 1429467"/>
              <a:gd name="connsiteY7" fmla="*/ 52388 h 133363"/>
              <a:gd name="connsiteX8" fmla="*/ 623887 w 1429467"/>
              <a:gd name="connsiteY8" fmla="*/ 95250 h 133363"/>
              <a:gd name="connsiteX9" fmla="*/ 476250 w 1429467"/>
              <a:gd name="connsiteY9" fmla="*/ 133350 h 133363"/>
              <a:gd name="connsiteX10" fmla="*/ 323850 w 1429467"/>
              <a:gd name="connsiteY10" fmla="*/ 100013 h 133363"/>
              <a:gd name="connsiteX11" fmla="*/ 157162 w 1429467"/>
              <a:gd name="connsiteY11" fmla="*/ 61913 h 133363"/>
              <a:gd name="connsiteX12" fmla="*/ 0 w 1429467"/>
              <a:gd name="connsiteY12" fmla="*/ 19050 h 13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9467" h="133363">
                <a:moveTo>
                  <a:pt x="1428750" y="0"/>
                </a:moveTo>
                <a:cubicBezTo>
                  <a:pt x="1429940" y="47625"/>
                  <a:pt x="1431131" y="95250"/>
                  <a:pt x="1419225" y="114300"/>
                </a:cubicBezTo>
                <a:cubicBezTo>
                  <a:pt x="1407319" y="133350"/>
                  <a:pt x="1399381" y="112713"/>
                  <a:pt x="1357312" y="114300"/>
                </a:cubicBezTo>
                <a:cubicBezTo>
                  <a:pt x="1315243" y="115887"/>
                  <a:pt x="1220787" y="125413"/>
                  <a:pt x="1166812" y="123825"/>
                </a:cubicBezTo>
                <a:cubicBezTo>
                  <a:pt x="1112837" y="122238"/>
                  <a:pt x="1070768" y="115094"/>
                  <a:pt x="1033462" y="104775"/>
                </a:cubicBezTo>
                <a:cubicBezTo>
                  <a:pt x="996156" y="94456"/>
                  <a:pt x="981075" y="72232"/>
                  <a:pt x="942975" y="61913"/>
                </a:cubicBezTo>
                <a:cubicBezTo>
                  <a:pt x="904875" y="51594"/>
                  <a:pt x="849312" y="44451"/>
                  <a:pt x="804862" y="42863"/>
                </a:cubicBezTo>
                <a:cubicBezTo>
                  <a:pt x="760412" y="41276"/>
                  <a:pt x="706437" y="43657"/>
                  <a:pt x="676275" y="52388"/>
                </a:cubicBezTo>
                <a:cubicBezTo>
                  <a:pt x="646113" y="61119"/>
                  <a:pt x="657224" y="81756"/>
                  <a:pt x="623887" y="95250"/>
                </a:cubicBezTo>
                <a:cubicBezTo>
                  <a:pt x="590550" y="108744"/>
                  <a:pt x="526256" y="132556"/>
                  <a:pt x="476250" y="133350"/>
                </a:cubicBezTo>
                <a:cubicBezTo>
                  <a:pt x="426244" y="134144"/>
                  <a:pt x="323850" y="100013"/>
                  <a:pt x="323850" y="100013"/>
                </a:cubicBezTo>
                <a:cubicBezTo>
                  <a:pt x="270669" y="88107"/>
                  <a:pt x="211137" y="75407"/>
                  <a:pt x="157162" y="61913"/>
                </a:cubicBezTo>
                <a:cubicBezTo>
                  <a:pt x="103187" y="48419"/>
                  <a:pt x="51593" y="33734"/>
                  <a:pt x="0" y="19050"/>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フリーフォーム 103"/>
          <p:cNvSpPr/>
          <p:nvPr/>
        </p:nvSpPr>
        <p:spPr>
          <a:xfrm>
            <a:off x="1098937" y="5728113"/>
            <a:ext cx="2352675" cy="421615"/>
          </a:xfrm>
          <a:custGeom>
            <a:avLst/>
            <a:gdLst>
              <a:gd name="connsiteX0" fmla="*/ 0 w 2352675"/>
              <a:gd name="connsiteY0" fmla="*/ 409575 h 421615"/>
              <a:gd name="connsiteX1" fmla="*/ 314325 w 2352675"/>
              <a:gd name="connsiteY1" fmla="*/ 419100 h 421615"/>
              <a:gd name="connsiteX2" fmla="*/ 457200 w 2352675"/>
              <a:gd name="connsiteY2" fmla="*/ 419100 h 421615"/>
              <a:gd name="connsiteX3" fmla="*/ 581025 w 2352675"/>
              <a:gd name="connsiteY3" fmla="*/ 390525 h 421615"/>
              <a:gd name="connsiteX4" fmla="*/ 733425 w 2352675"/>
              <a:gd name="connsiteY4" fmla="*/ 381000 h 421615"/>
              <a:gd name="connsiteX5" fmla="*/ 819150 w 2352675"/>
              <a:gd name="connsiteY5" fmla="*/ 381000 h 421615"/>
              <a:gd name="connsiteX6" fmla="*/ 1009650 w 2352675"/>
              <a:gd name="connsiteY6" fmla="*/ 371475 h 421615"/>
              <a:gd name="connsiteX7" fmla="*/ 1066800 w 2352675"/>
              <a:gd name="connsiteY7" fmla="*/ 371475 h 421615"/>
              <a:gd name="connsiteX8" fmla="*/ 1143000 w 2352675"/>
              <a:gd name="connsiteY8" fmla="*/ 390525 h 421615"/>
              <a:gd name="connsiteX9" fmla="*/ 1181100 w 2352675"/>
              <a:gd name="connsiteY9" fmla="*/ 419100 h 421615"/>
              <a:gd name="connsiteX10" fmla="*/ 1238250 w 2352675"/>
              <a:gd name="connsiteY10" fmla="*/ 419100 h 421615"/>
              <a:gd name="connsiteX11" fmla="*/ 1266825 w 2352675"/>
              <a:gd name="connsiteY11" fmla="*/ 390525 h 421615"/>
              <a:gd name="connsiteX12" fmla="*/ 1323975 w 2352675"/>
              <a:gd name="connsiteY12" fmla="*/ 371475 h 421615"/>
              <a:gd name="connsiteX13" fmla="*/ 1447800 w 2352675"/>
              <a:gd name="connsiteY13" fmla="*/ 371475 h 421615"/>
              <a:gd name="connsiteX14" fmla="*/ 1609725 w 2352675"/>
              <a:gd name="connsiteY14" fmla="*/ 342900 h 421615"/>
              <a:gd name="connsiteX15" fmla="*/ 1704975 w 2352675"/>
              <a:gd name="connsiteY15" fmla="*/ 323850 h 421615"/>
              <a:gd name="connsiteX16" fmla="*/ 1847850 w 2352675"/>
              <a:gd name="connsiteY16" fmla="*/ 295275 h 421615"/>
              <a:gd name="connsiteX17" fmla="*/ 1933575 w 2352675"/>
              <a:gd name="connsiteY17" fmla="*/ 295275 h 421615"/>
              <a:gd name="connsiteX18" fmla="*/ 2009775 w 2352675"/>
              <a:gd name="connsiteY18" fmla="*/ 219075 h 421615"/>
              <a:gd name="connsiteX19" fmla="*/ 2057400 w 2352675"/>
              <a:gd name="connsiteY19" fmla="*/ 190500 h 421615"/>
              <a:gd name="connsiteX20" fmla="*/ 2171700 w 2352675"/>
              <a:gd name="connsiteY20" fmla="*/ 95250 h 421615"/>
              <a:gd name="connsiteX21" fmla="*/ 2286000 w 2352675"/>
              <a:gd name="connsiteY21" fmla="*/ 28575 h 421615"/>
              <a:gd name="connsiteX22" fmla="*/ 2352675 w 2352675"/>
              <a:gd name="connsiteY22" fmla="*/ 0 h 421615"/>
              <a:gd name="connsiteX23" fmla="*/ 2352675 w 2352675"/>
              <a:gd name="connsiteY23" fmla="*/ 0 h 42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52675" h="421615">
                <a:moveTo>
                  <a:pt x="0" y="409575"/>
                </a:moveTo>
                <a:lnTo>
                  <a:pt x="314325" y="419100"/>
                </a:lnTo>
                <a:cubicBezTo>
                  <a:pt x="390525" y="420687"/>
                  <a:pt x="412750" y="423863"/>
                  <a:pt x="457200" y="419100"/>
                </a:cubicBezTo>
                <a:cubicBezTo>
                  <a:pt x="501650" y="414338"/>
                  <a:pt x="534987" y="396875"/>
                  <a:pt x="581025" y="390525"/>
                </a:cubicBezTo>
                <a:cubicBezTo>
                  <a:pt x="627063" y="384175"/>
                  <a:pt x="693738" y="382587"/>
                  <a:pt x="733425" y="381000"/>
                </a:cubicBezTo>
                <a:cubicBezTo>
                  <a:pt x="773112" y="379413"/>
                  <a:pt x="773113" y="382587"/>
                  <a:pt x="819150" y="381000"/>
                </a:cubicBezTo>
                <a:cubicBezTo>
                  <a:pt x="865187" y="379413"/>
                  <a:pt x="968375" y="373062"/>
                  <a:pt x="1009650" y="371475"/>
                </a:cubicBezTo>
                <a:cubicBezTo>
                  <a:pt x="1050925" y="369888"/>
                  <a:pt x="1044575" y="368300"/>
                  <a:pt x="1066800" y="371475"/>
                </a:cubicBezTo>
                <a:cubicBezTo>
                  <a:pt x="1089025" y="374650"/>
                  <a:pt x="1143000" y="390525"/>
                  <a:pt x="1143000" y="390525"/>
                </a:cubicBezTo>
                <a:cubicBezTo>
                  <a:pt x="1162050" y="398462"/>
                  <a:pt x="1165225" y="414338"/>
                  <a:pt x="1181100" y="419100"/>
                </a:cubicBezTo>
                <a:cubicBezTo>
                  <a:pt x="1196975" y="423862"/>
                  <a:pt x="1238250" y="419100"/>
                  <a:pt x="1238250" y="419100"/>
                </a:cubicBezTo>
                <a:cubicBezTo>
                  <a:pt x="1252538" y="414337"/>
                  <a:pt x="1266825" y="390525"/>
                  <a:pt x="1266825" y="390525"/>
                </a:cubicBezTo>
                <a:cubicBezTo>
                  <a:pt x="1281112" y="382588"/>
                  <a:pt x="1293812" y="374650"/>
                  <a:pt x="1323975" y="371475"/>
                </a:cubicBezTo>
                <a:cubicBezTo>
                  <a:pt x="1354138" y="368300"/>
                  <a:pt x="1400175" y="376237"/>
                  <a:pt x="1447800" y="371475"/>
                </a:cubicBezTo>
                <a:cubicBezTo>
                  <a:pt x="1495425" y="366713"/>
                  <a:pt x="1566863" y="350837"/>
                  <a:pt x="1609725" y="342900"/>
                </a:cubicBezTo>
                <a:cubicBezTo>
                  <a:pt x="1652587" y="334963"/>
                  <a:pt x="1704975" y="323850"/>
                  <a:pt x="1704975" y="323850"/>
                </a:cubicBezTo>
                <a:cubicBezTo>
                  <a:pt x="1744662" y="315913"/>
                  <a:pt x="1809750" y="300037"/>
                  <a:pt x="1847850" y="295275"/>
                </a:cubicBezTo>
                <a:cubicBezTo>
                  <a:pt x="1885950" y="290512"/>
                  <a:pt x="1906588" y="307975"/>
                  <a:pt x="1933575" y="295275"/>
                </a:cubicBezTo>
                <a:cubicBezTo>
                  <a:pt x="1960562" y="282575"/>
                  <a:pt x="1989138" y="236537"/>
                  <a:pt x="2009775" y="219075"/>
                </a:cubicBezTo>
                <a:cubicBezTo>
                  <a:pt x="2030412" y="201613"/>
                  <a:pt x="2030412" y="211138"/>
                  <a:pt x="2057400" y="190500"/>
                </a:cubicBezTo>
                <a:cubicBezTo>
                  <a:pt x="2084388" y="169862"/>
                  <a:pt x="2133600" y="122237"/>
                  <a:pt x="2171700" y="95250"/>
                </a:cubicBezTo>
                <a:cubicBezTo>
                  <a:pt x="2209800" y="68263"/>
                  <a:pt x="2255838" y="44450"/>
                  <a:pt x="2286000" y="28575"/>
                </a:cubicBezTo>
                <a:cubicBezTo>
                  <a:pt x="2316162" y="12700"/>
                  <a:pt x="2352675" y="0"/>
                  <a:pt x="2352675" y="0"/>
                </a:cubicBezTo>
                <a:lnTo>
                  <a:pt x="2352675" y="0"/>
                </a:ln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kumimoji="1" lang="ja-JP" altLang="en-US"/>
          </a:p>
        </p:txBody>
      </p:sp>
      <p:sp>
        <p:nvSpPr>
          <p:cNvPr id="105" name="テキスト ボックス 104"/>
          <p:cNvSpPr txBox="1"/>
          <p:nvPr/>
        </p:nvSpPr>
        <p:spPr>
          <a:xfrm>
            <a:off x="3578423" y="6025676"/>
            <a:ext cx="1247286" cy="307777"/>
          </a:xfrm>
          <a:prstGeom prst="rect">
            <a:avLst/>
          </a:prstGeom>
          <a:noFill/>
        </p:spPr>
        <p:txBody>
          <a:bodyPr wrap="square" rtlCol="0">
            <a:spAutoFit/>
          </a:bodyPr>
          <a:lstStyle/>
          <a:p>
            <a:r>
              <a:rPr lang="ja-JP" altLang="en-US" sz="1400" b="1" dirty="0" smtClean="0">
                <a:solidFill>
                  <a:srgbClr val="FF0000"/>
                </a:solidFill>
              </a:rPr>
              <a:t>事業計画図</a:t>
            </a:r>
            <a:endParaRPr lang="en-US" altLang="ja-JP" sz="1400" b="1" dirty="0" smtClean="0">
              <a:solidFill>
                <a:srgbClr val="FF0000"/>
              </a:solidFill>
            </a:endParaRPr>
          </a:p>
        </p:txBody>
      </p:sp>
      <p:sp>
        <p:nvSpPr>
          <p:cNvPr id="106" name="フリーフォーム 105"/>
          <p:cNvSpPr/>
          <p:nvPr/>
        </p:nvSpPr>
        <p:spPr>
          <a:xfrm>
            <a:off x="1837125" y="5782564"/>
            <a:ext cx="1381125" cy="352425"/>
          </a:xfrm>
          <a:custGeom>
            <a:avLst/>
            <a:gdLst>
              <a:gd name="connsiteX0" fmla="*/ 0 w 1381125"/>
              <a:gd name="connsiteY0" fmla="*/ 352425 h 352425"/>
              <a:gd name="connsiteX1" fmla="*/ 152400 w 1381125"/>
              <a:gd name="connsiteY1" fmla="*/ 323850 h 352425"/>
              <a:gd name="connsiteX2" fmla="*/ 333375 w 1381125"/>
              <a:gd name="connsiteY2" fmla="*/ 304800 h 352425"/>
              <a:gd name="connsiteX3" fmla="*/ 476250 w 1381125"/>
              <a:gd name="connsiteY3" fmla="*/ 295275 h 352425"/>
              <a:gd name="connsiteX4" fmla="*/ 590550 w 1381125"/>
              <a:gd name="connsiteY4" fmla="*/ 295275 h 352425"/>
              <a:gd name="connsiteX5" fmla="*/ 676275 w 1381125"/>
              <a:gd name="connsiteY5" fmla="*/ 247650 h 352425"/>
              <a:gd name="connsiteX6" fmla="*/ 762000 w 1381125"/>
              <a:gd name="connsiteY6" fmla="*/ 238125 h 352425"/>
              <a:gd name="connsiteX7" fmla="*/ 962025 w 1381125"/>
              <a:gd name="connsiteY7" fmla="*/ 219075 h 352425"/>
              <a:gd name="connsiteX8" fmla="*/ 1104900 w 1381125"/>
              <a:gd name="connsiteY8" fmla="*/ 180975 h 352425"/>
              <a:gd name="connsiteX9" fmla="*/ 1257300 w 1381125"/>
              <a:gd name="connsiteY9" fmla="*/ 114300 h 352425"/>
              <a:gd name="connsiteX10" fmla="*/ 1381125 w 1381125"/>
              <a:gd name="connsiteY10" fmla="*/ 0 h 352425"/>
              <a:gd name="connsiteX11" fmla="*/ 1381125 w 1381125"/>
              <a:gd name="connsiteY11" fmla="*/ 0 h 352425"/>
              <a:gd name="connsiteX12" fmla="*/ 1381125 w 1381125"/>
              <a:gd name="connsiteY12" fmla="*/ 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81125" h="352425">
                <a:moveTo>
                  <a:pt x="0" y="352425"/>
                </a:moveTo>
                <a:cubicBezTo>
                  <a:pt x="48419" y="342106"/>
                  <a:pt x="96838" y="331787"/>
                  <a:pt x="152400" y="323850"/>
                </a:cubicBezTo>
                <a:cubicBezTo>
                  <a:pt x="207962" y="315913"/>
                  <a:pt x="279400" y="309563"/>
                  <a:pt x="333375" y="304800"/>
                </a:cubicBezTo>
                <a:cubicBezTo>
                  <a:pt x="387350" y="300037"/>
                  <a:pt x="433388" y="296862"/>
                  <a:pt x="476250" y="295275"/>
                </a:cubicBezTo>
                <a:cubicBezTo>
                  <a:pt x="519112" y="293688"/>
                  <a:pt x="557213" y="303212"/>
                  <a:pt x="590550" y="295275"/>
                </a:cubicBezTo>
                <a:cubicBezTo>
                  <a:pt x="623887" y="287338"/>
                  <a:pt x="647700" y="257175"/>
                  <a:pt x="676275" y="247650"/>
                </a:cubicBezTo>
                <a:cubicBezTo>
                  <a:pt x="704850" y="238125"/>
                  <a:pt x="762000" y="238125"/>
                  <a:pt x="762000" y="238125"/>
                </a:cubicBezTo>
                <a:cubicBezTo>
                  <a:pt x="809625" y="233363"/>
                  <a:pt x="904875" y="228600"/>
                  <a:pt x="962025" y="219075"/>
                </a:cubicBezTo>
                <a:cubicBezTo>
                  <a:pt x="1019175" y="209550"/>
                  <a:pt x="1055688" y="198437"/>
                  <a:pt x="1104900" y="180975"/>
                </a:cubicBezTo>
                <a:cubicBezTo>
                  <a:pt x="1154112" y="163513"/>
                  <a:pt x="1211263" y="144462"/>
                  <a:pt x="1257300" y="114300"/>
                </a:cubicBezTo>
                <a:cubicBezTo>
                  <a:pt x="1303337" y="84138"/>
                  <a:pt x="1381125" y="0"/>
                  <a:pt x="1381125" y="0"/>
                </a:cubicBezTo>
                <a:lnTo>
                  <a:pt x="1381125" y="0"/>
                </a:lnTo>
                <a:lnTo>
                  <a:pt x="1381125" y="0"/>
                </a:lnTo>
              </a:path>
            </a:pathLst>
          </a:custGeom>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7" name="フリーフォーム 106"/>
          <p:cNvSpPr/>
          <p:nvPr/>
        </p:nvSpPr>
        <p:spPr>
          <a:xfrm>
            <a:off x="2475300" y="5944489"/>
            <a:ext cx="1000125" cy="238540"/>
          </a:xfrm>
          <a:custGeom>
            <a:avLst/>
            <a:gdLst>
              <a:gd name="connsiteX0" fmla="*/ 0 w 1000125"/>
              <a:gd name="connsiteY0" fmla="*/ 161925 h 238540"/>
              <a:gd name="connsiteX1" fmla="*/ 123825 w 1000125"/>
              <a:gd name="connsiteY1" fmla="*/ 180975 h 238540"/>
              <a:gd name="connsiteX2" fmla="*/ 247650 w 1000125"/>
              <a:gd name="connsiteY2" fmla="*/ 200025 h 238540"/>
              <a:gd name="connsiteX3" fmla="*/ 361950 w 1000125"/>
              <a:gd name="connsiteY3" fmla="*/ 219075 h 238540"/>
              <a:gd name="connsiteX4" fmla="*/ 523875 w 1000125"/>
              <a:gd name="connsiteY4" fmla="*/ 238125 h 238540"/>
              <a:gd name="connsiteX5" fmla="*/ 790575 w 1000125"/>
              <a:gd name="connsiteY5" fmla="*/ 200025 h 238540"/>
              <a:gd name="connsiteX6" fmla="*/ 876300 w 1000125"/>
              <a:gd name="connsiteY6" fmla="*/ 161925 h 238540"/>
              <a:gd name="connsiteX7" fmla="*/ 1000125 w 1000125"/>
              <a:gd name="connsiteY7" fmla="*/ 0 h 23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125" h="238540">
                <a:moveTo>
                  <a:pt x="0" y="161925"/>
                </a:moveTo>
                <a:lnTo>
                  <a:pt x="123825" y="180975"/>
                </a:lnTo>
                <a:lnTo>
                  <a:pt x="247650" y="200025"/>
                </a:lnTo>
                <a:cubicBezTo>
                  <a:pt x="287337" y="206375"/>
                  <a:pt x="315912" y="212725"/>
                  <a:pt x="361950" y="219075"/>
                </a:cubicBezTo>
                <a:cubicBezTo>
                  <a:pt x="407988" y="225425"/>
                  <a:pt x="452438" y="241300"/>
                  <a:pt x="523875" y="238125"/>
                </a:cubicBezTo>
                <a:cubicBezTo>
                  <a:pt x="595312" y="234950"/>
                  <a:pt x="731838" y="212725"/>
                  <a:pt x="790575" y="200025"/>
                </a:cubicBezTo>
                <a:cubicBezTo>
                  <a:pt x="849313" y="187325"/>
                  <a:pt x="841375" y="195263"/>
                  <a:pt x="876300" y="161925"/>
                </a:cubicBezTo>
                <a:cubicBezTo>
                  <a:pt x="911225" y="128587"/>
                  <a:pt x="955675" y="64293"/>
                  <a:pt x="1000125" y="0"/>
                </a:cubicBezTo>
              </a:path>
            </a:pathLst>
          </a:custGeom>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sp>
        <p:nvSpPr>
          <p:cNvPr id="108" name="フリーフォーム 107"/>
          <p:cNvSpPr/>
          <p:nvPr/>
        </p:nvSpPr>
        <p:spPr>
          <a:xfrm>
            <a:off x="2103825" y="5705345"/>
            <a:ext cx="798900" cy="382019"/>
          </a:xfrm>
          <a:custGeom>
            <a:avLst/>
            <a:gdLst>
              <a:gd name="connsiteX0" fmla="*/ 0 w 798900"/>
              <a:gd name="connsiteY0" fmla="*/ 382019 h 382019"/>
              <a:gd name="connsiteX1" fmla="*/ 104775 w 798900"/>
              <a:gd name="connsiteY1" fmla="*/ 305819 h 382019"/>
              <a:gd name="connsiteX2" fmla="*/ 257175 w 798900"/>
              <a:gd name="connsiteY2" fmla="*/ 248669 h 382019"/>
              <a:gd name="connsiteX3" fmla="*/ 504825 w 798900"/>
              <a:gd name="connsiteY3" fmla="*/ 210569 h 382019"/>
              <a:gd name="connsiteX4" fmla="*/ 790575 w 798900"/>
              <a:gd name="connsiteY4" fmla="*/ 58169 h 382019"/>
              <a:gd name="connsiteX5" fmla="*/ 704850 w 798900"/>
              <a:gd name="connsiteY5" fmla="*/ 1019 h 382019"/>
              <a:gd name="connsiteX6" fmla="*/ 523875 w 798900"/>
              <a:gd name="connsiteY6" fmla="*/ 20069 h 382019"/>
              <a:gd name="connsiteX7" fmla="*/ 523875 w 798900"/>
              <a:gd name="connsiteY7" fmla="*/ 29594 h 382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8900" h="382019">
                <a:moveTo>
                  <a:pt x="0" y="382019"/>
                </a:moveTo>
                <a:cubicBezTo>
                  <a:pt x="30956" y="355031"/>
                  <a:pt x="61913" y="328044"/>
                  <a:pt x="104775" y="305819"/>
                </a:cubicBezTo>
                <a:cubicBezTo>
                  <a:pt x="147637" y="283594"/>
                  <a:pt x="190500" y="264544"/>
                  <a:pt x="257175" y="248669"/>
                </a:cubicBezTo>
                <a:cubicBezTo>
                  <a:pt x="323850" y="232794"/>
                  <a:pt x="415925" y="242319"/>
                  <a:pt x="504825" y="210569"/>
                </a:cubicBezTo>
                <a:cubicBezTo>
                  <a:pt x="593725" y="178819"/>
                  <a:pt x="757238" y="93094"/>
                  <a:pt x="790575" y="58169"/>
                </a:cubicBezTo>
                <a:cubicBezTo>
                  <a:pt x="823913" y="23244"/>
                  <a:pt x="749300" y="7369"/>
                  <a:pt x="704850" y="1019"/>
                </a:cubicBezTo>
                <a:cubicBezTo>
                  <a:pt x="660400" y="-5331"/>
                  <a:pt x="523875" y="20069"/>
                  <a:pt x="523875" y="20069"/>
                </a:cubicBezTo>
                <a:cubicBezTo>
                  <a:pt x="493713" y="24831"/>
                  <a:pt x="508794" y="27212"/>
                  <a:pt x="523875" y="29594"/>
                </a:cubicBezTo>
              </a:path>
            </a:pathLst>
          </a:custGeom>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sp>
        <p:nvSpPr>
          <p:cNvPr id="109" name="フリーフォーム 108"/>
          <p:cNvSpPr/>
          <p:nvPr/>
        </p:nvSpPr>
        <p:spPr>
          <a:xfrm>
            <a:off x="2144594" y="5839714"/>
            <a:ext cx="387856" cy="85725"/>
          </a:xfrm>
          <a:custGeom>
            <a:avLst/>
            <a:gdLst>
              <a:gd name="connsiteX0" fmla="*/ 387856 w 387856"/>
              <a:gd name="connsiteY0" fmla="*/ 85725 h 85725"/>
              <a:gd name="connsiteX1" fmla="*/ 216406 w 387856"/>
              <a:gd name="connsiteY1" fmla="*/ 28575 h 85725"/>
              <a:gd name="connsiteX2" fmla="*/ 16381 w 387856"/>
              <a:gd name="connsiteY2" fmla="*/ 19050 h 85725"/>
              <a:gd name="connsiteX3" fmla="*/ 25906 w 387856"/>
              <a:gd name="connsiteY3" fmla="*/ 0 h 85725"/>
            </a:gdLst>
            <a:ahLst/>
            <a:cxnLst>
              <a:cxn ang="0">
                <a:pos x="connsiteX0" y="connsiteY0"/>
              </a:cxn>
              <a:cxn ang="0">
                <a:pos x="connsiteX1" y="connsiteY1"/>
              </a:cxn>
              <a:cxn ang="0">
                <a:pos x="connsiteX2" y="connsiteY2"/>
              </a:cxn>
              <a:cxn ang="0">
                <a:pos x="connsiteX3" y="connsiteY3"/>
              </a:cxn>
            </a:cxnLst>
            <a:rect l="l" t="t" r="r" b="b"/>
            <a:pathLst>
              <a:path w="387856" h="85725">
                <a:moveTo>
                  <a:pt x="387856" y="85725"/>
                </a:moveTo>
                <a:cubicBezTo>
                  <a:pt x="333087" y="62706"/>
                  <a:pt x="278319" y="39688"/>
                  <a:pt x="216406" y="28575"/>
                </a:cubicBezTo>
                <a:cubicBezTo>
                  <a:pt x="154493" y="17462"/>
                  <a:pt x="16381" y="19050"/>
                  <a:pt x="16381" y="19050"/>
                </a:cubicBezTo>
                <a:cubicBezTo>
                  <a:pt x="-15369" y="14288"/>
                  <a:pt x="5268" y="7144"/>
                  <a:pt x="25906"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フリーフォーム 109"/>
          <p:cNvSpPr/>
          <p:nvPr/>
        </p:nvSpPr>
        <p:spPr>
          <a:xfrm>
            <a:off x="2027625" y="6106414"/>
            <a:ext cx="447675" cy="161925"/>
          </a:xfrm>
          <a:custGeom>
            <a:avLst/>
            <a:gdLst>
              <a:gd name="connsiteX0" fmla="*/ 0 w 447675"/>
              <a:gd name="connsiteY0" fmla="*/ 161925 h 161925"/>
              <a:gd name="connsiteX1" fmla="*/ 276225 w 447675"/>
              <a:gd name="connsiteY1" fmla="*/ 142875 h 161925"/>
              <a:gd name="connsiteX2" fmla="*/ 400050 w 447675"/>
              <a:gd name="connsiteY2" fmla="*/ 123825 h 161925"/>
              <a:gd name="connsiteX3" fmla="*/ 438150 w 447675"/>
              <a:gd name="connsiteY3" fmla="*/ 76200 h 161925"/>
              <a:gd name="connsiteX4" fmla="*/ 447675 w 447675"/>
              <a:gd name="connsiteY4" fmla="*/ 0 h 161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75" h="161925">
                <a:moveTo>
                  <a:pt x="0" y="161925"/>
                </a:moveTo>
                <a:lnTo>
                  <a:pt x="276225" y="142875"/>
                </a:lnTo>
                <a:cubicBezTo>
                  <a:pt x="342900" y="136525"/>
                  <a:pt x="373063" y="134937"/>
                  <a:pt x="400050" y="123825"/>
                </a:cubicBezTo>
                <a:cubicBezTo>
                  <a:pt x="427037" y="112713"/>
                  <a:pt x="430213" y="96837"/>
                  <a:pt x="438150" y="76200"/>
                </a:cubicBezTo>
                <a:cubicBezTo>
                  <a:pt x="446088" y="55562"/>
                  <a:pt x="446881" y="27781"/>
                  <a:pt x="447675"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平行四辺形 110"/>
          <p:cNvSpPr/>
          <p:nvPr/>
        </p:nvSpPr>
        <p:spPr>
          <a:xfrm flipV="1">
            <a:off x="1987134" y="6027866"/>
            <a:ext cx="240048" cy="151699"/>
          </a:xfrm>
          <a:prstGeom prst="parallelogram">
            <a:avLst/>
          </a:prstGeom>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kumimoji="1" lang="ja-JP" altLang="en-US"/>
          </a:p>
        </p:txBody>
      </p:sp>
      <p:sp>
        <p:nvSpPr>
          <p:cNvPr id="112" name="フローチャート: データ 111"/>
          <p:cNvSpPr/>
          <p:nvPr/>
        </p:nvSpPr>
        <p:spPr>
          <a:xfrm>
            <a:off x="738311" y="4338393"/>
            <a:ext cx="3139905" cy="696200"/>
          </a:xfrm>
          <a:prstGeom prst="flowChartInputOutput">
            <a:avLst/>
          </a:prstGeom>
          <a:no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l" defTabSz="914400" eaLnBrk="1" fontAlgn="auto" latinLnBrk="0" hangingPunct="1">
              <a:lnSpc>
                <a:spcPct val="100000"/>
              </a:lnSpc>
              <a:spcBef>
                <a:spcPts val="0"/>
              </a:spcBef>
              <a:spcAft>
                <a:spcPts val="0"/>
              </a:spcAft>
              <a:buClrTx/>
              <a:buSzTx/>
              <a:buFontTx/>
              <a:buNone/>
              <a:tabLst/>
            </a:pPr>
            <a:endParaRPr kumimoji="1" lang="ja-JP" altLang="en-US" sz="1100">
              <a:solidFill>
                <a:sysClr val="windowText" lastClr="000000"/>
              </a:solidFill>
              <a:effectLst/>
              <a:latin typeface="+mn-lt"/>
              <a:ea typeface="+mn-ea"/>
              <a:cs typeface="+mn-cs"/>
            </a:endParaRPr>
          </a:p>
        </p:txBody>
      </p:sp>
      <p:sp>
        <p:nvSpPr>
          <p:cNvPr id="113" name="フリーフォーム 112"/>
          <p:cNvSpPr/>
          <p:nvPr/>
        </p:nvSpPr>
        <p:spPr>
          <a:xfrm>
            <a:off x="1251337" y="4415420"/>
            <a:ext cx="952500" cy="428625"/>
          </a:xfrm>
          <a:custGeom>
            <a:avLst/>
            <a:gdLst>
              <a:gd name="connsiteX0" fmla="*/ 0 w 952500"/>
              <a:gd name="connsiteY0" fmla="*/ 361950 h 428625"/>
              <a:gd name="connsiteX1" fmla="*/ 114300 w 952500"/>
              <a:gd name="connsiteY1" fmla="*/ 200025 h 428625"/>
              <a:gd name="connsiteX2" fmla="*/ 390525 w 952500"/>
              <a:gd name="connsiteY2" fmla="*/ 28575 h 428625"/>
              <a:gd name="connsiteX3" fmla="*/ 895350 w 952500"/>
              <a:gd name="connsiteY3" fmla="*/ 0 h 428625"/>
              <a:gd name="connsiteX4" fmla="*/ 952500 w 952500"/>
              <a:gd name="connsiteY4" fmla="*/ 85725 h 428625"/>
              <a:gd name="connsiteX5" fmla="*/ 771525 w 952500"/>
              <a:gd name="connsiteY5" fmla="*/ 190500 h 428625"/>
              <a:gd name="connsiteX6" fmla="*/ 628650 w 952500"/>
              <a:gd name="connsiteY6" fmla="*/ 238125 h 428625"/>
              <a:gd name="connsiteX7" fmla="*/ 95250 w 952500"/>
              <a:gd name="connsiteY7" fmla="*/ 428625 h 428625"/>
              <a:gd name="connsiteX8" fmla="*/ 0 w 952500"/>
              <a:gd name="connsiteY8" fmla="*/ 36195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0" h="428625">
                <a:moveTo>
                  <a:pt x="0" y="361950"/>
                </a:moveTo>
                <a:lnTo>
                  <a:pt x="114300" y="200025"/>
                </a:lnTo>
                <a:lnTo>
                  <a:pt x="390525" y="28575"/>
                </a:lnTo>
                <a:lnTo>
                  <a:pt x="895350" y="0"/>
                </a:lnTo>
                <a:lnTo>
                  <a:pt x="952500" y="85725"/>
                </a:lnTo>
                <a:lnTo>
                  <a:pt x="771525" y="190500"/>
                </a:lnTo>
                <a:lnTo>
                  <a:pt x="628650" y="238125"/>
                </a:lnTo>
                <a:lnTo>
                  <a:pt x="95250" y="428625"/>
                </a:lnTo>
                <a:lnTo>
                  <a:pt x="0" y="361950"/>
                </a:ln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フリーフォーム 113"/>
          <p:cNvSpPr/>
          <p:nvPr/>
        </p:nvSpPr>
        <p:spPr>
          <a:xfrm>
            <a:off x="2151450" y="4386845"/>
            <a:ext cx="1323975" cy="561975"/>
          </a:xfrm>
          <a:custGeom>
            <a:avLst/>
            <a:gdLst>
              <a:gd name="connsiteX0" fmla="*/ 47625 w 1323975"/>
              <a:gd name="connsiteY0" fmla="*/ 109538 h 561975"/>
              <a:gd name="connsiteX1" fmla="*/ 0 w 1323975"/>
              <a:gd name="connsiteY1" fmla="*/ 33338 h 561975"/>
              <a:gd name="connsiteX2" fmla="*/ 300037 w 1323975"/>
              <a:gd name="connsiteY2" fmla="*/ 0 h 561975"/>
              <a:gd name="connsiteX3" fmla="*/ 719137 w 1323975"/>
              <a:gd name="connsiteY3" fmla="*/ 19050 h 561975"/>
              <a:gd name="connsiteX4" fmla="*/ 1042987 w 1323975"/>
              <a:gd name="connsiteY4" fmla="*/ 23813 h 561975"/>
              <a:gd name="connsiteX5" fmla="*/ 1323975 w 1323975"/>
              <a:gd name="connsiteY5" fmla="*/ 200025 h 561975"/>
              <a:gd name="connsiteX6" fmla="*/ 1238250 w 1323975"/>
              <a:gd name="connsiteY6" fmla="*/ 452438 h 561975"/>
              <a:gd name="connsiteX7" fmla="*/ 1076325 w 1323975"/>
              <a:gd name="connsiteY7" fmla="*/ 557213 h 561975"/>
              <a:gd name="connsiteX8" fmla="*/ 638175 w 1323975"/>
              <a:gd name="connsiteY8" fmla="*/ 561975 h 561975"/>
              <a:gd name="connsiteX9" fmla="*/ 533400 w 1323975"/>
              <a:gd name="connsiteY9" fmla="*/ 414338 h 561975"/>
              <a:gd name="connsiteX10" fmla="*/ 452437 w 1323975"/>
              <a:gd name="connsiteY10" fmla="*/ 290513 h 561975"/>
              <a:gd name="connsiteX11" fmla="*/ 304800 w 1323975"/>
              <a:gd name="connsiteY11" fmla="*/ 209550 h 561975"/>
              <a:gd name="connsiteX12" fmla="*/ 47625 w 1323975"/>
              <a:gd name="connsiteY12" fmla="*/ 10953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3975" h="561975">
                <a:moveTo>
                  <a:pt x="47625" y="109538"/>
                </a:moveTo>
                <a:lnTo>
                  <a:pt x="0" y="33338"/>
                </a:lnTo>
                <a:lnTo>
                  <a:pt x="300037" y="0"/>
                </a:lnTo>
                <a:lnTo>
                  <a:pt x="719137" y="19050"/>
                </a:lnTo>
                <a:lnTo>
                  <a:pt x="1042987" y="23813"/>
                </a:lnTo>
                <a:lnTo>
                  <a:pt x="1323975" y="200025"/>
                </a:lnTo>
                <a:lnTo>
                  <a:pt x="1238250" y="452438"/>
                </a:lnTo>
                <a:lnTo>
                  <a:pt x="1076325" y="557213"/>
                </a:lnTo>
                <a:lnTo>
                  <a:pt x="638175" y="561975"/>
                </a:lnTo>
                <a:lnTo>
                  <a:pt x="533400" y="414338"/>
                </a:lnTo>
                <a:lnTo>
                  <a:pt x="452437" y="290513"/>
                </a:lnTo>
                <a:lnTo>
                  <a:pt x="304800" y="209550"/>
                </a:lnTo>
                <a:lnTo>
                  <a:pt x="47625" y="109538"/>
                </a:ln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フリーフォーム 114"/>
          <p:cNvSpPr/>
          <p:nvPr/>
        </p:nvSpPr>
        <p:spPr>
          <a:xfrm>
            <a:off x="1346587" y="4505908"/>
            <a:ext cx="1433513" cy="476250"/>
          </a:xfrm>
          <a:custGeom>
            <a:avLst/>
            <a:gdLst>
              <a:gd name="connsiteX0" fmla="*/ 0 w 1433513"/>
              <a:gd name="connsiteY0" fmla="*/ 338137 h 476250"/>
              <a:gd name="connsiteX1" fmla="*/ 557213 w 1433513"/>
              <a:gd name="connsiteY1" fmla="*/ 138112 h 476250"/>
              <a:gd name="connsiteX2" fmla="*/ 685800 w 1433513"/>
              <a:gd name="connsiteY2" fmla="*/ 104775 h 476250"/>
              <a:gd name="connsiteX3" fmla="*/ 862013 w 1433513"/>
              <a:gd name="connsiteY3" fmla="*/ 0 h 476250"/>
              <a:gd name="connsiteX4" fmla="*/ 1262063 w 1433513"/>
              <a:gd name="connsiteY4" fmla="*/ 166687 h 476250"/>
              <a:gd name="connsiteX5" fmla="*/ 1433513 w 1433513"/>
              <a:gd name="connsiteY5" fmla="*/ 442912 h 476250"/>
              <a:gd name="connsiteX6" fmla="*/ 1304925 w 1433513"/>
              <a:gd name="connsiteY6" fmla="*/ 442912 h 476250"/>
              <a:gd name="connsiteX7" fmla="*/ 866775 w 1433513"/>
              <a:gd name="connsiteY7" fmla="*/ 466725 h 476250"/>
              <a:gd name="connsiteX8" fmla="*/ 614363 w 1433513"/>
              <a:gd name="connsiteY8" fmla="*/ 476250 h 476250"/>
              <a:gd name="connsiteX9" fmla="*/ 185738 w 1433513"/>
              <a:gd name="connsiteY9" fmla="*/ 428625 h 476250"/>
              <a:gd name="connsiteX10" fmla="*/ 0 w 1433513"/>
              <a:gd name="connsiteY10" fmla="*/ 338137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3513" h="476250">
                <a:moveTo>
                  <a:pt x="0" y="338137"/>
                </a:moveTo>
                <a:lnTo>
                  <a:pt x="557213" y="138112"/>
                </a:lnTo>
                <a:lnTo>
                  <a:pt x="685800" y="104775"/>
                </a:lnTo>
                <a:lnTo>
                  <a:pt x="862013" y="0"/>
                </a:lnTo>
                <a:lnTo>
                  <a:pt x="1262063" y="166687"/>
                </a:lnTo>
                <a:lnTo>
                  <a:pt x="1433513" y="442912"/>
                </a:lnTo>
                <a:lnTo>
                  <a:pt x="1304925" y="442912"/>
                </a:lnTo>
                <a:lnTo>
                  <a:pt x="866775" y="466725"/>
                </a:lnTo>
                <a:lnTo>
                  <a:pt x="614363" y="476250"/>
                </a:lnTo>
                <a:lnTo>
                  <a:pt x="185738" y="428625"/>
                </a:lnTo>
                <a:lnTo>
                  <a:pt x="0" y="338137"/>
                </a:ln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テキスト ボックス 115"/>
          <p:cNvSpPr txBox="1"/>
          <p:nvPr/>
        </p:nvSpPr>
        <p:spPr>
          <a:xfrm>
            <a:off x="1567928" y="4433832"/>
            <a:ext cx="319318" cy="253916"/>
          </a:xfrm>
          <a:prstGeom prst="rect">
            <a:avLst/>
          </a:prstGeom>
          <a:noFill/>
        </p:spPr>
        <p:txBody>
          <a:bodyPr wrap="none" rtlCol="0">
            <a:spAutoFit/>
          </a:bodyPr>
          <a:lstStyle/>
          <a:p>
            <a:r>
              <a:rPr kumimoji="1" lang="ja-JP" altLang="en-US" sz="1050" dirty="0" smtClean="0"/>
              <a:t>い</a:t>
            </a:r>
            <a:endParaRPr kumimoji="1" lang="ja-JP" altLang="en-US" sz="1050" dirty="0"/>
          </a:p>
        </p:txBody>
      </p:sp>
      <p:sp>
        <p:nvSpPr>
          <p:cNvPr id="117" name="テキスト ボックス 116"/>
          <p:cNvSpPr txBox="1"/>
          <p:nvPr/>
        </p:nvSpPr>
        <p:spPr>
          <a:xfrm>
            <a:off x="2196412" y="4585228"/>
            <a:ext cx="319318" cy="253916"/>
          </a:xfrm>
          <a:prstGeom prst="rect">
            <a:avLst/>
          </a:prstGeom>
          <a:noFill/>
        </p:spPr>
        <p:txBody>
          <a:bodyPr wrap="none" rtlCol="0">
            <a:spAutoFit/>
          </a:bodyPr>
          <a:lstStyle/>
          <a:p>
            <a:r>
              <a:rPr kumimoji="1" lang="ja-JP" altLang="en-US" sz="1050" dirty="0" smtClean="0"/>
              <a:t>ろ</a:t>
            </a:r>
            <a:endParaRPr kumimoji="1" lang="ja-JP" altLang="en-US" sz="1050" dirty="0"/>
          </a:p>
        </p:txBody>
      </p:sp>
      <p:sp>
        <p:nvSpPr>
          <p:cNvPr id="118" name="テキスト ボックス 117"/>
          <p:cNvSpPr txBox="1"/>
          <p:nvPr/>
        </p:nvSpPr>
        <p:spPr>
          <a:xfrm>
            <a:off x="2872268" y="4506521"/>
            <a:ext cx="319318" cy="253916"/>
          </a:xfrm>
          <a:prstGeom prst="rect">
            <a:avLst/>
          </a:prstGeom>
          <a:noFill/>
        </p:spPr>
        <p:txBody>
          <a:bodyPr wrap="none" rtlCol="0">
            <a:spAutoFit/>
          </a:bodyPr>
          <a:lstStyle/>
          <a:p>
            <a:r>
              <a:rPr kumimoji="1" lang="ja-JP" altLang="en-US" sz="1050" dirty="0" smtClean="0"/>
              <a:t>は</a:t>
            </a:r>
            <a:endParaRPr kumimoji="1" lang="ja-JP" altLang="en-US" sz="1050" dirty="0"/>
          </a:p>
        </p:txBody>
      </p:sp>
      <p:sp>
        <p:nvSpPr>
          <p:cNvPr id="119" name="フリーフォーム 118"/>
          <p:cNvSpPr/>
          <p:nvPr/>
        </p:nvSpPr>
        <p:spPr>
          <a:xfrm>
            <a:off x="997972" y="4450345"/>
            <a:ext cx="2388752" cy="511706"/>
          </a:xfrm>
          <a:custGeom>
            <a:avLst/>
            <a:gdLst>
              <a:gd name="connsiteX0" fmla="*/ 2369820 w 2388752"/>
              <a:gd name="connsiteY0" fmla="*/ 0 h 511706"/>
              <a:gd name="connsiteX1" fmla="*/ 2385060 w 2388752"/>
              <a:gd name="connsiteY1" fmla="*/ 213360 h 511706"/>
              <a:gd name="connsiteX2" fmla="*/ 2308860 w 2388752"/>
              <a:gd name="connsiteY2" fmla="*/ 342900 h 511706"/>
              <a:gd name="connsiteX3" fmla="*/ 2217420 w 2388752"/>
              <a:gd name="connsiteY3" fmla="*/ 411480 h 511706"/>
              <a:gd name="connsiteX4" fmla="*/ 1996440 w 2388752"/>
              <a:gd name="connsiteY4" fmla="*/ 464820 h 511706"/>
              <a:gd name="connsiteX5" fmla="*/ 1775460 w 2388752"/>
              <a:gd name="connsiteY5" fmla="*/ 495300 h 511706"/>
              <a:gd name="connsiteX6" fmla="*/ 1562100 w 2388752"/>
              <a:gd name="connsiteY6" fmla="*/ 510540 h 511706"/>
              <a:gd name="connsiteX7" fmla="*/ 1440180 w 2388752"/>
              <a:gd name="connsiteY7" fmla="*/ 464820 h 511706"/>
              <a:gd name="connsiteX8" fmla="*/ 1333500 w 2388752"/>
              <a:gd name="connsiteY8" fmla="*/ 388620 h 511706"/>
              <a:gd name="connsiteX9" fmla="*/ 1203960 w 2388752"/>
              <a:gd name="connsiteY9" fmla="*/ 365760 h 511706"/>
              <a:gd name="connsiteX10" fmla="*/ 1013460 w 2388752"/>
              <a:gd name="connsiteY10" fmla="*/ 426720 h 511706"/>
              <a:gd name="connsiteX11" fmla="*/ 853440 w 2388752"/>
              <a:gd name="connsiteY11" fmla="*/ 441960 h 511706"/>
              <a:gd name="connsiteX12" fmla="*/ 678180 w 2388752"/>
              <a:gd name="connsiteY12" fmla="*/ 434340 h 511706"/>
              <a:gd name="connsiteX13" fmla="*/ 396240 w 2388752"/>
              <a:gd name="connsiteY13" fmla="*/ 480060 h 511706"/>
              <a:gd name="connsiteX14" fmla="*/ 91440 w 2388752"/>
              <a:gd name="connsiteY14" fmla="*/ 457200 h 511706"/>
              <a:gd name="connsiteX15" fmla="*/ 91440 w 2388752"/>
              <a:gd name="connsiteY15" fmla="*/ 457200 h 511706"/>
              <a:gd name="connsiteX16" fmla="*/ 0 w 2388752"/>
              <a:gd name="connsiteY16" fmla="*/ 426720 h 51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88752" h="511706">
                <a:moveTo>
                  <a:pt x="2369820" y="0"/>
                </a:moveTo>
                <a:cubicBezTo>
                  <a:pt x="2382520" y="78105"/>
                  <a:pt x="2395220" y="156210"/>
                  <a:pt x="2385060" y="213360"/>
                </a:cubicBezTo>
                <a:cubicBezTo>
                  <a:pt x="2374900" y="270510"/>
                  <a:pt x="2336800" y="309880"/>
                  <a:pt x="2308860" y="342900"/>
                </a:cubicBezTo>
                <a:cubicBezTo>
                  <a:pt x="2280920" y="375920"/>
                  <a:pt x="2269490" y="391160"/>
                  <a:pt x="2217420" y="411480"/>
                </a:cubicBezTo>
                <a:cubicBezTo>
                  <a:pt x="2165350" y="431800"/>
                  <a:pt x="2070100" y="450850"/>
                  <a:pt x="1996440" y="464820"/>
                </a:cubicBezTo>
                <a:cubicBezTo>
                  <a:pt x="1922780" y="478790"/>
                  <a:pt x="1847850" y="487680"/>
                  <a:pt x="1775460" y="495300"/>
                </a:cubicBezTo>
                <a:cubicBezTo>
                  <a:pt x="1703070" y="502920"/>
                  <a:pt x="1617980" y="515620"/>
                  <a:pt x="1562100" y="510540"/>
                </a:cubicBezTo>
                <a:cubicBezTo>
                  <a:pt x="1506220" y="505460"/>
                  <a:pt x="1478280" y="485140"/>
                  <a:pt x="1440180" y="464820"/>
                </a:cubicBezTo>
                <a:cubicBezTo>
                  <a:pt x="1402080" y="444500"/>
                  <a:pt x="1372870" y="405130"/>
                  <a:pt x="1333500" y="388620"/>
                </a:cubicBezTo>
                <a:cubicBezTo>
                  <a:pt x="1294130" y="372110"/>
                  <a:pt x="1257300" y="359410"/>
                  <a:pt x="1203960" y="365760"/>
                </a:cubicBezTo>
                <a:cubicBezTo>
                  <a:pt x="1150620" y="372110"/>
                  <a:pt x="1071880" y="414020"/>
                  <a:pt x="1013460" y="426720"/>
                </a:cubicBezTo>
                <a:cubicBezTo>
                  <a:pt x="955040" y="439420"/>
                  <a:pt x="909320" y="440690"/>
                  <a:pt x="853440" y="441960"/>
                </a:cubicBezTo>
                <a:cubicBezTo>
                  <a:pt x="797560" y="443230"/>
                  <a:pt x="754380" y="427990"/>
                  <a:pt x="678180" y="434340"/>
                </a:cubicBezTo>
                <a:cubicBezTo>
                  <a:pt x="601980" y="440690"/>
                  <a:pt x="494030" y="476250"/>
                  <a:pt x="396240" y="480060"/>
                </a:cubicBezTo>
                <a:cubicBezTo>
                  <a:pt x="298450" y="483870"/>
                  <a:pt x="91440" y="457200"/>
                  <a:pt x="91440" y="457200"/>
                </a:cubicBezTo>
                <a:lnTo>
                  <a:pt x="91440" y="457200"/>
                </a:lnTo>
                <a:lnTo>
                  <a:pt x="0" y="42672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フリーフォーム 119"/>
          <p:cNvSpPr/>
          <p:nvPr/>
        </p:nvSpPr>
        <p:spPr>
          <a:xfrm>
            <a:off x="1089412" y="4419865"/>
            <a:ext cx="2083638" cy="388689"/>
          </a:xfrm>
          <a:custGeom>
            <a:avLst/>
            <a:gdLst>
              <a:gd name="connsiteX0" fmla="*/ 2072640 w 2083638"/>
              <a:gd name="connsiteY0" fmla="*/ 0 h 388689"/>
              <a:gd name="connsiteX1" fmla="*/ 2072640 w 2083638"/>
              <a:gd name="connsiteY1" fmla="*/ 205740 h 388689"/>
              <a:gd name="connsiteX2" fmla="*/ 1958340 w 2083638"/>
              <a:gd name="connsiteY2" fmla="*/ 281940 h 388689"/>
              <a:gd name="connsiteX3" fmla="*/ 1790700 w 2083638"/>
              <a:gd name="connsiteY3" fmla="*/ 350520 h 388689"/>
              <a:gd name="connsiteX4" fmla="*/ 1645920 w 2083638"/>
              <a:gd name="connsiteY4" fmla="*/ 365760 h 388689"/>
              <a:gd name="connsiteX5" fmla="*/ 1386840 w 2083638"/>
              <a:gd name="connsiteY5" fmla="*/ 381000 h 388689"/>
              <a:gd name="connsiteX6" fmla="*/ 1333500 w 2083638"/>
              <a:gd name="connsiteY6" fmla="*/ 327660 h 388689"/>
              <a:gd name="connsiteX7" fmla="*/ 1280160 w 2083638"/>
              <a:gd name="connsiteY7" fmla="*/ 289560 h 388689"/>
              <a:gd name="connsiteX8" fmla="*/ 1226820 w 2083638"/>
              <a:gd name="connsiteY8" fmla="*/ 259080 h 388689"/>
              <a:gd name="connsiteX9" fmla="*/ 1135380 w 2083638"/>
              <a:gd name="connsiteY9" fmla="*/ 251460 h 388689"/>
              <a:gd name="connsiteX10" fmla="*/ 1036320 w 2083638"/>
              <a:gd name="connsiteY10" fmla="*/ 259080 h 388689"/>
              <a:gd name="connsiteX11" fmla="*/ 960120 w 2083638"/>
              <a:gd name="connsiteY11" fmla="*/ 304800 h 388689"/>
              <a:gd name="connsiteX12" fmla="*/ 792480 w 2083638"/>
              <a:gd name="connsiteY12" fmla="*/ 335280 h 388689"/>
              <a:gd name="connsiteX13" fmla="*/ 579120 w 2083638"/>
              <a:gd name="connsiteY13" fmla="*/ 342900 h 388689"/>
              <a:gd name="connsiteX14" fmla="*/ 411480 w 2083638"/>
              <a:gd name="connsiteY14" fmla="*/ 365760 h 388689"/>
              <a:gd name="connsiteX15" fmla="*/ 205740 w 2083638"/>
              <a:gd name="connsiteY15" fmla="*/ 388620 h 388689"/>
              <a:gd name="connsiteX16" fmla="*/ 0 w 2083638"/>
              <a:gd name="connsiteY16" fmla="*/ 358140 h 388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83638" h="388689">
                <a:moveTo>
                  <a:pt x="2072640" y="0"/>
                </a:moveTo>
                <a:cubicBezTo>
                  <a:pt x="2082165" y="79375"/>
                  <a:pt x="2091690" y="158750"/>
                  <a:pt x="2072640" y="205740"/>
                </a:cubicBezTo>
                <a:cubicBezTo>
                  <a:pt x="2053590" y="252730"/>
                  <a:pt x="2005330" y="257810"/>
                  <a:pt x="1958340" y="281940"/>
                </a:cubicBezTo>
                <a:cubicBezTo>
                  <a:pt x="1911350" y="306070"/>
                  <a:pt x="1842770" y="336550"/>
                  <a:pt x="1790700" y="350520"/>
                </a:cubicBezTo>
                <a:cubicBezTo>
                  <a:pt x="1738630" y="364490"/>
                  <a:pt x="1713230" y="360680"/>
                  <a:pt x="1645920" y="365760"/>
                </a:cubicBezTo>
                <a:cubicBezTo>
                  <a:pt x="1578610" y="370840"/>
                  <a:pt x="1438910" y="387350"/>
                  <a:pt x="1386840" y="381000"/>
                </a:cubicBezTo>
                <a:cubicBezTo>
                  <a:pt x="1334770" y="374650"/>
                  <a:pt x="1351280" y="342900"/>
                  <a:pt x="1333500" y="327660"/>
                </a:cubicBezTo>
                <a:cubicBezTo>
                  <a:pt x="1315720" y="312420"/>
                  <a:pt x="1297940" y="300990"/>
                  <a:pt x="1280160" y="289560"/>
                </a:cubicBezTo>
                <a:cubicBezTo>
                  <a:pt x="1262380" y="278130"/>
                  <a:pt x="1250950" y="265430"/>
                  <a:pt x="1226820" y="259080"/>
                </a:cubicBezTo>
                <a:cubicBezTo>
                  <a:pt x="1202690" y="252730"/>
                  <a:pt x="1167130" y="251460"/>
                  <a:pt x="1135380" y="251460"/>
                </a:cubicBezTo>
                <a:cubicBezTo>
                  <a:pt x="1103630" y="251460"/>
                  <a:pt x="1065530" y="250190"/>
                  <a:pt x="1036320" y="259080"/>
                </a:cubicBezTo>
                <a:cubicBezTo>
                  <a:pt x="1007110" y="267970"/>
                  <a:pt x="1000760" y="292100"/>
                  <a:pt x="960120" y="304800"/>
                </a:cubicBezTo>
                <a:cubicBezTo>
                  <a:pt x="919480" y="317500"/>
                  <a:pt x="855980" y="328930"/>
                  <a:pt x="792480" y="335280"/>
                </a:cubicBezTo>
                <a:cubicBezTo>
                  <a:pt x="728980" y="341630"/>
                  <a:pt x="642620" y="337820"/>
                  <a:pt x="579120" y="342900"/>
                </a:cubicBezTo>
                <a:cubicBezTo>
                  <a:pt x="515620" y="347980"/>
                  <a:pt x="473710" y="358140"/>
                  <a:pt x="411480" y="365760"/>
                </a:cubicBezTo>
                <a:cubicBezTo>
                  <a:pt x="349250" y="373380"/>
                  <a:pt x="274320" y="389890"/>
                  <a:pt x="205740" y="388620"/>
                </a:cubicBezTo>
                <a:cubicBezTo>
                  <a:pt x="137160" y="387350"/>
                  <a:pt x="68580" y="372745"/>
                  <a:pt x="0" y="358140"/>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フリーフォーム 120"/>
          <p:cNvSpPr/>
          <p:nvPr/>
        </p:nvSpPr>
        <p:spPr>
          <a:xfrm>
            <a:off x="1226572" y="4419865"/>
            <a:ext cx="1767840" cy="260083"/>
          </a:xfrm>
          <a:custGeom>
            <a:avLst/>
            <a:gdLst>
              <a:gd name="connsiteX0" fmla="*/ 1767840 w 1767840"/>
              <a:gd name="connsiteY0" fmla="*/ 0 h 260083"/>
              <a:gd name="connsiteX1" fmla="*/ 1737360 w 1767840"/>
              <a:gd name="connsiteY1" fmla="*/ 137160 h 260083"/>
              <a:gd name="connsiteX2" fmla="*/ 1668780 w 1767840"/>
              <a:gd name="connsiteY2" fmla="*/ 205740 h 260083"/>
              <a:gd name="connsiteX3" fmla="*/ 1546860 w 1767840"/>
              <a:gd name="connsiteY3" fmla="*/ 251460 h 260083"/>
              <a:gd name="connsiteX4" fmla="*/ 1402080 w 1767840"/>
              <a:gd name="connsiteY4" fmla="*/ 259080 h 260083"/>
              <a:gd name="connsiteX5" fmla="*/ 1203960 w 1767840"/>
              <a:gd name="connsiteY5" fmla="*/ 251460 h 260083"/>
              <a:gd name="connsiteX6" fmla="*/ 1104900 w 1767840"/>
              <a:gd name="connsiteY6" fmla="*/ 182880 h 260083"/>
              <a:gd name="connsiteX7" fmla="*/ 1036320 w 1767840"/>
              <a:gd name="connsiteY7" fmla="*/ 160020 h 260083"/>
              <a:gd name="connsiteX8" fmla="*/ 990600 w 1767840"/>
              <a:gd name="connsiteY8" fmla="*/ 152400 h 260083"/>
              <a:gd name="connsiteX9" fmla="*/ 899160 w 1767840"/>
              <a:gd name="connsiteY9" fmla="*/ 160020 h 260083"/>
              <a:gd name="connsiteX10" fmla="*/ 853440 w 1767840"/>
              <a:gd name="connsiteY10" fmla="*/ 190500 h 260083"/>
              <a:gd name="connsiteX11" fmla="*/ 762000 w 1767840"/>
              <a:gd name="connsiteY11" fmla="*/ 220980 h 260083"/>
              <a:gd name="connsiteX12" fmla="*/ 640080 w 1767840"/>
              <a:gd name="connsiteY12" fmla="*/ 228600 h 260083"/>
              <a:gd name="connsiteX13" fmla="*/ 480060 w 1767840"/>
              <a:gd name="connsiteY13" fmla="*/ 228600 h 260083"/>
              <a:gd name="connsiteX14" fmla="*/ 365760 w 1767840"/>
              <a:gd name="connsiteY14" fmla="*/ 228600 h 260083"/>
              <a:gd name="connsiteX15" fmla="*/ 137160 w 1767840"/>
              <a:gd name="connsiteY15" fmla="*/ 198120 h 260083"/>
              <a:gd name="connsiteX16" fmla="*/ 0 w 1767840"/>
              <a:gd name="connsiteY16" fmla="*/ 175260 h 260083"/>
              <a:gd name="connsiteX17" fmla="*/ 0 w 1767840"/>
              <a:gd name="connsiteY17" fmla="*/ 175260 h 260083"/>
              <a:gd name="connsiteX18" fmla="*/ 0 w 1767840"/>
              <a:gd name="connsiteY18" fmla="*/ 175260 h 26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67840" h="260083">
                <a:moveTo>
                  <a:pt x="1767840" y="0"/>
                </a:moveTo>
                <a:cubicBezTo>
                  <a:pt x="1760855" y="51435"/>
                  <a:pt x="1753870" y="102870"/>
                  <a:pt x="1737360" y="137160"/>
                </a:cubicBezTo>
                <a:cubicBezTo>
                  <a:pt x="1720850" y="171450"/>
                  <a:pt x="1700530" y="186690"/>
                  <a:pt x="1668780" y="205740"/>
                </a:cubicBezTo>
                <a:cubicBezTo>
                  <a:pt x="1637030" y="224790"/>
                  <a:pt x="1591310" y="242570"/>
                  <a:pt x="1546860" y="251460"/>
                </a:cubicBezTo>
                <a:cubicBezTo>
                  <a:pt x="1502410" y="260350"/>
                  <a:pt x="1459230" y="259080"/>
                  <a:pt x="1402080" y="259080"/>
                </a:cubicBezTo>
                <a:cubicBezTo>
                  <a:pt x="1344930" y="259080"/>
                  <a:pt x="1253490" y="264160"/>
                  <a:pt x="1203960" y="251460"/>
                </a:cubicBezTo>
                <a:cubicBezTo>
                  <a:pt x="1154430" y="238760"/>
                  <a:pt x="1132840" y="198120"/>
                  <a:pt x="1104900" y="182880"/>
                </a:cubicBezTo>
                <a:cubicBezTo>
                  <a:pt x="1076960" y="167640"/>
                  <a:pt x="1055370" y="165100"/>
                  <a:pt x="1036320" y="160020"/>
                </a:cubicBezTo>
                <a:cubicBezTo>
                  <a:pt x="1017270" y="154940"/>
                  <a:pt x="1013460" y="152400"/>
                  <a:pt x="990600" y="152400"/>
                </a:cubicBezTo>
                <a:cubicBezTo>
                  <a:pt x="967740" y="152400"/>
                  <a:pt x="922020" y="153670"/>
                  <a:pt x="899160" y="160020"/>
                </a:cubicBezTo>
                <a:cubicBezTo>
                  <a:pt x="876300" y="166370"/>
                  <a:pt x="876300" y="180340"/>
                  <a:pt x="853440" y="190500"/>
                </a:cubicBezTo>
                <a:cubicBezTo>
                  <a:pt x="830580" y="200660"/>
                  <a:pt x="797560" y="214630"/>
                  <a:pt x="762000" y="220980"/>
                </a:cubicBezTo>
                <a:cubicBezTo>
                  <a:pt x="726440" y="227330"/>
                  <a:pt x="687070" y="227330"/>
                  <a:pt x="640080" y="228600"/>
                </a:cubicBezTo>
                <a:cubicBezTo>
                  <a:pt x="593090" y="229870"/>
                  <a:pt x="480060" y="228600"/>
                  <a:pt x="480060" y="228600"/>
                </a:cubicBezTo>
                <a:cubicBezTo>
                  <a:pt x="434340" y="228600"/>
                  <a:pt x="422910" y="233680"/>
                  <a:pt x="365760" y="228600"/>
                </a:cubicBezTo>
                <a:cubicBezTo>
                  <a:pt x="308610" y="223520"/>
                  <a:pt x="198120" y="207010"/>
                  <a:pt x="137160" y="198120"/>
                </a:cubicBezTo>
                <a:cubicBezTo>
                  <a:pt x="76200" y="189230"/>
                  <a:pt x="0" y="175260"/>
                  <a:pt x="0" y="175260"/>
                </a:cubicBezTo>
                <a:lnTo>
                  <a:pt x="0" y="175260"/>
                </a:lnTo>
                <a:lnTo>
                  <a:pt x="0" y="17526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フリーフォーム 121"/>
          <p:cNvSpPr/>
          <p:nvPr/>
        </p:nvSpPr>
        <p:spPr>
          <a:xfrm>
            <a:off x="1360875" y="4431295"/>
            <a:ext cx="1429467" cy="133363"/>
          </a:xfrm>
          <a:custGeom>
            <a:avLst/>
            <a:gdLst>
              <a:gd name="connsiteX0" fmla="*/ 1428750 w 1429467"/>
              <a:gd name="connsiteY0" fmla="*/ 0 h 133363"/>
              <a:gd name="connsiteX1" fmla="*/ 1419225 w 1429467"/>
              <a:gd name="connsiteY1" fmla="*/ 114300 h 133363"/>
              <a:gd name="connsiteX2" fmla="*/ 1357312 w 1429467"/>
              <a:gd name="connsiteY2" fmla="*/ 114300 h 133363"/>
              <a:gd name="connsiteX3" fmla="*/ 1166812 w 1429467"/>
              <a:gd name="connsiteY3" fmla="*/ 123825 h 133363"/>
              <a:gd name="connsiteX4" fmla="*/ 1033462 w 1429467"/>
              <a:gd name="connsiteY4" fmla="*/ 104775 h 133363"/>
              <a:gd name="connsiteX5" fmla="*/ 942975 w 1429467"/>
              <a:gd name="connsiteY5" fmla="*/ 61913 h 133363"/>
              <a:gd name="connsiteX6" fmla="*/ 804862 w 1429467"/>
              <a:gd name="connsiteY6" fmla="*/ 42863 h 133363"/>
              <a:gd name="connsiteX7" fmla="*/ 676275 w 1429467"/>
              <a:gd name="connsiteY7" fmla="*/ 52388 h 133363"/>
              <a:gd name="connsiteX8" fmla="*/ 623887 w 1429467"/>
              <a:gd name="connsiteY8" fmla="*/ 95250 h 133363"/>
              <a:gd name="connsiteX9" fmla="*/ 476250 w 1429467"/>
              <a:gd name="connsiteY9" fmla="*/ 133350 h 133363"/>
              <a:gd name="connsiteX10" fmla="*/ 323850 w 1429467"/>
              <a:gd name="connsiteY10" fmla="*/ 100013 h 133363"/>
              <a:gd name="connsiteX11" fmla="*/ 157162 w 1429467"/>
              <a:gd name="connsiteY11" fmla="*/ 61913 h 133363"/>
              <a:gd name="connsiteX12" fmla="*/ 0 w 1429467"/>
              <a:gd name="connsiteY12" fmla="*/ 19050 h 13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9467" h="133363">
                <a:moveTo>
                  <a:pt x="1428750" y="0"/>
                </a:moveTo>
                <a:cubicBezTo>
                  <a:pt x="1429940" y="47625"/>
                  <a:pt x="1431131" y="95250"/>
                  <a:pt x="1419225" y="114300"/>
                </a:cubicBezTo>
                <a:cubicBezTo>
                  <a:pt x="1407319" y="133350"/>
                  <a:pt x="1399381" y="112713"/>
                  <a:pt x="1357312" y="114300"/>
                </a:cubicBezTo>
                <a:cubicBezTo>
                  <a:pt x="1315243" y="115887"/>
                  <a:pt x="1220787" y="125413"/>
                  <a:pt x="1166812" y="123825"/>
                </a:cubicBezTo>
                <a:cubicBezTo>
                  <a:pt x="1112837" y="122238"/>
                  <a:pt x="1070768" y="115094"/>
                  <a:pt x="1033462" y="104775"/>
                </a:cubicBezTo>
                <a:cubicBezTo>
                  <a:pt x="996156" y="94456"/>
                  <a:pt x="981075" y="72232"/>
                  <a:pt x="942975" y="61913"/>
                </a:cubicBezTo>
                <a:cubicBezTo>
                  <a:pt x="904875" y="51594"/>
                  <a:pt x="849312" y="44451"/>
                  <a:pt x="804862" y="42863"/>
                </a:cubicBezTo>
                <a:cubicBezTo>
                  <a:pt x="760412" y="41276"/>
                  <a:pt x="706437" y="43657"/>
                  <a:pt x="676275" y="52388"/>
                </a:cubicBezTo>
                <a:cubicBezTo>
                  <a:pt x="646113" y="61119"/>
                  <a:pt x="657224" y="81756"/>
                  <a:pt x="623887" y="95250"/>
                </a:cubicBezTo>
                <a:cubicBezTo>
                  <a:pt x="590550" y="108744"/>
                  <a:pt x="526256" y="132556"/>
                  <a:pt x="476250" y="133350"/>
                </a:cubicBezTo>
                <a:cubicBezTo>
                  <a:pt x="426244" y="134144"/>
                  <a:pt x="323850" y="100013"/>
                  <a:pt x="323850" y="100013"/>
                </a:cubicBezTo>
                <a:cubicBezTo>
                  <a:pt x="270669" y="88107"/>
                  <a:pt x="211137" y="75407"/>
                  <a:pt x="157162" y="61913"/>
                </a:cubicBezTo>
                <a:cubicBezTo>
                  <a:pt x="103187" y="48419"/>
                  <a:pt x="51593" y="33734"/>
                  <a:pt x="0" y="19050"/>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フリーフォーム 122"/>
          <p:cNvSpPr/>
          <p:nvPr/>
        </p:nvSpPr>
        <p:spPr>
          <a:xfrm>
            <a:off x="1098937" y="4424945"/>
            <a:ext cx="2352675" cy="421615"/>
          </a:xfrm>
          <a:custGeom>
            <a:avLst/>
            <a:gdLst>
              <a:gd name="connsiteX0" fmla="*/ 0 w 2352675"/>
              <a:gd name="connsiteY0" fmla="*/ 409575 h 421615"/>
              <a:gd name="connsiteX1" fmla="*/ 314325 w 2352675"/>
              <a:gd name="connsiteY1" fmla="*/ 419100 h 421615"/>
              <a:gd name="connsiteX2" fmla="*/ 457200 w 2352675"/>
              <a:gd name="connsiteY2" fmla="*/ 419100 h 421615"/>
              <a:gd name="connsiteX3" fmla="*/ 581025 w 2352675"/>
              <a:gd name="connsiteY3" fmla="*/ 390525 h 421615"/>
              <a:gd name="connsiteX4" fmla="*/ 733425 w 2352675"/>
              <a:gd name="connsiteY4" fmla="*/ 381000 h 421615"/>
              <a:gd name="connsiteX5" fmla="*/ 819150 w 2352675"/>
              <a:gd name="connsiteY5" fmla="*/ 381000 h 421615"/>
              <a:gd name="connsiteX6" fmla="*/ 1009650 w 2352675"/>
              <a:gd name="connsiteY6" fmla="*/ 371475 h 421615"/>
              <a:gd name="connsiteX7" fmla="*/ 1066800 w 2352675"/>
              <a:gd name="connsiteY7" fmla="*/ 371475 h 421615"/>
              <a:gd name="connsiteX8" fmla="*/ 1143000 w 2352675"/>
              <a:gd name="connsiteY8" fmla="*/ 390525 h 421615"/>
              <a:gd name="connsiteX9" fmla="*/ 1181100 w 2352675"/>
              <a:gd name="connsiteY9" fmla="*/ 419100 h 421615"/>
              <a:gd name="connsiteX10" fmla="*/ 1238250 w 2352675"/>
              <a:gd name="connsiteY10" fmla="*/ 419100 h 421615"/>
              <a:gd name="connsiteX11" fmla="*/ 1266825 w 2352675"/>
              <a:gd name="connsiteY11" fmla="*/ 390525 h 421615"/>
              <a:gd name="connsiteX12" fmla="*/ 1323975 w 2352675"/>
              <a:gd name="connsiteY12" fmla="*/ 371475 h 421615"/>
              <a:gd name="connsiteX13" fmla="*/ 1447800 w 2352675"/>
              <a:gd name="connsiteY13" fmla="*/ 371475 h 421615"/>
              <a:gd name="connsiteX14" fmla="*/ 1609725 w 2352675"/>
              <a:gd name="connsiteY14" fmla="*/ 342900 h 421615"/>
              <a:gd name="connsiteX15" fmla="*/ 1704975 w 2352675"/>
              <a:gd name="connsiteY15" fmla="*/ 323850 h 421615"/>
              <a:gd name="connsiteX16" fmla="*/ 1847850 w 2352675"/>
              <a:gd name="connsiteY16" fmla="*/ 295275 h 421615"/>
              <a:gd name="connsiteX17" fmla="*/ 1933575 w 2352675"/>
              <a:gd name="connsiteY17" fmla="*/ 295275 h 421615"/>
              <a:gd name="connsiteX18" fmla="*/ 2009775 w 2352675"/>
              <a:gd name="connsiteY18" fmla="*/ 219075 h 421615"/>
              <a:gd name="connsiteX19" fmla="*/ 2057400 w 2352675"/>
              <a:gd name="connsiteY19" fmla="*/ 190500 h 421615"/>
              <a:gd name="connsiteX20" fmla="*/ 2171700 w 2352675"/>
              <a:gd name="connsiteY20" fmla="*/ 95250 h 421615"/>
              <a:gd name="connsiteX21" fmla="*/ 2286000 w 2352675"/>
              <a:gd name="connsiteY21" fmla="*/ 28575 h 421615"/>
              <a:gd name="connsiteX22" fmla="*/ 2352675 w 2352675"/>
              <a:gd name="connsiteY22" fmla="*/ 0 h 421615"/>
              <a:gd name="connsiteX23" fmla="*/ 2352675 w 2352675"/>
              <a:gd name="connsiteY23" fmla="*/ 0 h 42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52675" h="421615">
                <a:moveTo>
                  <a:pt x="0" y="409575"/>
                </a:moveTo>
                <a:lnTo>
                  <a:pt x="314325" y="419100"/>
                </a:lnTo>
                <a:cubicBezTo>
                  <a:pt x="390525" y="420687"/>
                  <a:pt x="412750" y="423863"/>
                  <a:pt x="457200" y="419100"/>
                </a:cubicBezTo>
                <a:cubicBezTo>
                  <a:pt x="501650" y="414338"/>
                  <a:pt x="534987" y="396875"/>
                  <a:pt x="581025" y="390525"/>
                </a:cubicBezTo>
                <a:cubicBezTo>
                  <a:pt x="627063" y="384175"/>
                  <a:pt x="693738" y="382587"/>
                  <a:pt x="733425" y="381000"/>
                </a:cubicBezTo>
                <a:cubicBezTo>
                  <a:pt x="773112" y="379413"/>
                  <a:pt x="773113" y="382587"/>
                  <a:pt x="819150" y="381000"/>
                </a:cubicBezTo>
                <a:cubicBezTo>
                  <a:pt x="865187" y="379413"/>
                  <a:pt x="968375" y="373062"/>
                  <a:pt x="1009650" y="371475"/>
                </a:cubicBezTo>
                <a:cubicBezTo>
                  <a:pt x="1050925" y="369888"/>
                  <a:pt x="1044575" y="368300"/>
                  <a:pt x="1066800" y="371475"/>
                </a:cubicBezTo>
                <a:cubicBezTo>
                  <a:pt x="1089025" y="374650"/>
                  <a:pt x="1143000" y="390525"/>
                  <a:pt x="1143000" y="390525"/>
                </a:cubicBezTo>
                <a:cubicBezTo>
                  <a:pt x="1162050" y="398462"/>
                  <a:pt x="1165225" y="414338"/>
                  <a:pt x="1181100" y="419100"/>
                </a:cubicBezTo>
                <a:cubicBezTo>
                  <a:pt x="1196975" y="423862"/>
                  <a:pt x="1238250" y="419100"/>
                  <a:pt x="1238250" y="419100"/>
                </a:cubicBezTo>
                <a:cubicBezTo>
                  <a:pt x="1252538" y="414337"/>
                  <a:pt x="1266825" y="390525"/>
                  <a:pt x="1266825" y="390525"/>
                </a:cubicBezTo>
                <a:cubicBezTo>
                  <a:pt x="1281112" y="382588"/>
                  <a:pt x="1293812" y="374650"/>
                  <a:pt x="1323975" y="371475"/>
                </a:cubicBezTo>
                <a:cubicBezTo>
                  <a:pt x="1354138" y="368300"/>
                  <a:pt x="1400175" y="376237"/>
                  <a:pt x="1447800" y="371475"/>
                </a:cubicBezTo>
                <a:cubicBezTo>
                  <a:pt x="1495425" y="366713"/>
                  <a:pt x="1566863" y="350837"/>
                  <a:pt x="1609725" y="342900"/>
                </a:cubicBezTo>
                <a:cubicBezTo>
                  <a:pt x="1652587" y="334963"/>
                  <a:pt x="1704975" y="323850"/>
                  <a:pt x="1704975" y="323850"/>
                </a:cubicBezTo>
                <a:cubicBezTo>
                  <a:pt x="1744662" y="315913"/>
                  <a:pt x="1809750" y="300037"/>
                  <a:pt x="1847850" y="295275"/>
                </a:cubicBezTo>
                <a:cubicBezTo>
                  <a:pt x="1885950" y="290512"/>
                  <a:pt x="1906588" y="307975"/>
                  <a:pt x="1933575" y="295275"/>
                </a:cubicBezTo>
                <a:cubicBezTo>
                  <a:pt x="1960562" y="282575"/>
                  <a:pt x="1989138" y="236537"/>
                  <a:pt x="2009775" y="219075"/>
                </a:cubicBezTo>
                <a:cubicBezTo>
                  <a:pt x="2030412" y="201613"/>
                  <a:pt x="2030412" y="211138"/>
                  <a:pt x="2057400" y="190500"/>
                </a:cubicBezTo>
                <a:cubicBezTo>
                  <a:pt x="2084388" y="169862"/>
                  <a:pt x="2133600" y="122237"/>
                  <a:pt x="2171700" y="95250"/>
                </a:cubicBezTo>
                <a:cubicBezTo>
                  <a:pt x="2209800" y="68263"/>
                  <a:pt x="2255838" y="44450"/>
                  <a:pt x="2286000" y="28575"/>
                </a:cubicBezTo>
                <a:cubicBezTo>
                  <a:pt x="2316162" y="12700"/>
                  <a:pt x="2352675" y="0"/>
                  <a:pt x="2352675" y="0"/>
                </a:cubicBezTo>
                <a:lnTo>
                  <a:pt x="2352675" y="0"/>
                </a:lnTo>
              </a:path>
            </a:pathLst>
          </a:custGeom>
          <a:ln w="38100"/>
        </p:spPr>
        <p:style>
          <a:lnRef idx="3">
            <a:schemeClr val="dk1"/>
          </a:lnRef>
          <a:fillRef idx="0">
            <a:schemeClr val="dk1"/>
          </a:fillRef>
          <a:effectRef idx="2">
            <a:schemeClr val="dk1"/>
          </a:effectRef>
          <a:fontRef idx="minor">
            <a:schemeClr val="tx1"/>
          </a:fontRef>
        </p:style>
        <p:txBody>
          <a:bodyPr rtlCol="0" anchor="ctr"/>
          <a:lstStyle/>
          <a:p>
            <a:pPr algn="ctr"/>
            <a:endParaRPr kumimoji="1" lang="ja-JP" altLang="en-US"/>
          </a:p>
        </p:txBody>
      </p:sp>
      <p:sp>
        <p:nvSpPr>
          <p:cNvPr id="11" name="テキスト ボックス 10"/>
          <p:cNvSpPr txBox="1"/>
          <p:nvPr/>
        </p:nvSpPr>
        <p:spPr>
          <a:xfrm>
            <a:off x="2066652" y="3838629"/>
            <a:ext cx="543739" cy="523220"/>
          </a:xfrm>
          <a:prstGeom prst="rect">
            <a:avLst/>
          </a:prstGeom>
          <a:noFill/>
        </p:spPr>
        <p:txBody>
          <a:bodyPr wrap="none" rtlCol="0">
            <a:spAutoFit/>
          </a:bodyPr>
          <a:lstStyle/>
          <a:p>
            <a:r>
              <a:rPr kumimoji="1" lang="ja-JP" altLang="en-US" sz="2800" b="1" dirty="0" smtClean="0"/>
              <a:t>＋</a:t>
            </a:r>
            <a:endParaRPr kumimoji="1" lang="ja-JP" altLang="en-US" sz="2800" b="1" dirty="0"/>
          </a:p>
        </p:txBody>
      </p:sp>
      <p:sp>
        <p:nvSpPr>
          <p:cNvPr id="124" name="下矢印 123"/>
          <p:cNvSpPr/>
          <p:nvPr/>
        </p:nvSpPr>
        <p:spPr>
          <a:xfrm>
            <a:off x="2012117" y="5147286"/>
            <a:ext cx="652808" cy="3388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テキスト ボックス 124"/>
          <p:cNvSpPr txBox="1"/>
          <p:nvPr/>
        </p:nvSpPr>
        <p:spPr>
          <a:xfrm>
            <a:off x="3520387" y="4783254"/>
            <a:ext cx="2209420" cy="253916"/>
          </a:xfrm>
          <a:prstGeom prst="rect">
            <a:avLst/>
          </a:prstGeom>
          <a:noFill/>
        </p:spPr>
        <p:txBody>
          <a:bodyPr wrap="square" rtlCol="0">
            <a:spAutoFit/>
          </a:bodyPr>
          <a:lstStyle/>
          <a:p>
            <a:r>
              <a:rPr lang="ja-JP" altLang="en-US" sz="1050" dirty="0" smtClean="0"/>
              <a:t>国有林</a:t>
            </a:r>
            <a:r>
              <a:rPr lang="en-US" altLang="ja-JP" sz="1050" dirty="0" smtClean="0"/>
              <a:t>GIS</a:t>
            </a:r>
            <a:r>
              <a:rPr lang="ja-JP" altLang="en-US" sz="1050" dirty="0" smtClean="0"/>
              <a:t>データの地図</a:t>
            </a:r>
            <a:endParaRPr lang="en-US" altLang="ja-JP" sz="1050" dirty="0" smtClean="0"/>
          </a:p>
        </p:txBody>
      </p:sp>
      <p:sp>
        <p:nvSpPr>
          <p:cNvPr id="126" name="テキスト ボックス 125"/>
          <p:cNvSpPr txBox="1"/>
          <p:nvPr/>
        </p:nvSpPr>
        <p:spPr>
          <a:xfrm>
            <a:off x="2692355" y="5202388"/>
            <a:ext cx="2209420" cy="253916"/>
          </a:xfrm>
          <a:prstGeom prst="rect">
            <a:avLst/>
          </a:prstGeom>
          <a:noFill/>
        </p:spPr>
        <p:txBody>
          <a:bodyPr wrap="square" rtlCol="0">
            <a:spAutoFit/>
          </a:bodyPr>
          <a:lstStyle/>
          <a:p>
            <a:r>
              <a:rPr lang="ja-JP" altLang="en-US" sz="1050" dirty="0" smtClean="0"/>
              <a:t>重ね併せて表示</a:t>
            </a:r>
            <a:endParaRPr lang="en-US" altLang="ja-JP" sz="1050" dirty="0" smtClean="0"/>
          </a:p>
        </p:txBody>
      </p:sp>
      <p:sp>
        <p:nvSpPr>
          <p:cNvPr id="12" name="右中かっこ 11"/>
          <p:cNvSpPr/>
          <p:nvPr/>
        </p:nvSpPr>
        <p:spPr>
          <a:xfrm>
            <a:off x="5772220" y="1458664"/>
            <a:ext cx="361880" cy="2522786"/>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kumimoji="1" lang="ja-JP" altLang="en-US"/>
          </a:p>
        </p:txBody>
      </p:sp>
      <p:sp>
        <p:nvSpPr>
          <p:cNvPr id="127" name="テキスト ボックス 126"/>
          <p:cNvSpPr txBox="1"/>
          <p:nvPr/>
        </p:nvSpPr>
        <p:spPr>
          <a:xfrm>
            <a:off x="6310175" y="2473803"/>
            <a:ext cx="2820761" cy="523220"/>
          </a:xfrm>
          <a:prstGeom prst="rect">
            <a:avLst/>
          </a:prstGeom>
          <a:noFill/>
        </p:spPr>
        <p:txBody>
          <a:bodyPr wrap="square" rtlCol="0">
            <a:spAutoFit/>
          </a:bodyPr>
          <a:lstStyle/>
          <a:p>
            <a:r>
              <a:rPr lang="en-US" altLang="ja-JP" sz="1400" dirty="0" smtClean="0"/>
              <a:t>2</a:t>
            </a:r>
            <a:r>
              <a:rPr lang="ja-JP" altLang="en-US" sz="1400" dirty="0" smtClean="0"/>
              <a:t>章では、</a:t>
            </a:r>
            <a:endParaRPr lang="en-US" altLang="ja-JP" sz="1400" dirty="0" smtClean="0"/>
          </a:p>
          <a:p>
            <a:r>
              <a:rPr lang="ja-JP" altLang="en-US" sz="1400" dirty="0" smtClean="0"/>
              <a:t>これらのレイヤを作成します。</a:t>
            </a:r>
            <a:endParaRPr lang="en-US" altLang="ja-JP" sz="1400" dirty="0" smtClean="0"/>
          </a:p>
        </p:txBody>
      </p:sp>
      <p:sp>
        <p:nvSpPr>
          <p:cNvPr id="128" name="テキスト ボックス 127"/>
          <p:cNvSpPr txBox="1"/>
          <p:nvPr/>
        </p:nvSpPr>
        <p:spPr>
          <a:xfrm>
            <a:off x="6256024" y="3346171"/>
            <a:ext cx="3441823" cy="415498"/>
          </a:xfrm>
          <a:prstGeom prst="rect">
            <a:avLst/>
          </a:prstGeom>
          <a:noFill/>
        </p:spPr>
        <p:txBody>
          <a:bodyPr wrap="square" rtlCol="0">
            <a:spAutoFit/>
          </a:bodyPr>
          <a:lstStyle/>
          <a:p>
            <a:r>
              <a:rPr lang="en-US" altLang="ja-JP" sz="1050" dirty="0" smtClean="0"/>
              <a:t>※</a:t>
            </a:r>
            <a:r>
              <a:rPr lang="ja-JP" altLang="en-US" sz="1050" dirty="0" smtClean="0"/>
              <a:t>「伐区」と「土場」のレイヤは、作成せずに手書きでもできます。</a:t>
            </a:r>
            <a:endParaRPr lang="en-US" altLang="ja-JP" sz="1050" dirty="0" smtClean="0"/>
          </a:p>
        </p:txBody>
      </p:sp>
      <p:sp>
        <p:nvSpPr>
          <p:cNvPr id="4" name="スライド番号プレースホルダー 3"/>
          <p:cNvSpPr>
            <a:spLocks noGrp="1"/>
          </p:cNvSpPr>
          <p:nvPr>
            <p:ph type="sldNum" sz="quarter" idx="12"/>
          </p:nvPr>
        </p:nvSpPr>
        <p:spPr/>
        <p:txBody>
          <a:bodyPr/>
          <a:lstStyle/>
          <a:p>
            <a:fld id="{A1DDC3DE-7601-4481-8E68-0328CB982E8C}" type="slidenum">
              <a:rPr kumimoji="1" lang="ja-JP" altLang="en-US" smtClean="0"/>
              <a:t>28</a:t>
            </a:fld>
            <a:endParaRPr kumimoji="1" lang="ja-JP" altLang="en-US"/>
          </a:p>
        </p:txBody>
      </p:sp>
    </p:spTree>
    <p:extLst>
      <p:ext uri="{BB962C8B-B14F-4D97-AF65-F5344CB8AC3E}">
        <p14:creationId xmlns:p14="http://schemas.microsoft.com/office/powerpoint/2010/main" val="1006413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2.1 </a:t>
            </a:r>
            <a:r>
              <a:rPr lang="ja-JP" altLang="en-US" sz="2000" dirty="0" smtClean="0"/>
              <a:t>レイヤの作成</a:t>
            </a:r>
            <a:endParaRPr lang="en-US" altLang="ja-JP" sz="2000" dirty="0"/>
          </a:p>
        </p:txBody>
      </p:sp>
      <p:sp>
        <p:nvSpPr>
          <p:cNvPr id="78" name="テキスト ボックス 77"/>
          <p:cNvSpPr txBox="1"/>
          <p:nvPr/>
        </p:nvSpPr>
        <p:spPr>
          <a:xfrm>
            <a:off x="683623" y="850714"/>
            <a:ext cx="7012577" cy="276999"/>
          </a:xfrm>
          <a:prstGeom prst="rect">
            <a:avLst/>
          </a:prstGeom>
          <a:noFill/>
        </p:spPr>
        <p:txBody>
          <a:bodyPr wrap="square" rtlCol="0">
            <a:spAutoFit/>
          </a:bodyPr>
          <a:lstStyle/>
          <a:p>
            <a:r>
              <a:rPr lang="ja-JP" altLang="en-US" sz="1200" dirty="0" smtClean="0"/>
              <a:t>①ツールバー</a:t>
            </a:r>
            <a:r>
              <a:rPr lang="ja-JP" altLang="en-US" sz="1200" dirty="0"/>
              <a:t>の「レイヤ」→「レイヤの作成」→「新規シェープファイルレイヤ」を選択。</a:t>
            </a:r>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3" y="1209112"/>
            <a:ext cx="8555627" cy="5145591"/>
          </a:xfrm>
          <a:prstGeom prst="rect">
            <a:avLst/>
          </a:prstGeom>
        </p:spPr>
      </p:pic>
      <p:sp>
        <p:nvSpPr>
          <p:cNvPr id="60" name="正方形/長方形 59"/>
          <p:cNvSpPr/>
          <p:nvPr/>
        </p:nvSpPr>
        <p:spPr>
          <a:xfrm>
            <a:off x="3254911" y="1656047"/>
            <a:ext cx="1672046" cy="1256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正方形/長方形 62"/>
          <p:cNvSpPr/>
          <p:nvPr/>
        </p:nvSpPr>
        <p:spPr>
          <a:xfrm>
            <a:off x="1637403" y="1301165"/>
            <a:ext cx="287186" cy="13791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正方形/長方形 65"/>
          <p:cNvSpPr/>
          <p:nvPr/>
        </p:nvSpPr>
        <p:spPr>
          <a:xfrm>
            <a:off x="1634516" y="1531129"/>
            <a:ext cx="1620395" cy="14543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29</a:t>
            </a:fld>
            <a:endParaRPr kumimoji="1" lang="ja-JP" altLang="en-US"/>
          </a:p>
        </p:txBody>
      </p:sp>
    </p:spTree>
    <p:extLst>
      <p:ext uri="{BB962C8B-B14F-4D97-AF65-F5344CB8AC3E}">
        <p14:creationId xmlns:p14="http://schemas.microsoft.com/office/powerpoint/2010/main" val="41180302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2.1 </a:t>
            </a:r>
            <a:r>
              <a:rPr lang="ja-JP" altLang="en-US" sz="2000" dirty="0" smtClean="0"/>
              <a:t>レイヤの作成</a:t>
            </a:r>
            <a:endParaRPr lang="en-US" altLang="ja-JP" sz="2000" dirty="0"/>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692" y="1304533"/>
            <a:ext cx="7700885" cy="5296291"/>
          </a:xfrm>
          <a:prstGeom prst="rect">
            <a:avLst/>
          </a:prstGeom>
        </p:spPr>
      </p:pic>
      <p:sp>
        <p:nvSpPr>
          <p:cNvPr id="11" name="テキスト ボックス 10"/>
          <p:cNvSpPr txBox="1"/>
          <p:nvPr/>
        </p:nvSpPr>
        <p:spPr>
          <a:xfrm>
            <a:off x="683623" y="846946"/>
            <a:ext cx="6909318" cy="276999"/>
          </a:xfrm>
          <a:prstGeom prst="rect">
            <a:avLst/>
          </a:prstGeom>
          <a:noFill/>
        </p:spPr>
        <p:txBody>
          <a:bodyPr wrap="square" rtlCol="0">
            <a:spAutoFit/>
          </a:bodyPr>
          <a:lstStyle/>
          <a:p>
            <a:r>
              <a:rPr lang="ja-JP" altLang="en-US" sz="1200" dirty="0" smtClean="0"/>
              <a:t>②以下のようなウィンドが表示されます。</a:t>
            </a:r>
            <a:endParaRPr lang="ja-JP" altLang="en-US" sz="1200" dirty="0"/>
          </a:p>
        </p:txBody>
      </p:sp>
      <p:sp>
        <p:nvSpPr>
          <p:cNvPr id="12" name="角丸四角形吹き出し 11"/>
          <p:cNvSpPr/>
          <p:nvPr/>
        </p:nvSpPr>
        <p:spPr>
          <a:xfrm>
            <a:off x="6334267" y="954772"/>
            <a:ext cx="3443583" cy="435485"/>
          </a:xfrm>
          <a:prstGeom prst="wedgeRoundRectCallout">
            <a:avLst>
              <a:gd name="adj1" fmla="val 1838"/>
              <a:gd name="adj2" fmla="val 9511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テキスト ボックス 12"/>
          <p:cNvSpPr txBox="1"/>
          <p:nvPr/>
        </p:nvSpPr>
        <p:spPr>
          <a:xfrm>
            <a:off x="6334267" y="954773"/>
            <a:ext cx="3443583" cy="435484"/>
          </a:xfrm>
          <a:prstGeom prst="rect">
            <a:avLst/>
          </a:prstGeom>
          <a:noFill/>
        </p:spPr>
        <p:txBody>
          <a:bodyPr wrap="square" rtlCol="0">
            <a:spAutoFit/>
          </a:bodyPr>
          <a:lstStyle/>
          <a:p>
            <a:r>
              <a:rPr lang="ja-JP" altLang="en-US" sz="1100" dirty="0" smtClean="0"/>
              <a:t>③クリックすると、作成するシェイプファイルの保存先と名前を記入するウィンドが出る</a:t>
            </a:r>
            <a:endParaRPr lang="en-US" altLang="ja-JP" sz="1100" dirty="0"/>
          </a:p>
        </p:txBody>
      </p:sp>
      <p:sp>
        <p:nvSpPr>
          <p:cNvPr id="17" name="正方形/長方形 16"/>
          <p:cNvSpPr/>
          <p:nvPr/>
        </p:nvSpPr>
        <p:spPr>
          <a:xfrm>
            <a:off x="7949194" y="1597600"/>
            <a:ext cx="270881" cy="1931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1844" y="2254676"/>
            <a:ext cx="7151981" cy="4346148"/>
          </a:xfrm>
          <a:prstGeom prst="rect">
            <a:avLst/>
          </a:prstGeom>
        </p:spPr>
      </p:pic>
      <p:cxnSp>
        <p:nvCxnSpPr>
          <p:cNvPr id="7" name="直線矢印コネクタ 6"/>
          <p:cNvCxnSpPr/>
          <p:nvPr/>
        </p:nvCxnSpPr>
        <p:spPr>
          <a:xfrm>
            <a:off x="8084634" y="1857375"/>
            <a:ext cx="0" cy="39730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4" name="正方形/長方形 13"/>
          <p:cNvSpPr/>
          <p:nvPr/>
        </p:nvSpPr>
        <p:spPr>
          <a:xfrm>
            <a:off x="2964082" y="2478633"/>
            <a:ext cx="4436843" cy="2074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3068858" y="5783808"/>
            <a:ext cx="1036418" cy="25504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7839074" y="6296025"/>
            <a:ext cx="680429" cy="2106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吹き出し 14"/>
          <p:cNvSpPr/>
          <p:nvPr/>
        </p:nvSpPr>
        <p:spPr>
          <a:xfrm>
            <a:off x="3602334" y="2910008"/>
            <a:ext cx="1862295" cy="261611"/>
          </a:xfrm>
          <a:prstGeom prst="wedgeRoundRectCallout">
            <a:avLst>
              <a:gd name="adj1" fmla="val -37706"/>
              <a:gd name="adj2" fmla="val -13123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テキスト ボックス 15"/>
          <p:cNvSpPr txBox="1"/>
          <p:nvPr/>
        </p:nvSpPr>
        <p:spPr>
          <a:xfrm>
            <a:off x="3602334" y="2910010"/>
            <a:ext cx="2014695" cy="261610"/>
          </a:xfrm>
          <a:prstGeom prst="rect">
            <a:avLst/>
          </a:prstGeom>
          <a:noFill/>
        </p:spPr>
        <p:txBody>
          <a:bodyPr wrap="square" rtlCol="0">
            <a:spAutoFit/>
          </a:bodyPr>
          <a:lstStyle/>
          <a:p>
            <a:r>
              <a:rPr lang="ja-JP" altLang="en-US" sz="1100" dirty="0" smtClean="0"/>
              <a:t>④保存先のフォルダの選択</a:t>
            </a:r>
            <a:endParaRPr lang="en-US" altLang="ja-JP" sz="1100" dirty="0"/>
          </a:p>
        </p:txBody>
      </p:sp>
      <p:sp>
        <p:nvSpPr>
          <p:cNvPr id="22" name="角丸四角形吹き出し 21"/>
          <p:cNvSpPr/>
          <p:nvPr/>
        </p:nvSpPr>
        <p:spPr>
          <a:xfrm>
            <a:off x="3449934" y="5347315"/>
            <a:ext cx="1862295" cy="261611"/>
          </a:xfrm>
          <a:prstGeom prst="wedgeRoundRectCallout">
            <a:avLst>
              <a:gd name="adj1" fmla="val -39240"/>
              <a:gd name="adj2" fmla="val 11270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テキスト ボックス 22"/>
          <p:cNvSpPr txBox="1"/>
          <p:nvPr/>
        </p:nvSpPr>
        <p:spPr>
          <a:xfrm>
            <a:off x="3449934" y="5347317"/>
            <a:ext cx="2014695" cy="261610"/>
          </a:xfrm>
          <a:prstGeom prst="rect">
            <a:avLst/>
          </a:prstGeom>
          <a:noFill/>
        </p:spPr>
        <p:txBody>
          <a:bodyPr wrap="square" rtlCol="0">
            <a:spAutoFit/>
          </a:bodyPr>
          <a:lstStyle/>
          <a:p>
            <a:r>
              <a:rPr lang="ja-JP" altLang="en-US" sz="1100" dirty="0" smtClean="0"/>
              <a:t>⑤フォルダの名前を入力</a:t>
            </a:r>
            <a:endParaRPr lang="en-US" altLang="ja-JP" sz="1100" dirty="0"/>
          </a:p>
        </p:txBody>
      </p:sp>
      <p:sp>
        <p:nvSpPr>
          <p:cNvPr id="24" name="角丸四角形吹き出し 23"/>
          <p:cNvSpPr/>
          <p:nvPr/>
        </p:nvSpPr>
        <p:spPr>
          <a:xfrm>
            <a:off x="7149897" y="5908045"/>
            <a:ext cx="1369606" cy="261609"/>
          </a:xfrm>
          <a:prstGeom prst="wedgeRoundRectCallout">
            <a:avLst>
              <a:gd name="adj1" fmla="val -4972"/>
              <a:gd name="adj2" fmla="val 9450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テキスト ボックス 24"/>
          <p:cNvSpPr txBox="1"/>
          <p:nvPr/>
        </p:nvSpPr>
        <p:spPr>
          <a:xfrm>
            <a:off x="7149896" y="5908045"/>
            <a:ext cx="1369607" cy="261609"/>
          </a:xfrm>
          <a:prstGeom prst="rect">
            <a:avLst/>
          </a:prstGeom>
          <a:noFill/>
        </p:spPr>
        <p:txBody>
          <a:bodyPr wrap="square" rtlCol="0">
            <a:spAutoFit/>
          </a:bodyPr>
          <a:lstStyle/>
          <a:p>
            <a:r>
              <a:rPr lang="ja-JP" altLang="en-US" sz="1100" dirty="0" smtClean="0"/>
              <a:t>⑥保存をクリック</a:t>
            </a:r>
            <a:endParaRPr lang="en-US" altLang="ja-JP" sz="1100" dirty="0"/>
          </a:p>
        </p:txBody>
      </p:sp>
      <p:sp>
        <p:nvSpPr>
          <p:cNvPr id="4" name="スライド番号プレースホルダー 3"/>
          <p:cNvSpPr>
            <a:spLocks noGrp="1"/>
          </p:cNvSpPr>
          <p:nvPr>
            <p:ph type="sldNum" sz="quarter" idx="12"/>
          </p:nvPr>
        </p:nvSpPr>
        <p:spPr/>
        <p:txBody>
          <a:bodyPr/>
          <a:lstStyle/>
          <a:p>
            <a:fld id="{A1DDC3DE-7601-4481-8E68-0328CB982E8C}" type="slidenum">
              <a:rPr kumimoji="1" lang="ja-JP" altLang="en-US" smtClean="0"/>
              <a:t>30</a:t>
            </a:fld>
            <a:endParaRPr kumimoji="1" lang="ja-JP" altLang="en-US"/>
          </a:p>
        </p:txBody>
      </p:sp>
    </p:spTree>
    <p:extLst>
      <p:ext uri="{BB962C8B-B14F-4D97-AF65-F5344CB8AC3E}">
        <p14:creationId xmlns:p14="http://schemas.microsoft.com/office/powerpoint/2010/main" val="31354829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838" y="1172514"/>
            <a:ext cx="7740306" cy="5338946"/>
          </a:xfrm>
          <a:prstGeom prst="rect">
            <a:avLst/>
          </a:prstGeom>
        </p:spPr>
      </p:pic>
      <p:sp>
        <p:nvSpPr>
          <p:cNvPr id="2" name="正方形/長方形 1"/>
          <p:cNvSpPr/>
          <p:nvPr/>
        </p:nvSpPr>
        <p:spPr>
          <a:xfrm>
            <a:off x="217639" y="3841987"/>
            <a:ext cx="2934427" cy="2777097"/>
          </a:xfrm>
          <a:prstGeom prst="rect">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2.1 </a:t>
            </a:r>
            <a:r>
              <a:rPr lang="ja-JP" altLang="en-US" sz="2000" dirty="0" smtClean="0"/>
              <a:t>レイヤの作成</a:t>
            </a:r>
            <a:endParaRPr lang="en-US" altLang="ja-JP" sz="2000" dirty="0"/>
          </a:p>
        </p:txBody>
      </p:sp>
      <p:sp>
        <p:nvSpPr>
          <p:cNvPr id="12" name="角丸四角形吹き出し 11"/>
          <p:cNvSpPr/>
          <p:nvPr/>
        </p:nvSpPr>
        <p:spPr>
          <a:xfrm>
            <a:off x="7618633" y="1280926"/>
            <a:ext cx="1742933" cy="261611"/>
          </a:xfrm>
          <a:prstGeom prst="wedgeRoundRectCallout">
            <a:avLst>
              <a:gd name="adj1" fmla="val 1838"/>
              <a:gd name="adj2" fmla="val 9511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テキスト ボックス 12"/>
          <p:cNvSpPr txBox="1"/>
          <p:nvPr/>
        </p:nvSpPr>
        <p:spPr>
          <a:xfrm>
            <a:off x="7618633" y="1280927"/>
            <a:ext cx="1742933" cy="261610"/>
          </a:xfrm>
          <a:prstGeom prst="rect">
            <a:avLst/>
          </a:prstGeom>
          <a:noFill/>
        </p:spPr>
        <p:txBody>
          <a:bodyPr wrap="square" rtlCol="0">
            <a:spAutoFit/>
          </a:bodyPr>
          <a:lstStyle/>
          <a:p>
            <a:r>
              <a:rPr lang="ja-JP" altLang="en-US" sz="1100" dirty="0" smtClean="0"/>
              <a:t>⑦「</a:t>
            </a:r>
            <a:r>
              <a:rPr lang="en-US" altLang="ja-JP" sz="1100" dirty="0" err="1" smtClean="0"/>
              <a:t>Shift_JIS</a:t>
            </a:r>
            <a:r>
              <a:rPr lang="ja-JP" altLang="en-US" sz="1100" dirty="0" smtClean="0"/>
              <a:t>」を選択</a:t>
            </a:r>
            <a:endParaRPr lang="en-US" altLang="ja-JP" sz="1100" dirty="0"/>
          </a:p>
        </p:txBody>
      </p:sp>
      <p:sp>
        <p:nvSpPr>
          <p:cNvPr id="17" name="正方形/長方形 16"/>
          <p:cNvSpPr/>
          <p:nvPr/>
        </p:nvSpPr>
        <p:spPr>
          <a:xfrm>
            <a:off x="2865121" y="1683325"/>
            <a:ext cx="5716904" cy="2121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p:cNvSpPr/>
          <p:nvPr/>
        </p:nvSpPr>
        <p:spPr>
          <a:xfrm>
            <a:off x="2865121" y="1491054"/>
            <a:ext cx="2907029" cy="172305"/>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角丸四角形吹き出し 26"/>
          <p:cNvSpPr/>
          <p:nvPr/>
        </p:nvSpPr>
        <p:spPr>
          <a:xfrm>
            <a:off x="4444136" y="1092199"/>
            <a:ext cx="2804389" cy="261613"/>
          </a:xfrm>
          <a:prstGeom prst="wedgeRoundRectCallout">
            <a:avLst>
              <a:gd name="adj1" fmla="val -5634"/>
              <a:gd name="adj2" fmla="val 10239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テキスト ボックス 27"/>
          <p:cNvSpPr txBox="1"/>
          <p:nvPr/>
        </p:nvSpPr>
        <p:spPr>
          <a:xfrm>
            <a:off x="4444136" y="1092203"/>
            <a:ext cx="2909164" cy="261610"/>
          </a:xfrm>
          <a:prstGeom prst="rect">
            <a:avLst/>
          </a:prstGeom>
          <a:noFill/>
        </p:spPr>
        <p:txBody>
          <a:bodyPr wrap="square" rtlCol="0">
            <a:spAutoFit/>
          </a:bodyPr>
          <a:lstStyle/>
          <a:p>
            <a:r>
              <a:rPr lang="ja-JP" altLang="en-US" sz="1100" dirty="0" smtClean="0"/>
              <a:t>⑥で記入した保存先（パス）が表示される</a:t>
            </a:r>
            <a:endParaRPr lang="en-US" altLang="ja-JP" sz="1100" dirty="0"/>
          </a:p>
        </p:txBody>
      </p:sp>
      <p:sp>
        <p:nvSpPr>
          <p:cNvPr id="29" name="正方形/長方形 28"/>
          <p:cNvSpPr/>
          <p:nvPr/>
        </p:nvSpPr>
        <p:spPr>
          <a:xfrm>
            <a:off x="2913698" y="2346872"/>
            <a:ext cx="5716904" cy="2121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矢印コネクタ 7"/>
          <p:cNvCxnSpPr/>
          <p:nvPr/>
        </p:nvCxnSpPr>
        <p:spPr>
          <a:xfrm flipH="1">
            <a:off x="1543050" y="2047875"/>
            <a:ext cx="1322071" cy="9144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9" name="図 8"/>
          <p:cNvPicPr>
            <a:picLocks noChangeAspect="1"/>
          </p:cNvPicPr>
          <p:nvPr/>
        </p:nvPicPr>
        <p:blipFill rotWithShape="1">
          <a:blip r:embed="rId3">
            <a:extLst>
              <a:ext uri="{28A0092B-C50C-407E-A947-70E740481C1C}">
                <a14:useLocalDpi xmlns:a14="http://schemas.microsoft.com/office/drawing/2010/main" val="0"/>
              </a:ext>
            </a:extLst>
          </a:blip>
          <a:srcRect r="53270"/>
          <a:stretch/>
        </p:blipFill>
        <p:spPr>
          <a:xfrm>
            <a:off x="217639" y="2972777"/>
            <a:ext cx="3240835" cy="781159"/>
          </a:xfrm>
          <a:prstGeom prst="rect">
            <a:avLst/>
          </a:prstGeom>
        </p:spPr>
      </p:pic>
      <p:sp>
        <p:nvSpPr>
          <p:cNvPr id="14" name="正方形/長方形 13"/>
          <p:cNvSpPr/>
          <p:nvPr/>
        </p:nvSpPr>
        <p:spPr>
          <a:xfrm>
            <a:off x="2865121" y="1913527"/>
            <a:ext cx="5716904" cy="2121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吹き出し 14"/>
          <p:cNvSpPr/>
          <p:nvPr/>
        </p:nvSpPr>
        <p:spPr>
          <a:xfrm>
            <a:off x="113213" y="1280138"/>
            <a:ext cx="2560976" cy="845539"/>
          </a:xfrm>
          <a:prstGeom prst="wedgeRoundRectCallout">
            <a:avLst>
              <a:gd name="adj1" fmla="val 57079"/>
              <a:gd name="adj2" fmla="val 2981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テキスト ボックス 15"/>
          <p:cNvSpPr txBox="1"/>
          <p:nvPr/>
        </p:nvSpPr>
        <p:spPr>
          <a:xfrm>
            <a:off x="113213" y="1296115"/>
            <a:ext cx="2486575" cy="769441"/>
          </a:xfrm>
          <a:prstGeom prst="rect">
            <a:avLst/>
          </a:prstGeom>
          <a:noFill/>
        </p:spPr>
        <p:txBody>
          <a:bodyPr wrap="square" rtlCol="0">
            <a:spAutoFit/>
          </a:bodyPr>
          <a:lstStyle/>
          <a:p>
            <a:r>
              <a:rPr lang="ja-JP" altLang="en-US" sz="1100" dirty="0" smtClean="0"/>
              <a:t>⑧ クリックすると、レイヤに書き込める内容（ジオメトリタイプ）の選択が出る。作業道は線形なので、「ライン」を選択</a:t>
            </a:r>
            <a:endParaRPr lang="en-US" altLang="ja-JP" sz="1100" dirty="0"/>
          </a:p>
        </p:txBody>
      </p:sp>
      <p:sp>
        <p:nvSpPr>
          <p:cNvPr id="19" name="テキスト ボックス 18"/>
          <p:cNvSpPr txBox="1"/>
          <p:nvPr/>
        </p:nvSpPr>
        <p:spPr>
          <a:xfrm>
            <a:off x="378546" y="3956316"/>
            <a:ext cx="2486575" cy="769441"/>
          </a:xfrm>
          <a:prstGeom prst="rect">
            <a:avLst/>
          </a:prstGeom>
          <a:noFill/>
        </p:spPr>
        <p:txBody>
          <a:bodyPr wrap="square" rtlCol="0">
            <a:spAutoFit/>
          </a:bodyPr>
          <a:lstStyle/>
          <a:p>
            <a:r>
              <a:rPr lang="ja-JP" altLang="en-US" sz="1100" b="1" dirty="0">
                <a:solidFill>
                  <a:srgbClr val="FF0000"/>
                </a:solidFill>
              </a:rPr>
              <a:t>点</a:t>
            </a:r>
            <a:r>
              <a:rPr lang="ja-JP" altLang="en-US" sz="1100" b="1" dirty="0"/>
              <a:t>のデータの場合→「</a:t>
            </a:r>
            <a:r>
              <a:rPr lang="ja-JP" altLang="en-US" sz="1100" b="1" dirty="0">
                <a:solidFill>
                  <a:srgbClr val="FF0000"/>
                </a:solidFill>
              </a:rPr>
              <a:t>ポイント</a:t>
            </a:r>
            <a:r>
              <a:rPr lang="ja-JP" altLang="en-US" sz="1100" b="1" dirty="0"/>
              <a:t>」</a:t>
            </a:r>
            <a:endParaRPr lang="en-US" altLang="ja-JP" sz="1100" b="1" dirty="0"/>
          </a:p>
          <a:p>
            <a:r>
              <a:rPr lang="ja-JP" altLang="en-US" sz="1100" b="1" dirty="0">
                <a:solidFill>
                  <a:srgbClr val="00B050"/>
                </a:solidFill>
              </a:rPr>
              <a:t>線</a:t>
            </a:r>
            <a:r>
              <a:rPr lang="ja-JP" altLang="en-US" sz="1100" b="1" dirty="0"/>
              <a:t>のデータの場合→「</a:t>
            </a:r>
            <a:r>
              <a:rPr lang="ja-JP" altLang="en-US" sz="1100" b="1" dirty="0">
                <a:solidFill>
                  <a:srgbClr val="00B050"/>
                </a:solidFill>
              </a:rPr>
              <a:t>ライン</a:t>
            </a:r>
            <a:r>
              <a:rPr lang="ja-JP" altLang="en-US" sz="1100" b="1" dirty="0"/>
              <a:t>」</a:t>
            </a:r>
            <a:endParaRPr lang="en-US" altLang="ja-JP" sz="1100" b="1" dirty="0"/>
          </a:p>
          <a:p>
            <a:r>
              <a:rPr lang="ja-JP" altLang="en-US" sz="1100" b="1" dirty="0">
                <a:solidFill>
                  <a:schemeClr val="accent1"/>
                </a:solidFill>
              </a:rPr>
              <a:t>図形</a:t>
            </a:r>
            <a:r>
              <a:rPr lang="ja-JP" altLang="en-US" sz="1100" b="1" dirty="0"/>
              <a:t>のデータの場合→「</a:t>
            </a:r>
            <a:r>
              <a:rPr lang="ja-JP" altLang="en-US" sz="1100" b="1" dirty="0">
                <a:solidFill>
                  <a:schemeClr val="accent1"/>
                </a:solidFill>
              </a:rPr>
              <a:t>ポリゴン</a:t>
            </a:r>
            <a:r>
              <a:rPr lang="ja-JP" altLang="en-US" sz="1100" b="1" dirty="0"/>
              <a:t>」</a:t>
            </a:r>
            <a:endParaRPr lang="en-US" altLang="ja-JP" sz="1100" b="1" dirty="0"/>
          </a:p>
          <a:p>
            <a:r>
              <a:rPr lang="ja-JP" altLang="en-US" sz="1100" b="1" dirty="0"/>
              <a:t>を選択</a:t>
            </a:r>
            <a:endParaRPr lang="en-US" altLang="ja-JP" sz="1100" b="1" dirty="0"/>
          </a:p>
        </p:txBody>
      </p:sp>
      <p:sp>
        <p:nvSpPr>
          <p:cNvPr id="22" name="平行四辺形 21"/>
          <p:cNvSpPr/>
          <p:nvPr/>
        </p:nvSpPr>
        <p:spPr>
          <a:xfrm>
            <a:off x="449204" y="4975874"/>
            <a:ext cx="745351" cy="642898"/>
          </a:xfrm>
          <a:prstGeom prst="parallelogram">
            <a:avLst/>
          </a:prstGeom>
        </p:spPr>
        <p:style>
          <a:lnRef idx="2">
            <a:schemeClr val="dk1"/>
          </a:lnRef>
          <a:fillRef idx="1">
            <a:schemeClr val="lt1"/>
          </a:fillRef>
          <a:effectRef idx="0">
            <a:schemeClr val="dk1"/>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kumimoji="1" lang="ja-JP" altLang="en-US" sz="1100"/>
          </a:p>
        </p:txBody>
      </p:sp>
      <p:sp>
        <p:nvSpPr>
          <p:cNvPr id="23" name="テキスト ボックス 333"/>
          <p:cNvSpPr txBox="1"/>
          <p:nvPr/>
        </p:nvSpPr>
        <p:spPr>
          <a:xfrm>
            <a:off x="378546" y="4696854"/>
            <a:ext cx="1189815" cy="28646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000"/>
              <a:t>新規レイヤ作成</a:t>
            </a:r>
          </a:p>
        </p:txBody>
      </p:sp>
      <p:cxnSp>
        <p:nvCxnSpPr>
          <p:cNvPr id="24" name="直線矢印コネクタ 23"/>
          <p:cNvCxnSpPr/>
          <p:nvPr/>
        </p:nvCxnSpPr>
        <p:spPr>
          <a:xfrm flipV="1">
            <a:off x="1343576" y="4928888"/>
            <a:ext cx="481961" cy="1105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楕円 24"/>
          <p:cNvSpPr/>
          <p:nvPr/>
        </p:nvSpPr>
        <p:spPr>
          <a:xfrm>
            <a:off x="1802083" y="4755235"/>
            <a:ext cx="78328" cy="984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0" name="楕円 29"/>
          <p:cNvSpPr/>
          <p:nvPr/>
        </p:nvSpPr>
        <p:spPr>
          <a:xfrm>
            <a:off x="1948457" y="4908583"/>
            <a:ext cx="81341" cy="9405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1" name="楕円 30"/>
          <p:cNvSpPr/>
          <p:nvPr/>
        </p:nvSpPr>
        <p:spPr>
          <a:xfrm>
            <a:off x="1984100" y="4737016"/>
            <a:ext cx="82942" cy="979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2" name="楕円 31"/>
          <p:cNvSpPr/>
          <p:nvPr/>
        </p:nvSpPr>
        <p:spPr>
          <a:xfrm>
            <a:off x="2133489" y="4889804"/>
            <a:ext cx="67560" cy="9763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cxnSp>
        <p:nvCxnSpPr>
          <p:cNvPr id="33" name="曲線コネクタ 32"/>
          <p:cNvCxnSpPr/>
          <p:nvPr/>
        </p:nvCxnSpPr>
        <p:spPr>
          <a:xfrm>
            <a:off x="1800937" y="5148660"/>
            <a:ext cx="430325" cy="132106"/>
          </a:xfrm>
          <a:prstGeom prst="curvedConnector3">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楕円 33"/>
          <p:cNvSpPr/>
          <p:nvPr/>
        </p:nvSpPr>
        <p:spPr>
          <a:xfrm>
            <a:off x="1920508" y="5403980"/>
            <a:ext cx="391923" cy="229290"/>
          </a:xfrm>
          <a:prstGeom prst="ellipse">
            <a:avLst/>
          </a:prstGeom>
        </p:spPr>
        <p:style>
          <a:lnRef idx="2">
            <a:schemeClr val="dk1"/>
          </a:lnRef>
          <a:fillRef idx="1">
            <a:schemeClr val="lt1"/>
          </a:fillRef>
          <a:effectRef idx="0">
            <a:schemeClr val="dk1"/>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kumimoji="1" lang="ja-JP" altLang="en-US" sz="1100"/>
          </a:p>
        </p:txBody>
      </p:sp>
      <p:sp>
        <p:nvSpPr>
          <p:cNvPr id="35" name="テキスト ボックス 341"/>
          <p:cNvSpPr txBox="1"/>
          <p:nvPr/>
        </p:nvSpPr>
        <p:spPr>
          <a:xfrm>
            <a:off x="2236348" y="5054979"/>
            <a:ext cx="347474" cy="29855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線</a:t>
            </a:r>
          </a:p>
        </p:txBody>
      </p:sp>
      <p:sp>
        <p:nvSpPr>
          <p:cNvPr id="36" name="テキスト ボックス 342"/>
          <p:cNvSpPr txBox="1"/>
          <p:nvPr/>
        </p:nvSpPr>
        <p:spPr>
          <a:xfrm>
            <a:off x="2240465" y="4687937"/>
            <a:ext cx="348274" cy="29991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点</a:t>
            </a:r>
          </a:p>
        </p:txBody>
      </p:sp>
      <p:sp>
        <p:nvSpPr>
          <p:cNvPr id="37" name="テキスト ボックス 343"/>
          <p:cNvSpPr txBox="1"/>
          <p:nvPr/>
        </p:nvSpPr>
        <p:spPr>
          <a:xfrm flipH="1">
            <a:off x="2320712" y="5364411"/>
            <a:ext cx="672704" cy="2831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t>図形</a:t>
            </a:r>
          </a:p>
        </p:txBody>
      </p:sp>
      <p:cxnSp>
        <p:nvCxnSpPr>
          <p:cNvPr id="38" name="直線矢印コネクタ 37"/>
          <p:cNvCxnSpPr/>
          <p:nvPr/>
        </p:nvCxnSpPr>
        <p:spPr>
          <a:xfrm flipV="1">
            <a:off x="1350300" y="5243213"/>
            <a:ext cx="494287" cy="55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a:off x="1347499" y="5446013"/>
            <a:ext cx="506613" cy="54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テキスト ボックス 364"/>
          <p:cNvSpPr txBox="1"/>
          <p:nvPr/>
        </p:nvSpPr>
        <p:spPr>
          <a:xfrm>
            <a:off x="1092921" y="5530172"/>
            <a:ext cx="970741" cy="26549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000"/>
              <a:t>タイプの選択</a:t>
            </a:r>
          </a:p>
        </p:txBody>
      </p:sp>
      <p:sp>
        <p:nvSpPr>
          <p:cNvPr id="41" name="テキスト ボックス 40"/>
          <p:cNvSpPr txBox="1"/>
          <p:nvPr/>
        </p:nvSpPr>
        <p:spPr>
          <a:xfrm>
            <a:off x="282416" y="5883449"/>
            <a:ext cx="2820811" cy="600164"/>
          </a:xfrm>
          <a:prstGeom prst="rect">
            <a:avLst/>
          </a:prstGeom>
          <a:noFill/>
        </p:spPr>
        <p:txBody>
          <a:bodyPr wrap="square" rtlCol="0">
            <a:spAutoFit/>
          </a:bodyPr>
          <a:lstStyle/>
          <a:p>
            <a:r>
              <a:rPr lang="ja-JP" altLang="en-US" sz="1100" b="1" dirty="0" smtClean="0">
                <a:solidFill>
                  <a:srgbClr val="FF0000"/>
                </a:solidFill>
              </a:rPr>
              <a:t>ジオメトリタイプは後からの変更は不可。</a:t>
            </a:r>
            <a:endParaRPr lang="en-US" altLang="ja-JP" sz="1100" b="1" dirty="0" smtClean="0">
              <a:solidFill>
                <a:srgbClr val="FF0000"/>
              </a:solidFill>
            </a:endParaRPr>
          </a:p>
          <a:p>
            <a:r>
              <a:rPr lang="ja-JP" altLang="en-US" sz="1100" b="1" dirty="0" smtClean="0">
                <a:solidFill>
                  <a:srgbClr val="FF0000"/>
                </a:solidFill>
              </a:rPr>
              <a:t>またレイヤには、選択したタイプの内容しか書きこめることができません。</a:t>
            </a:r>
            <a:endParaRPr lang="en-US" altLang="ja-JP" sz="1100" b="1" dirty="0">
              <a:solidFill>
                <a:srgbClr val="FF0000"/>
              </a:solidFill>
            </a:endParaRPr>
          </a:p>
        </p:txBody>
      </p:sp>
      <p:sp>
        <p:nvSpPr>
          <p:cNvPr id="42" name="角丸四角形吹き出し 41"/>
          <p:cNvSpPr/>
          <p:nvPr/>
        </p:nvSpPr>
        <p:spPr>
          <a:xfrm>
            <a:off x="4715540" y="2789225"/>
            <a:ext cx="1920861" cy="600164"/>
          </a:xfrm>
          <a:prstGeom prst="wedgeRoundRectCallout">
            <a:avLst>
              <a:gd name="adj1" fmla="val 710"/>
              <a:gd name="adj2" fmla="val -8852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テキスト ボックス 42"/>
          <p:cNvSpPr txBox="1"/>
          <p:nvPr/>
        </p:nvSpPr>
        <p:spPr>
          <a:xfrm>
            <a:off x="4723118" y="2789224"/>
            <a:ext cx="2426534" cy="600164"/>
          </a:xfrm>
          <a:prstGeom prst="rect">
            <a:avLst/>
          </a:prstGeom>
          <a:noFill/>
        </p:spPr>
        <p:txBody>
          <a:bodyPr wrap="square" rtlCol="0">
            <a:spAutoFit/>
          </a:bodyPr>
          <a:lstStyle/>
          <a:p>
            <a:r>
              <a:rPr lang="ja-JP" altLang="en-US" sz="1100" dirty="0" smtClean="0"/>
              <a:t>⑨ レイヤの</a:t>
            </a:r>
            <a:r>
              <a:rPr lang="en-US" altLang="ja-JP" sz="1100" dirty="0" smtClean="0"/>
              <a:t>CRS</a:t>
            </a:r>
            <a:r>
              <a:rPr lang="ja-JP" altLang="en-US" sz="1100" dirty="0" smtClean="0"/>
              <a:t>の設定。</a:t>
            </a:r>
            <a:endParaRPr lang="en-US" altLang="ja-JP" sz="1100" dirty="0" smtClean="0"/>
          </a:p>
          <a:p>
            <a:r>
              <a:rPr lang="ja-JP" altLang="en-US" sz="1100" dirty="0" smtClean="0"/>
              <a:t>プロジェクトの</a:t>
            </a:r>
            <a:r>
              <a:rPr lang="en-US" altLang="ja-JP" sz="1100" dirty="0" smtClean="0"/>
              <a:t>CRS</a:t>
            </a:r>
            <a:r>
              <a:rPr lang="ja-JP" altLang="en-US" sz="1100" dirty="0" smtClean="0"/>
              <a:t>と同じ、「</a:t>
            </a:r>
            <a:r>
              <a:rPr lang="en-US" altLang="ja-JP" sz="1100" dirty="0" smtClean="0"/>
              <a:t>EPSG:2455</a:t>
            </a:r>
            <a:r>
              <a:rPr lang="ja-JP" altLang="en-US" sz="1100" dirty="0" smtClean="0"/>
              <a:t>」を選択</a:t>
            </a:r>
            <a:endParaRPr lang="en-US" altLang="ja-JP" sz="1100" dirty="0" smtClean="0"/>
          </a:p>
        </p:txBody>
      </p:sp>
      <p:sp>
        <p:nvSpPr>
          <p:cNvPr id="47" name="正方形/長方形 46"/>
          <p:cNvSpPr/>
          <p:nvPr/>
        </p:nvSpPr>
        <p:spPr>
          <a:xfrm>
            <a:off x="6564702" y="6236898"/>
            <a:ext cx="741456" cy="2013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角丸四角形吹き出し 47"/>
          <p:cNvSpPr/>
          <p:nvPr/>
        </p:nvSpPr>
        <p:spPr>
          <a:xfrm>
            <a:off x="5772150" y="5853607"/>
            <a:ext cx="1054418" cy="261610"/>
          </a:xfrm>
          <a:prstGeom prst="wedgeRoundRectCallout">
            <a:avLst>
              <a:gd name="adj1" fmla="val 33943"/>
              <a:gd name="adj2" fmla="val 8683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9" name="テキスト ボックス 48"/>
          <p:cNvSpPr txBox="1"/>
          <p:nvPr/>
        </p:nvSpPr>
        <p:spPr>
          <a:xfrm>
            <a:off x="5812942" y="5867664"/>
            <a:ext cx="982690" cy="261610"/>
          </a:xfrm>
          <a:prstGeom prst="rect">
            <a:avLst/>
          </a:prstGeom>
          <a:noFill/>
        </p:spPr>
        <p:txBody>
          <a:bodyPr wrap="square" rtlCol="0">
            <a:spAutoFit/>
          </a:bodyPr>
          <a:lstStyle/>
          <a:p>
            <a:r>
              <a:rPr lang="ja-JP" altLang="en-US" sz="1100" dirty="0" smtClean="0"/>
              <a:t>⑩</a:t>
            </a:r>
            <a:r>
              <a:rPr lang="en-US" altLang="ja-JP" sz="1100" dirty="0" smtClean="0"/>
              <a:t>OK</a:t>
            </a:r>
            <a:r>
              <a:rPr lang="ja-JP" altLang="en-US" sz="1100" dirty="0" smtClean="0"/>
              <a:t>を選択</a:t>
            </a:r>
            <a:endParaRPr lang="en-US" altLang="ja-JP" sz="1100" dirty="0" smtClean="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31</a:t>
            </a:fld>
            <a:endParaRPr kumimoji="1" lang="ja-JP" altLang="en-US"/>
          </a:p>
        </p:txBody>
      </p:sp>
    </p:spTree>
    <p:extLst>
      <p:ext uri="{BB962C8B-B14F-4D97-AF65-F5344CB8AC3E}">
        <p14:creationId xmlns:p14="http://schemas.microsoft.com/office/powerpoint/2010/main" val="5820793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2.1 </a:t>
            </a:r>
            <a:r>
              <a:rPr lang="ja-JP" altLang="en-US" sz="2000" dirty="0" smtClean="0"/>
              <a:t>レイヤの作成</a:t>
            </a:r>
            <a:endParaRPr lang="en-US" altLang="ja-JP" sz="2000"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3" y="1155105"/>
            <a:ext cx="8727510" cy="5255219"/>
          </a:xfrm>
          <a:prstGeom prst="rect">
            <a:avLst/>
          </a:prstGeom>
        </p:spPr>
      </p:pic>
      <p:sp>
        <p:nvSpPr>
          <p:cNvPr id="44" name="正方形/長方形 43"/>
          <p:cNvSpPr/>
          <p:nvPr/>
        </p:nvSpPr>
        <p:spPr>
          <a:xfrm>
            <a:off x="683623" y="4497144"/>
            <a:ext cx="1526177" cy="175821"/>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角丸四角形吹き出し 44"/>
          <p:cNvSpPr/>
          <p:nvPr/>
        </p:nvSpPr>
        <p:spPr>
          <a:xfrm>
            <a:off x="1291361" y="4061109"/>
            <a:ext cx="3956914" cy="261613"/>
          </a:xfrm>
          <a:prstGeom prst="wedgeRoundRectCallout">
            <a:avLst>
              <a:gd name="adj1" fmla="val -37890"/>
              <a:gd name="adj2" fmla="val 11331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6" name="テキスト ボックス 45"/>
          <p:cNvSpPr txBox="1"/>
          <p:nvPr/>
        </p:nvSpPr>
        <p:spPr>
          <a:xfrm>
            <a:off x="1291361" y="4061113"/>
            <a:ext cx="3956914" cy="261609"/>
          </a:xfrm>
          <a:prstGeom prst="rect">
            <a:avLst/>
          </a:prstGeom>
          <a:noFill/>
        </p:spPr>
        <p:txBody>
          <a:bodyPr wrap="square" rtlCol="0">
            <a:spAutoFit/>
          </a:bodyPr>
          <a:lstStyle/>
          <a:p>
            <a:r>
              <a:rPr lang="ja-JP" altLang="en-US" sz="1100" dirty="0" smtClean="0"/>
              <a:t>レイヤパネルに作成したレイヤが表示されたら、作成完了。</a:t>
            </a:r>
            <a:endParaRPr lang="en-US" altLang="ja-JP" sz="1100"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32</a:t>
            </a:fld>
            <a:endParaRPr kumimoji="1" lang="ja-JP" altLang="en-US"/>
          </a:p>
        </p:txBody>
      </p:sp>
    </p:spTree>
    <p:extLst>
      <p:ext uri="{BB962C8B-B14F-4D97-AF65-F5344CB8AC3E}">
        <p14:creationId xmlns:p14="http://schemas.microsoft.com/office/powerpoint/2010/main" val="18138840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2.2 </a:t>
            </a:r>
            <a:r>
              <a:rPr lang="ja-JP" altLang="en-US" sz="2000" dirty="0" smtClean="0"/>
              <a:t>地物の追加</a:t>
            </a:r>
            <a:endParaRPr lang="en-US" altLang="ja-JP" sz="2000" dirty="0"/>
          </a:p>
        </p:txBody>
      </p:sp>
      <p:sp>
        <p:nvSpPr>
          <p:cNvPr id="8" name="テキスト ボックス 316"/>
          <p:cNvSpPr txBox="1"/>
          <p:nvPr/>
        </p:nvSpPr>
        <p:spPr>
          <a:xfrm>
            <a:off x="683623" y="866383"/>
            <a:ext cx="7717427" cy="50693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400" dirty="0" smtClean="0"/>
              <a:t>レイヤにはレイヤのジオメトリタイプに対応した情報（点や線、図形）を書き込めることができる。この情報のことを地物という。ここでは作成したレイヤに地物の追加を行います。</a:t>
            </a:r>
            <a:endParaRPr kumimoji="1" lang="ja-JP" altLang="en-US" sz="1400" dirty="0"/>
          </a:p>
        </p:txBody>
      </p:sp>
      <p:sp>
        <p:nvSpPr>
          <p:cNvPr id="33" name="テキスト ボックス 488"/>
          <p:cNvSpPr txBox="1"/>
          <p:nvPr/>
        </p:nvSpPr>
        <p:spPr>
          <a:xfrm>
            <a:off x="1463040" y="5496652"/>
            <a:ext cx="6609806" cy="6011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400" dirty="0"/>
              <a:t>【</a:t>
            </a:r>
            <a:r>
              <a:rPr kumimoji="1" lang="ja-JP" altLang="en-US" sz="1400" dirty="0" smtClean="0"/>
              <a:t>注意</a:t>
            </a:r>
            <a:r>
              <a:rPr kumimoji="1" lang="en-US" altLang="ja-JP" sz="1400" dirty="0" smtClean="0"/>
              <a:t>】</a:t>
            </a:r>
            <a:endParaRPr kumimoji="1" lang="en-US" altLang="ja-JP" sz="1400" dirty="0"/>
          </a:p>
          <a:p>
            <a:r>
              <a:rPr kumimoji="1" lang="ja-JP" altLang="en-US" sz="1400" dirty="0"/>
              <a:t>レイヤのジオメトリタイプに対応した地物しか追加することは</a:t>
            </a:r>
            <a:r>
              <a:rPr kumimoji="1" lang="ja-JP" altLang="en-US" sz="1400" dirty="0" smtClean="0"/>
              <a:t>できません。</a:t>
            </a:r>
            <a:endParaRPr kumimoji="1" lang="ja-JP" altLang="en-US" sz="1400" dirty="0"/>
          </a:p>
        </p:txBody>
      </p:sp>
      <p:pic>
        <p:nvPicPr>
          <p:cNvPr id="2" name="図 1"/>
          <p:cNvPicPr>
            <a:picLocks noChangeAspect="1"/>
          </p:cNvPicPr>
          <p:nvPr/>
        </p:nvPicPr>
        <p:blipFill>
          <a:blip r:embed="rId2"/>
          <a:stretch>
            <a:fillRect/>
          </a:stretch>
        </p:blipFill>
        <p:spPr>
          <a:xfrm>
            <a:off x="2339981" y="1730730"/>
            <a:ext cx="4206241" cy="3408506"/>
          </a:xfrm>
          <a:prstGeom prst="rect">
            <a:avLst/>
          </a:prstGeom>
        </p:spPr>
      </p:pic>
      <p:sp>
        <p:nvSpPr>
          <p:cNvPr id="4" name="左矢印 3"/>
          <p:cNvSpPr/>
          <p:nvPr/>
        </p:nvSpPr>
        <p:spPr>
          <a:xfrm>
            <a:off x="6546222" y="3062378"/>
            <a:ext cx="621101"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左矢印 11"/>
          <p:cNvSpPr/>
          <p:nvPr/>
        </p:nvSpPr>
        <p:spPr>
          <a:xfrm>
            <a:off x="6546222" y="4248348"/>
            <a:ext cx="621101"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316"/>
          <p:cNvSpPr txBox="1"/>
          <p:nvPr/>
        </p:nvSpPr>
        <p:spPr>
          <a:xfrm>
            <a:off x="7380028" y="3151734"/>
            <a:ext cx="1099740" cy="2784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400" dirty="0" smtClean="0"/>
              <a:t>森林作業道</a:t>
            </a:r>
            <a:endParaRPr kumimoji="1" lang="ja-JP" altLang="en-US" sz="1400" dirty="0"/>
          </a:p>
        </p:txBody>
      </p:sp>
      <p:sp>
        <p:nvSpPr>
          <p:cNvPr id="14" name="テキスト ボックス 316"/>
          <p:cNvSpPr txBox="1"/>
          <p:nvPr/>
        </p:nvSpPr>
        <p:spPr>
          <a:xfrm>
            <a:off x="7380028" y="4337704"/>
            <a:ext cx="1099740" cy="2784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400" dirty="0" smtClean="0"/>
              <a:t>土場、伐区</a:t>
            </a:r>
            <a:endParaRPr kumimoji="1" lang="ja-JP" altLang="en-US" sz="1400" dirty="0"/>
          </a:p>
        </p:txBody>
      </p:sp>
      <p:sp>
        <p:nvSpPr>
          <p:cNvPr id="6" name="スライド番号プレースホルダー 5"/>
          <p:cNvSpPr>
            <a:spLocks noGrp="1"/>
          </p:cNvSpPr>
          <p:nvPr>
            <p:ph type="sldNum" sz="quarter" idx="12"/>
          </p:nvPr>
        </p:nvSpPr>
        <p:spPr/>
        <p:txBody>
          <a:bodyPr/>
          <a:lstStyle/>
          <a:p>
            <a:fld id="{A1DDC3DE-7601-4481-8E68-0328CB982E8C}" type="slidenum">
              <a:rPr kumimoji="1" lang="ja-JP" altLang="en-US" smtClean="0"/>
              <a:t>33</a:t>
            </a:fld>
            <a:endParaRPr kumimoji="1" lang="ja-JP" altLang="en-US"/>
          </a:p>
        </p:txBody>
      </p:sp>
    </p:spTree>
    <p:extLst>
      <p:ext uri="{BB962C8B-B14F-4D97-AF65-F5344CB8AC3E}">
        <p14:creationId xmlns:p14="http://schemas.microsoft.com/office/powerpoint/2010/main" val="18534157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2.2 </a:t>
            </a:r>
            <a:r>
              <a:rPr lang="ja-JP" altLang="en-US" sz="2000" dirty="0" smtClean="0"/>
              <a:t>地物の追加</a:t>
            </a:r>
            <a:endParaRPr lang="en-US" altLang="ja-JP" sz="2000" dirty="0"/>
          </a:p>
        </p:txBody>
      </p:sp>
      <p:sp>
        <p:nvSpPr>
          <p:cNvPr id="8" name="テキスト ボックス 316"/>
          <p:cNvSpPr txBox="1"/>
          <p:nvPr/>
        </p:nvSpPr>
        <p:spPr>
          <a:xfrm>
            <a:off x="683623" y="866383"/>
            <a:ext cx="7145927" cy="76239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400" dirty="0" smtClean="0"/>
              <a:t>レイヤに変更を加えるときは、変更を加えるレイヤの「編集モード」をオンにする。</a:t>
            </a:r>
            <a:endParaRPr kumimoji="1" lang="en-US" altLang="ja-JP" sz="1400" dirty="0" smtClean="0"/>
          </a:p>
          <a:p>
            <a:r>
              <a:rPr lang="ja-JP" altLang="en-US" sz="1400" dirty="0"/>
              <a:t>変更</a:t>
            </a:r>
            <a:r>
              <a:rPr lang="ja-JP" altLang="en-US" sz="1400" dirty="0" smtClean="0"/>
              <a:t>を保存するときは編集モードをオフにすると変更が保存される。</a:t>
            </a:r>
            <a:endParaRPr lang="en-US" altLang="ja-JP" sz="1400" dirty="0" smtClean="0"/>
          </a:p>
          <a:p>
            <a:r>
              <a:rPr kumimoji="1" lang="ja-JP" altLang="en-US" sz="1400" dirty="0" smtClean="0"/>
              <a:t>編集モードをオンにして、地物の追加を行います。</a:t>
            </a:r>
            <a:endParaRPr kumimoji="1" lang="ja-JP" altLang="en-US" sz="1400" dirty="0"/>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575" y="1628775"/>
            <a:ext cx="8143875" cy="4897952"/>
          </a:xfrm>
          <a:prstGeom prst="rect">
            <a:avLst/>
          </a:prstGeom>
        </p:spPr>
      </p:pic>
      <p:sp>
        <p:nvSpPr>
          <p:cNvPr id="36" name="正方形/長方形 35"/>
          <p:cNvSpPr/>
          <p:nvPr/>
        </p:nvSpPr>
        <p:spPr>
          <a:xfrm>
            <a:off x="790575" y="4745907"/>
            <a:ext cx="1466850" cy="14994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角丸四角形吹き出し 36"/>
          <p:cNvSpPr/>
          <p:nvPr/>
        </p:nvSpPr>
        <p:spPr>
          <a:xfrm>
            <a:off x="2486690" y="4484298"/>
            <a:ext cx="1918707" cy="261609"/>
          </a:xfrm>
          <a:prstGeom prst="wedgeRoundRectCallout">
            <a:avLst>
              <a:gd name="adj1" fmla="val -59707"/>
              <a:gd name="adj2" fmla="val 5347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テキスト ボックス 37"/>
          <p:cNvSpPr txBox="1"/>
          <p:nvPr/>
        </p:nvSpPr>
        <p:spPr>
          <a:xfrm>
            <a:off x="2494268" y="4484297"/>
            <a:ext cx="1911129" cy="261610"/>
          </a:xfrm>
          <a:prstGeom prst="rect">
            <a:avLst/>
          </a:prstGeom>
          <a:noFill/>
        </p:spPr>
        <p:txBody>
          <a:bodyPr wrap="square" rtlCol="0">
            <a:spAutoFit/>
          </a:bodyPr>
          <a:lstStyle/>
          <a:p>
            <a:r>
              <a:rPr lang="ja-JP" altLang="en-US" sz="1100" dirty="0" smtClean="0"/>
              <a:t>① 編集したいレイヤを選択</a:t>
            </a:r>
            <a:endParaRPr lang="en-US" altLang="ja-JP" sz="1100" dirty="0" smtClean="0"/>
          </a:p>
        </p:txBody>
      </p:sp>
      <p:sp>
        <p:nvSpPr>
          <p:cNvPr id="39" name="正方形/長方形 38"/>
          <p:cNvSpPr/>
          <p:nvPr/>
        </p:nvSpPr>
        <p:spPr>
          <a:xfrm>
            <a:off x="2060675" y="2005392"/>
            <a:ext cx="218037" cy="1814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角丸四角形吹き出し 39"/>
          <p:cNvSpPr/>
          <p:nvPr/>
        </p:nvSpPr>
        <p:spPr>
          <a:xfrm>
            <a:off x="491473" y="2939771"/>
            <a:ext cx="1954136" cy="1103659"/>
          </a:xfrm>
          <a:prstGeom prst="wedgeRoundRectCallout">
            <a:avLst>
              <a:gd name="adj1" fmla="val 33322"/>
              <a:gd name="adj2" fmla="val -11392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テキスト ボックス 40"/>
          <p:cNvSpPr txBox="1"/>
          <p:nvPr/>
        </p:nvSpPr>
        <p:spPr>
          <a:xfrm>
            <a:off x="491472" y="2963718"/>
            <a:ext cx="1847185" cy="430887"/>
          </a:xfrm>
          <a:prstGeom prst="rect">
            <a:avLst/>
          </a:prstGeom>
          <a:noFill/>
        </p:spPr>
        <p:txBody>
          <a:bodyPr wrap="square" rtlCol="0">
            <a:spAutoFit/>
          </a:bodyPr>
          <a:lstStyle/>
          <a:p>
            <a:r>
              <a:rPr lang="ja-JP" altLang="en-US" sz="1100" dirty="0"/>
              <a:t>②</a:t>
            </a:r>
            <a:r>
              <a:rPr lang="ja-JP" altLang="en-US" sz="1100" dirty="0" smtClean="0"/>
              <a:t> 「編集モード」を</a:t>
            </a:r>
            <a:endParaRPr lang="en-US" altLang="ja-JP" sz="1100" dirty="0" smtClean="0"/>
          </a:p>
          <a:p>
            <a:r>
              <a:rPr lang="ja-JP" altLang="en-US" sz="1100" dirty="0" smtClean="0"/>
              <a:t>クリックしてオンにする</a:t>
            </a:r>
            <a:endParaRPr lang="en-US" altLang="ja-JP" sz="1100" dirty="0" smtClean="0"/>
          </a:p>
        </p:txBody>
      </p:sp>
      <p:sp>
        <p:nvSpPr>
          <p:cNvPr id="43" name="角丸四角形吹き出し 42"/>
          <p:cNvSpPr/>
          <p:nvPr/>
        </p:nvSpPr>
        <p:spPr>
          <a:xfrm>
            <a:off x="3719342" y="2102968"/>
            <a:ext cx="3360727" cy="600509"/>
          </a:xfrm>
          <a:prstGeom prst="wedgeRoundRectCallout">
            <a:avLst>
              <a:gd name="adj1" fmla="val -76696"/>
              <a:gd name="adj2" fmla="val -5507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テキスト ボックス 43"/>
          <p:cNvSpPr txBox="1"/>
          <p:nvPr/>
        </p:nvSpPr>
        <p:spPr>
          <a:xfrm>
            <a:off x="3735795" y="2114941"/>
            <a:ext cx="3344274" cy="600164"/>
          </a:xfrm>
          <a:prstGeom prst="rect">
            <a:avLst/>
          </a:prstGeom>
          <a:noFill/>
        </p:spPr>
        <p:txBody>
          <a:bodyPr wrap="square" rtlCol="0">
            <a:spAutoFit/>
          </a:bodyPr>
          <a:lstStyle/>
          <a:p>
            <a:r>
              <a:rPr lang="ja-JP" altLang="en-US" sz="1100" dirty="0" smtClean="0"/>
              <a:t>（確認ポイント）</a:t>
            </a:r>
            <a:endParaRPr lang="en-US" altLang="ja-JP" sz="1100" dirty="0" smtClean="0"/>
          </a:p>
          <a:p>
            <a:r>
              <a:rPr lang="ja-JP" altLang="en-US" sz="1100" dirty="0" smtClean="0"/>
              <a:t>編集モードをオンにすると地物を編集する機能が表示される。</a:t>
            </a:r>
            <a:endParaRPr lang="en-US" altLang="ja-JP" sz="1100" dirty="0" smtClean="0"/>
          </a:p>
        </p:txBody>
      </p:sp>
      <p:pic>
        <p:nvPicPr>
          <p:cNvPr id="3" name="図 2"/>
          <p:cNvPicPr>
            <a:picLocks noChangeAspect="1"/>
          </p:cNvPicPr>
          <p:nvPr/>
        </p:nvPicPr>
        <p:blipFill rotWithShape="1">
          <a:blip r:embed="rId3">
            <a:extLst>
              <a:ext uri="{28A0092B-C50C-407E-A947-70E740481C1C}">
                <a14:useLocalDpi xmlns:a14="http://schemas.microsoft.com/office/drawing/2010/main" val="0"/>
              </a:ext>
            </a:extLst>
          </a:blip>
          <a:srcRect l="48922" t="2034" r="9035" b="17474"/>
          <a:stretch/>
        </p:blipFill>
        <p:spPr>
          <a:xfrm>
            <a:off x="1333104" y="3346857"/>
            <a:ext cx="336430" cy="276047"/>
          </a:xfrm>
          <a:prstGeom prst="rect">
            <a:avLst/>
          </a:prstGeom>
        </p:spPr>
      </p:pic>
      <p:pic>
        <p:nvPicPr>
          <p:cNvPr id="45" name="図 44"/>
          <p:cNvPicPr>
            <a:picLocks noChangeAspect="1"/>
          </p:cNvPicPr>
          <p:nvPr/>
        </p:nvPicPr>
        <p:blipFill rotWithShape="1">
          <a:blip r:embed="rId3">
            <a:extLst>
              <a:ext uri="{28A0092B-C50C-407E-A947-70E740481C1C}">
                <a14:useLocalDpi xmlns:a14="http://schemas.microsoft.com/office/drawing/2010/main" val="0"/>
              </a:ext>
            </a:extLst>
          </a:blip>
          <a:srcRect r="54289" b="-815"/>
          <a:stretch/>
        </p:blipFill>
        <p:spPr>
          <a:xfrm>
            <a:off x="552918" y="3355483"/>
            <a:ext cx="301177" cy="284671"/>
          </a:xfrm>
          <a:prstGeom prst="rect">
            <a:avLst/>
          </a:prstGeom>
        </p:spPr>
      </p:pic>
      <p:sp>
        <p:nvSpPr>
          <p:cNvPr id="46" name="テキスト ボックス 45"/>
          <p:cNvSpPr txBox="1"/>
          <p:nvPr/>
        </p:nvSpPr>
        <p:spPr>
          <a:xfrm>
            <a:off x="736450" y="3355482"/>
            <a:ext cx="618586" cy="261610"/>
          </a:xfrm>
          <a:prstGeom prst="rect">
            <a:avLst/>
          </a:prstGeom>
          <a:noFill/>
        </p:spPr>
        <p:txBody>
          <a:bodyPr wrap="square" rtlCol="0">
            <a:spAutoFit/>
          </a:bodyPr>
          <a:lstStyle/>
          <a:p>
            <a:r>
              <a:rPr lang="ja-JP" altLang="en-US" sz="1100" dirty="0" smtClean="0"/>
              <a:t>：オン</a:t>
            </a:r>
            <a:endParaRPr lang="en-US" altLang="ja-JP" sz="1100" dirty="0" smtClean="0"/>
          </a:p>
        </p:txBody>
      </p:sp>
      <p:sp>
        <p:nvSpPr>
          <p:cNvPr id="47" name="テキスト ボックス 46"/>
          <p:cNvSpPr txBox="1"/>
          <p:nvPr/>
        </p:nvSpPr>
        <p:spPr>
          <a:xfrm>
            <a:off x="1561994" y="3375044"/>
            <a:ext cx="618586" cy="261610"/>
          </a:xfrm>
          <a:prstGeom prst="rect">
            <a:avLst/>
          </a:prstGeom>
          <a:noFill/>
        </p:spPr>
        <p:txBody>
          <a:bodyPr wrap="square" rtlCol="0">
            <a:spAutoFit/>
          </a:bodyPr>
          <a:lstStyle/>
          <a:p>
            <a:r>
              <a:rPr lang="ja-JP" altLang="en-US" sz="1100" dirty="0" smtClean="0"/>
              <a:t>：オフ</a:t>
            </a:r>
            <a:endParaRPr lang="en-US" altLang="ja-JP" sz="1100" dirty="0" smtClean="0"/>
          </a:p>
        </p:txBody>
      </p:sp>
      <p:sp>
        <p:nvSpPr>
          <p:cNvPr id="48" name="正方形/長方形 47"/>
          <p:cNvSpPr/>
          <p:nvPr/>
        </p:nvSpPr>
        <p:spPr>
          <a:xfrm>
            <a:off x="2366054" y="2016816"/>
            <a:ext cx="392829" cy="172305"/>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p:cNvSpPr txBox="1"/>
          <p:nvPr/>
        </p:nvSpPr>
        <p:spPr>
          <a:xfrm>
            <a:off x="462897" y="3624525"/>
            <a:ext cx="2023793" cy="430887"/>
          </a:xfrm>
          <a:prstGeom prst="rect">
            <a:avLst/>
          </a:prstGeom>
          <a:noFill/>
        </p:spPr>
        <p:txBody>
          <a:bodyPr wrap="square" rtlCol="0">
            <a:spAutoFit/>
          </a:bodyPr>
          <a:lstStyle/>
          <a:p>
            <a:r>
              <a:rPr lang="ja-JP" altLang="en-US" sz="1100" dirty="0" smtClean="0"/>
              <a:t>オフにするときはオンの状態から再度クリックする</a:t>
            </a:r>
            <a:endParaRPr lang="en-US" altLang="ja-JP" sz="1100" dirty="0" smtClean="0"/>
          </a:p>
        </p:txBody>
      </p:sp>
      <p:sp>
        <p:nvSpPr>
          <p:cNvPr id="50" name="正方形/長方形 49"/>
          <p:cNvSpPr/>
          <p:nvPr/>
        </p:nvSpPr>
        <p:spPr>
          <a:xfrm>
            <a:off x="2391426" y="2037476"/>
            <a:ext cx="180195" cy="13631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角丸四角形吹き出し 50"/>
          <p:cNvSpPr/>
          <p:nvPr/>
        </p:nvSpPr>
        <p:spPr>
          <a:xfrm>
            <a:off x="2759454" y="2988673"/>
            <a:ext cx="2034808" cy="883151"/>
          </a:xfrm>
          <a:prstGeom prst="wedgeRoundRectCallout">
            <a:avLst>
              <a:gd name="adj1" fmla="val -61112"/>
              <a:gd name="adj2" fmla="val -144762"/>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2" name="テキスト ボックス 51"/>
          <p:cNvSpPr txBox="1"/>
          <p:nvPr/>
        </p:nvSpPr>
        <p:spPr>
          <a:xfrm>
            <a:off x="2759454" y="2994661"/>
            <a:ext cx="2405745" cy="877163"/>
          </a:xfrm>
          <a:prstGeom prst="rect">
            <a:avLst/>
          </a:prstGeom>
          <a:noFill/>
        </p:spPr>
        <p:txBody>
          <a:bodyPr wrap="square" rtlCol="0">
            <a:spAutoFit/>
          </a:bodyPr>
          <a:lstStyle/>
          <a:p>
            <a:r>
              <a:rPr lang="ja-JP" altLang="en-US" sz="1100" dirty="0" smtClean="0"/>
              <a:t>③ ラインを追加を選択</a:t>
            </a:r>
            <a:endParaRPr lang="en-US" altLang="ja-JP" sz="1100" dirty="0" smtClean="0"/>
          </a:p>
          <a:p>
            <a:r>
              <a:rPr lang="en-US" altLang="ja-JP" sz="1000" dirty="0" smtClean="0"/>
              <a:t>※</a:t>
            </a:r>
            <a:r>
              <a:rPr lang="ja-JP" altLang="en-US" sz="1000" dirty="0" smtClean="0"/>
              <a:t>レイヤのジオメトリタイプが</a:t>
            </a:r>
            <a:endParaRPr lang="en-US" altLang="ja-JP" sz="1000" dirty="0" smtClean="0"/>
          </a:p>
          <a:p>
            <a:r>
              <a:rPr lang="ja-JP" altLang="en-US" sz="1000" dirty="0" smtClean="0"/>
              <a:t>点のとき　→</a:t>
            </a:r>
            <a:endParaRPr lang="en-US" altLang="ja-JP" sz="1000" dirty="0" smtClean="0"/>
          </a:p>
          <a:p>
            <a:r>
              <a:rPr lang="ja-JP" altLang="en-US" sz="1000" dirty="0"/>
              <a:t>図形</a:t>
            </a:r>
            <a:r>
              <a:rPr lang="ja-JP" altLang="en-US" sz="1000" dirty="0" smtClean="0"/>
              <a:t>のとき　→</a:t>
            </a:r>
            <a:endParaRPr lang="en-US" altLang="ja-JP" sz="1000" dirty="0"/>
          </a:p>
          <a:p>
            <a:r>
              <a:rPr lang="ja-JP" altLang="en-US" sz="1000" dirty="0" smtClean="0"/>
              <a:t>にマークが変わる。</a:t>
            </a:r>
            <a:endParaRPr lang="en-US" altLang="ja-JP" sz="1000" dirty="0" smtClean="0"/>
          </a:p>
        </p:txBody>
      </p:sp>
      <p:pic>
        <p:nvPicPr>
          <p:cNvPr id="53" name="図 52"/>
          <p:cNvPicPr>
            <a:picLocks noChangeAspect="1"/>
          </p:cNvPicPr>
          <p:nvPr/>
        </p:nvPicPr>
        <p:blipFill rotWithShape="1">
          <a:blip r:embed="rId4">
            <a:extLst>
              <a:ext uri="{28A0092B-C50C-407E-A947-70E740481C1C}">
                <a14:useLocalDpi xmlns:a14="http://schemas.microsoft.com/office/drawing/2010/main" val="0"/>
              </a:ext>
            </a:extLst>
          </a:blip>
          <a:srcRect l="41668" t="-8242" r="14291" b="20160"/>
          <a:stretch/>
        </p:blipFill>
        <p:spPr>
          <a:xfrm>
            <a:off x="3667969" y="3323393"/>
            <a:ext cx="213711" cy="213710"/>
          </a:xfrm>
          <a:prstGeom prst="rect">
            <a:avLst/>
          </a:prstGeom>
        </p:spPr>
      </p:pic>
      <p:pic>
        <p:nvPicPr>
          <p:cNvPr id="54" name="図 53"/>
          <p:cNvPicPr>
            <a:picLocks noChangeAspect="1"/>
          </p:cNvPicPr>
          <p:nvPr/>
        </p:nvPicPr>
        <p:blipFill rotWithShape="1">
          <a:blip r:embed="rId4">
            <a:extLst>
              <a:ext uri="{28A0092B-C50C-407E-A947-70E740481C1C}">
                <a14:useLocalDpi xmlns:a14="http://schemas.microsoft.com/office/drawing/2010/main" val="0"/>
              </a:ext>
            </a:extLst>
          </a:blip>
          <a:srcRect r="58124" b="13419"/>
          <a:stretch/>
        </p:blipFill>
        <p:spPr>
          <a:xfrm>
            <a:off x="3924226" y="3487398"/>
            <a:ext cx="242285" cy="250467"/>
          </a:xfrm>
          <a:prstGeom prst="rect">
            <a:avLst/>
          </a:prstGeom>
        </p:spPr>
      </p:pic>
      <p:sp>
        <p:nvSpPr>
          <p:cNvPr id="4" name="スライド番号プレースホルダー 3"/>
          <p:cNvSpPr>
            <a:spLocks noGrp="1"/>
          </p:cNvSpPr>
          <p:nvPr>
            <p:ph type="sldNum" sz="quarter" idx="12"/>
          </p:nvPr>
        </p:nvSpPr>
        <p:spPr/>
        <p:txBody>
          <a:bodyPr/>
          <a:lstStyle/>
          <a:p>
            <a:fld id="{A1DDC3DE-7601-4481-8E68-0328CB982E8C}" type="slidenum">
              <a:rPr kumimoji="1" lang="ja-JP" altLang="en-US" smtClean="0"/>
              <a:t>34</a:t>
            </a:fld>
            <a:endParaRPr kumimoji="1" lang="ja-JP" altLang="en-US"/>
          </a:p>
        </p:txBody>
      </p:sp>
    </p:spTree>
    <p:extLst>
      <p:ext uri="{BB962C8B-B14F-4D97-AF65-F5344CB8AC3E}">
        <p14:creationId xmlns:p14="http://schemas.microsoft.com/office/powerpoint/2010/main" val="42853247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348" y="1842924"/>
            <a:ext cx="7679327" cy="4629577"/>
          </a:xfrm>
          <a:prstGeom prst="rect">
            <a:avLst/>
          </a:prstGeom>
        </p:spPr>
      </p:pic>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2.2 </a:t>
            </a:r>
            <a:r>
              <a:rPr lang="ja-JP" altLang="en-US" sz="2000" dirty="0" smtClean="0"/>
              <a:t>地物の追加</a:t>
            </a:r>
            <a:endParaRPr lang="en-US" altLang="ja-JP" sz="2000" dirty="0"/>
          </a:p>
        </p:txBody>
      </p:sp>
      <p:sp>
        <p:nvSpPr>
          <p:cNvPr id="24" name="テキスト ボックス 316"/>
          <p:cNvSpPr txBox="1"/>
          <p:nvPr/>
        </p:nvSpPr>
        <p:spPr>
          <a:xfrm>
            <a:off x="683623" y="866383"/>
            <a:ext cx="7145927" cy="76239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ja-JP" altLang="en-US" sz="1200" dirty="0" smtClean="0"/>
              <a:t>〇　</a:t>
            </a:r>
            <a:r>
              <a:rPr kumimoji="1" lang="ja-JP" altLang="en-US" sz="1200" dirty="0" smtClean="0"/>
              <a:t>カーソルがターゲットマークに変わり、左クリックでラインを書き始め、</a:t>
            </a:r>
            <a:r>
              <a:rPr lang="ja-JP" altLang="en-US" sz="1200" dirty="0" smtClean="0"/>
              <a:t>曲げたいところで左ク</a:t>
            </a:r>
            <a:endParaRPr lang="en-US" altLang="ja-JP" sz="1200" dirty="0" smtClean="0"/>
          </a:p>
          <a:p>
            <a:r>
              <a:rPr lang="ja-JP" altLang="en-US" sz="1200" dirty="0"/>
              <a:t>　</a:t>
            </a:r>
            <a:r>
              <a:rPr lang="ja-JP" altLang="en-US" sz="1200" dirty="0" smtClean="0"/>
              <a:t>リックを押すと折り曲がりを追加できる。</a:t>
            </a:r>
            <a:endParaRPr lang="en-US" altLang="ja-JP" sz="1200" dirty="0" smtClean="0"/>
          </a:p>
          <a:p>
            <a:r>
              <a:rPr lang="ja-JP" altLang="en-US" sz="1200" dirty="0" smtClean="0"/>
              <a:t>〇　書いた</a:t>
            </a:r>
            <a:r>
              <a:rPr lang="ja-JP" altLang="en-US" sz="1200" dirty="0"/>
              <a:t>軌跡</a:t>
            </a:r>
            <a:r>
              <a:rPr lang="ja-JP" altLang="en-US" sz="1200" dirty="0" smtClean="0"/>
              <a:t>を途中までやり直したいときは「</a:t>
            </a:r>
            <a:r>
              <a:rPr lang="en-US" altLang="ja-JP" sz="1200" dirty="0" smtClean="0"/>
              <a:t>back space</a:t>
            </a:r>
            <a:r>
              <a:rPr lang="ja-JP" altLang="en-US" sz="1200" dirty="0" smtClean="0"/>
              <a:t>」キーを押す。</a:t>
            </a:r>
            <a:endParaRPr lang="en-US" altLang="ja-JP" sz="1200" dirty="0" smtClean="0"/>
          </a:p>
          <a:p>
            <a:r>
              <a:rPr kumimoji="1" lang="ja-JP" altLang="en-US" sz="1200" dirty="0" smtClean="0"/>
              <a:t>〇　ラインを確定したいときは右クリック。</a:t>
            </a:r>
            <a:endParaRPr kumimoji="1" lang="ja-JP" altLang="en-US" sz="1200" dirty="0"/>
          </a:p>
        </p:txBody>
      </p:sp>
      <p:sp>
        <p:nvSpPr>
          <p:cNvPr id="25" name="角丸四角形吹き出し 24"/>
          <p:cNvSpPr/>
          <p:nvPr/>
        </p:nvSpPr>
        <p:spPr>
          <a:xfrm>
            <a:off x="3627120" y="4979597"/>
            <a:ext cx="1077781" cy="259631"/>
          </a:xfrm>
          <a:prstGeom prst="wedgeRoundRectCallout">
            <a:avLst>
              <a:gd name="adj1" fmla="val -42853"/>
              <a:gd name="adj2" fmla="val 977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テキスト ボックス 25"/>
          <p:cNvSpPr txBox="1"/>
          <p:nvPr/>
        </p:nvSpPr>
        <p:spPr>
          <a:xfrm>
            <a:off x="3633010" y="4979598"/>
            <a:ext cx="1071891" cy="261610"/>
          </a:xfrm>
          <a:prstGeom prst="rect">
            <a:avLst/>
          </a:prstGeom>
          <a:noFill/>
        </p:spPr>
        <p:txBody>
          <a:bodyPr wrap="square" rtlCol="0">
            <a:spAutoFit/>
          </a:bodyPr>
          <a:lstStyle/>
          <a:p>
            <a:r>
              <a:rPr lang="ja-JP" altLang="en-US" sz="1100" dirty="0" smtClean="0"/>
              <a:t>④左クリック</a:t>
            </a:r>
            <a:endParaRPr lang="en-US" altLang="ja-JP" sz="1100" dirty="0" smtClean="0"/>
          </a:p>
        </p:txBody>
      </p:sp>
      <p:cxnSp>
        <p:nvCxnSpPr>
          <p:cNvPr id="12" name="直線矢印コネクタ 11"/>
          <p:cNvCxnSpPr/>
          <p:nvPr/>
        </p:nvCxnSpPr>
        <p:spPr>
          <a:xfrm flipH="1">
            <a:off x="4043363" y="5281613"/>
            <a:ext cx="114300" cy="7346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直線矢印コネクタ 29"/>
          <p:cNvCxnSpPr/>
          <p:nvPr/>
        </p:nvCxnSpPr>
        <p:spPr>
          <a:xfrm>
            <a:off x="4414838" y="5281613"/>
            <a:ext cx="95250" cy="438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直線矢印コネクタ 31"/>
          <p:cNvCxnSpPr/>
          <p:nvPr/>
        </p:nvCxnSpPr>
        <p:spPr>
          <a:xfrm flipV="1">
            <a:off x="4738238" y="5038725"/>
            <a:ext cx="471937" cy="714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直線矢印コネクタ 33"/>
          <p:cNvCxnSpPr/>
          <p:nvPr/>
        </p:nvCxnSpPr>
        <p:spPr>
          <a:xfrm flipV="1">
            <a:off x="4704901" y="4538663"/>
            <a:ext cx="738637" cy="4196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直線矢印コネクタ 41"/>
          <p:cNvCxnSpPr/>
          <p:nvPr/>
        </p:nvCxnSpPr>
        <p:spPr>
          <a:xfrm flipV="1">
            <a:off x="4500563" y="4095750"/>
            <a:ext cx="1047750" cy="8359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9" name="角丸四角形吹き出し 48"/>
          <p:cNvSpPr/>
          <p:nvPr/>
        </p:nvSpPr>
        <p:spPr>
          <a:xfrm>
            <a:off x="6083330" y="3447978"/>
            <a:ext cx="2031970" cy="430886"/>
          </a:xfrm>
          <a:prstGeom prst="wedgeRoundRectCallout">
            <a:avLst>
              <a:gd name="adj1" fmla="val -68312"/>
              <a:gd name="adj2" fmla="val 2330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0" name="テキスト ボックス 49"/>
          <p:cNvSpPr txBox="1"/>
          <p:nvPr/>
        </p:nvSpPr>
        <p:spPr>
          <a:xfrm>
            <a:off x="6090908" y="3447977"/>
            <a:ext cx="2108212" cy="430887"/>
          </a:xfrm>
          <a:prstGeom prst="rect">
            <a:avLst/>
          </a:prstGeom>
          <a:noFill/>
        </p:spPr>
        <p:txBody>
          <a:bodyPr wrap="square" rtlCol="0">
            <a:spAutoFit/>
          </a:bodyPr>
          <a:lstStyle/>
          <a:p>
            <a:r>
              <a:rPr lang="ja-JP" altLang="en-US" sz="1100" dirty="0" smtClean="0"/>
              <a:t>⑤ ラインを確定したいときは「</a:t>
            </a:r>
            <a:r>
              <a:rPr lang="ja-JP" altLang="en-US" sz="1100" b="1" dirty="0" smtClean="0">
                <a:solidFill>
                  <a:srgbClr val="FF0000"/>
                </a:solidFill>
              </a:rPr>
              <a:t>右</a:t>
            </a:r>
            <a:r>
              <a:rPr lang="ja-JP" altLang="en-US" sz="1100" dirty="0" smtClean="0"/>
              <a:t>クリック」</a:t>
            </a:r>
            <a:endParaRPr lang="en-US" altLang="ja-JP" sz="1100" dirty="0" smtClean="0"/>
          </a:p>
        </p:txBody>
      </p:sp>
      <p:sp>
        <p:nvSpPr>
          <p:cNvPr id="18" name="下矢印 17"/>
          <p:cNvSpPr/>
          <p:nvPr/>
        </p:nvSpPr>
        <p:spPr>
          <a:xfrm>
            <a:off x="6957060" y="3939540"/>
            <a:ext cx="426720" cy="2362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角丸四角形吹き出し 50"/>
          <p:cNvSpPr/>
          <p:nvPr/>
        </p:nvSpPr>
        <p:spPr>
          <a:xfrm>
            <a:off x="6042028" y="4290606"/>
            <a:ext cx="3337063" cy="2460714"/>
          </a:xfrm>
          <a:prstGeom prst="wedgeRoundRectCallout">
            <a:avLst>
              <a:gd name="adj1" fmla="val -42853"/>
              <a:gd name="adj2" fmla="val 977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19" name="図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4201" y="5094276"/>
            <a:ext cx="2713037" cy="1529166"/>
          </a:xfrm>
          <a:prstGeom prst="rect">
            <a:avLst/>
          </a:prstGeom>
        </p:spPr>
      </p:pic>
      <p:sp>
        <p:nvSpPr>
          <p:cNvPr id="52" name="テキスト ボックス 51"/>
          <p:cNvSpPr txBox="1"/>
          <p:nvPr/>
        </p:nvSpPr>
        <p:spPr>
          <a:xfrm>
            <a:off x="6146803" y="4430313"/>
            <a:ext cx="3103886" cy="600164"/>
          </a:xfrm>
          <a:prstGeom prst="rect">
            <a:avLst/>
          </a:prstGeom>
          <a:noFill/>
        </p:spPr>
        <p:txBody>
          <a:bodyPr wrap="square" rtlCol="0">
            <a:spAutoFit/>
          </a:bodyPr>
          <a:lstStyle/>
          <a:p>
            <a:r>
              <a:rPr lang="ja-JP" altLang="en-US" sz="1100" dirty="0" smtClean="0"/>
              <a:t>⑥ ⑤の後、以下のような属性データの入力画面が開く。</a:t>
            </a:r>
            <a:r>
              <a:rPr lang="en-US" altLang="ja-JP" sz="1100" dirty="0" smtClean="0"/>
              <a:t>(id</a:t>
            </a:r>
            <a:r>
              <a:rPr lang="ja-JP" altLang="en-US" sz="1100" dirty="0" smtClean="0"/>
              <a:t>は自動的に項目に入っている</a:t>
            </a:r>
            <a:r>
              <a:rPr lang="en-US" altLang="ja-JP" sz="1100" dirty="0" smtClean="0"/>
              <a:t>)</a:t>
            </a:r>
          </a:p>
          <a:p>
            <a:r>
              <a:rPr lang="ja-JP" altLang="en-US" sz="1100" dirty="0"/>
              <a:t>後</a:t>
            </a:r>
            <a:r>
              <a:rPr lang="ja-JP" altLang="en-US" sz="1100" dirty="0" smtClean="0"/>
              <a:t>に編集できるので空欄のまま「</a:t>
            </a:r>
            <a:r>
              <a:rPr lang="en-US" altLang="ja-JP" sz="1100" dirty="0" smtClean="0"/>
              <a:t>OK</a:t>
            </a:r>
            <a:r>
              <a:rPr lang="ja-JP" altLang="en-US" sz="1100" dirty="0" smtClean="0"/>
              <a:t>」</a:t>
            </a:r>
            <a:endParaRPr lang="en-US" altLang="ja-JP" sz="1100" dirty="0" smtClean="0"/>
          </a:p>
        </p:txBody>
      </p:sp>
      <p:sp>
        <p:nvSpPr>
          <p:cNvPr id="53" name="正方形/長方形 52"/>
          <p:cNvSpPr/>
          <p:nvPr/>
        </p:nvSpPr>
        <p:spPr>
          <a:xfrm>
            <a:off x="8115299" y="6393180"/>
            <a:ext cx="526005" cy="1935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角丸四角形吹き出し 53"/>
          <p:cNvSpPr/>
          <p:nvPr/>
        </p:nvSpPr>
        <p:spPr>
          <a:xfrm>
            <a:off x="6775132" y="6369719"/>
            <a:ext cx="1054418" cy="261610"/>
          </a:xfrm>
          <a:prstGeom prst="wedgeRoundRectCallout">
            <a:avLst>
              <a:gd name="adj1" fmla="val 71522"/>
              <a:gd name="adj2" fmla="val -929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テキスト ボックス 54"/>
          <p:cNvSpPr txBox="1"/>
          <p:nvPr/>
        </p:nvSpPr>
        <p:spPr>
          <a:xfrm>
            <a:off x="6815924" y="6383776"/>
            <a:ext cx="982690" cy="261610"/>
          </a:xfrm>
          <a:prstGeom prst="rect">
            <a:avLst/>
          </a:prstGeom>
          <a:noFill/>
        </p:spPr>
        <p:txBody>
          <a:bodyPr wrap="square" rtlCol="0">
            <a:spAutoFit/>
          </a:bodyPr>
          <a:lstStyle/>
          <a:p>
            <a:r>
              <a:rPr lang="ja-JP" altLang="en-US" sz="1100" dirty="0" smtClean="0"/>
              <a:t>⑥ </a:t>
            </a:r>
            <a:r>
              <a:rPr lang="en-US" altLang="ja-JP" sz="1100" dirty="0" smtClean="0"/>
              <a:t>OK</a:t>
            </a:r>
            <a:r>
              <a:rPr lang="ja-JP" altLang="en-US" sz="1100" dirty="0" smtClean="0"/>
              <a:t>を選択</a:t>
            </a:r>
            <a:endParaRPr lang="en-US" altLang="ja-JP" sz="1100" dirty="0" smtClean="0"/>
          </a:p>
        </p:txBody>
      </p:sp>
      <p:sp>
        <p:nvSpPr>
          <p:cNvPr id="56" name="テキスト ボックス 55"/>
          <p:cNvSpPr txBox="1"/>
          <p:nvPr/>
        </p:nvSpPr>
        <p:spPr>
          <a:xfrm>
            <a:off x="6957060" y="5731637"/>
            <a:ext cx="2410625" cy="369332"/>
          </a:xfrm>
          <a:prstGeom prst="rect">
            <a:avLst/>
          </a:prstGeom>
          <a:noFill/>
        </p:spPr>
        <p:txBody>
          <a:bodyPr wrap="square" rtlCol="0">
            <a:spAutoFit/>
          </a:bodyPr>
          <a:lstStyle/>
          <a:p>
            <a:r>
              <a:rPr lang="en-US" altLang="ja-JP" sz="900" dirty="0" smtClean="0"/>
              <a:t>※</a:t>
            </a:r>
            <a:r>
              <a:rPr lang="ja-JP" altLang="en-US" sz="900" dirty="0" smtClean="0"/>
              <a:t>属性データの項目を作っている場合、ここに項目ごとの入力画面が出る。</a:t>
            </a:r>
            <a:endParaRPr lang="en-US" altLang="ja-JP" sz="900" dirty="0" smtClean="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35</a:t>
            </a:fld>
            <a:endParaRPr kumimoji="1" lang="ja-JP" altLang="en-US"/>
          </a:p>
        </p:txBody>
      </p:sp>
    </p:spTree>
    <p:extLst>
      <p:ext uri="{BB962C8B-B14F-4D97-AF65-F5344CB8AC3E}">
        <p14:creationId xmlns:p14="http://schemas.microsoft.com/office/powerpoint/2010/main" val="23145844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3" y="1249522"/>
            <a:ext cx="8747760" cy="5263261"/>
          </a:xfrm>
          <a:prstGeom prst="rect">
            <a:avLst/>
          </a:prstGeom>
        </p:spPr>
      </p:pic>
      <p:sp>
        <p:nvSpPr>
          <p:cNvPr id="58" name="角丸四角形吹き出し 57"/>
          <p:cNvSpPr/>
          <p:nvPr/>
        </p:nvSpPr>
        <p:spPr>
          <a:xfrm>
            <a:off x="2407440" y="2624818"/>
            <a:ext cx="3590053" cy="3804557"/>
          </a:xfrm>
          <a:prstGeom prst="wedgeRoundRectCallout">
            <a:avLst>
              <a:gd name="adj1" fmla="val -42853"/>
              <a:gd name="adj2" fmla="val 977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2.3 </a:t>
            </a:r>
            <a:r>
              <a:rPr lang="ja-JP" altLang="en-US" sz="2000" dirty="0" smtClean="0"/>
              <a:t>ライン（地物）の修正</a:t>
            </a:r>
            <a:endParaRPr lang="en-US" altLang="ja-JP" sz="2000" dirty="0"/>
          </a:p>
        </p:txBody>
      </p:sp>
      <p:sp>
        <p:nvSpPr>
          <p:cNvPr id="8" name="テキスト ボックス 316"/>
          <p:cNvSpPr txBox="1"/>
          <p:nvPr/>
        </p:nvSpPr>
        <p:spPr>
          <a:xfrm>
            <a:off x="683623" y="866383"/>
            <a:ext cx="4785057" cy="38313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400" dirty="0" smtClean="0"/>
              <a:t>頂点ツールを使えば一度書いたラインの修正を行える。</a:t>
            </a:r>
            <a:endParaRPr kumimoji="1" lang="ja-JP" altLang="en-US" sz="1400" dirty="0"/>
          </a:p>
        </p:txBody>
      </p:sp>
      <p:sp>
        <p:nvSpPr>
          <p:cNvPr id="26" name="正方形/長方形 25"/>
          <p:cNvSpPr/>
          <p:nvPr/>
        </p:nvSpPr>
        <p:spPr>
          <a:xfrm>
            <a:off x="683623" y="4145016"/>
            <a:ext cx="1466850" cy="14994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角丸四角形吹き出し 26"/>
          <p:cNvSpPr/>
          <p:nvPr/>
        </p:nvSpPr>
        <p:spPr>
          <a:xfrm>
            <a:off x="231766" y="4678099"/>
            <a:ext cx="1918707" cy="430886"/>
          </a:xfrm>
          <a:prstGeom prst="wedgeRoundRectCallout">
            <a:avLst>
              <a:gd name="adj1" fmla="val -11142"/>
              <a:gd name="adj2" fmla="val -13096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テキスト ボックス 27"/>
          <p:cNvSpPr txBox="1"/>
          <p:nvPr/>
        </p:nvSpPr>
        <p:spPr>
          <a:xfrm>
            <a:off x="239344" y="4678098"/>
            <a:ext cx="1911129" cy="430887"/>
          </a:xfrm>
          <a:prstGeom prst="rect">
            <a:avLst/>
          </a:prstGeom>
          <a:noFill/>
        </p:spPr>
        <p:txBody>
          <a:bodyPr wrap="square" rtlCol="0">
            <a:spAutoFit/>
          </a:bodyPr>
          <a:lstStyle/>
          <a:p>
            <a:r>
              <a:rPr lang="ja-JP" altLang="en-US" sz="1100" dirty="0" smtClean="0"/>
              <a:t>① 編集したいレイヤを選択し、編集モードをオン</a:t>
            </a:r>
            <a:endParaRPr lang="en-US" altLang="ja-JP" sz="1100" dirty="0" smtClean="0"/>
          </a:p>
        </p:txBody>
      </p:sp>
      <p:sp>
        <p:nvSpPr>
          <p:cNvPr id="29" name="正方形/長方形 28"/>
          <p:cNvSpPr/>
          <p:nvPr/>
        </p:nvSpPr>
        <p:spPr>
          <a:xfrm>
            <a:off x="2339981" y="1699884"/>
            <a:ext cx="263688" cy="2108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角丸四角形吹き出し 29"/>
          <p:cNvSpPr/>
          <p:nvPr/>
        </p:nvSpPr>
        <p:spPr>
          <a:xfrm>
            <a:off x="630148" y="2130643"/>
            <a:ext cx="1954136" cy="505825"/>
          </a:xfrm>
          <a:prstGeom prst="wedgeRoundRectCallout">
            <a:avLst>
              <a:gd name="adj1" fmla="val 46023"/>
              <a:gd name="adj2" fmla="val -8938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テキスト ボックス 30"/>
          <p:cNvSpPr txBox="1"/>
          <p:nvPr/>
        </p:nvSpPr>
        <p:spPr>
          <a:xfrm>
            <a:off x="683623" y="2193931"/>
            <a:ext cx="2010800" cy="430887"/>
          </a:xfrm>
          <a:prstGeom prst="rect">
            <a:avLst/>
          </a:prstGeom>
          <a:noFill/>
        </p:spPr>
        <p:txBody>
          <a:bodyPr wrap="square" rtlCol="0">
            <a:spAutoFit/>
          </a:bodyPr>
          <a:lstStyle/>
          <a:p>
            <a:r>
              <a:rPr lang="ja-JP" altLang="en-US" sz="1100" dirty="0"/>
              <a:t>②</a:t>
            </a:r>
            <a:r>
              <a:rPr lang="ja-JP" altLang="en-US" sz="1100" dirty="0" smtClean="0"/>
              <a:t> 「頂点ツール」を</a:t>
            </a:r>
            <a:endParaRPr lang="en-US" altLang="ja-JP" sz="1100" dirty="0" smtClean="0"/>
          </a:p>
          <a:p>
            <a:r>
              <a:rPr lang="ja-JP" altLang="en-US" sz="1100" dirty="0" smtClean="0"/>
              <a:t>左クリックしてオンにする</a:t>
            </a:r>
            <a:endParaRPr lang="en-US" altLang="ja-JP" sz="1100" dirty="0" smtClean="0"/>
          </a:p>
        </p:txBody>
      </p:sp>
      <p:pic>
        <p:nvPicPr>
          <p:cNvPr id="56" name="図 55"/>
          <p:cNvPicPr>
            <a:picLocks noChangeAspect="1"/>
          </p:cNvPicPr>
          <p:nvPr/>
        </p:nvPicPr>
        <p:blipFill rotWithShape="1">
          <a:blip r:embed="rId3" cstate="print">
            <a:extLst>
              <a:ext uri="{28A0092B-C50C-407E-A947-70E740481C1C}">
                <a14:useLocalDpi xmlns:a14="http://schemas.microsoft.com/office/drawing/2010/main" val="0"/>
              </a:ext>
            </a:extLst>
          </a:blip>
          <a:srcRect l="48936" t="-1412" r="4777" b="22592"/>
          <a:stretch/>
        </p:blipFill>
        <p:spPr>
          <a:xfrm>
            <a:off x="2609285" y="4720868"/>
            <a:ext cx="2392357" cy="1508482"/>
          </a:xfrm>
          <a:prstGeom prst="rect">
            <a:avLst/>
          </a:prstGeom>
        </p:spPr>
      </p:pic>
      <p:pic>
        <p:nvPicPr>
          <p:cNvPr id="57" name="図 56"/>
          <p:cNvPicPr>
            <a:picLocks noChangeAspect="1"/>
          </p:cNvPicPr>
          <p:nvPr/>
        </p:nvPicPr>
        <p:blipFill rotWithShape="1">
          <a:blip r:embed="rId4" cstate="print">
            <a:extLst>
              <a:ext uri="{28A0092B-C50C-407E-A947-70E740481C1C}">
                <a14:useLocalDpi xmlns:a14="http://schemas.microsoft.com/office/drawing/2010/main" val="0"/>
              </a:ext>
            </a:extLst>
          </a:blip>
          <a:srcRect r="52174" b="15203"/>
          <a:stretch/>
        </p:blipFill>
        <p:spPr>
          <a:xfrm>
            <a:off x="2609285" y="2960086"/>
            <a:ext cx="2392357" cy="1570646"/>
          </a:xfrm>
          <a:prstGeom prst="rect">
            <a:avLst/>
          </a:prstGeom>
        </p:spPr>
      </p:pic>
      <p:sp>
        <p:nvSpPr>
          <p:cNvPr id="7" name="テキスト ボックス 6"/>
          <p:cNvSpPr txBox="1"/>
          <p:nvPr/>
        </p:nvSpPr>
        <p:spPr>
          <a:xfrm>
            <a:off x="3333422" y="3593755"/>
            <a:ext cx="389850" cy="338554"/>
          </a:xfrm>
          <a:prstGeom prst="rect">
            <a:avLst/>
          </a:prstGeom>
          <a:noFill/>
        </p:spPr>
        <p:txBody>
          <a:bodyPr wrap="none" rtlCol="0">
            <a:spAutoFit/>
          </a:bodyPr>
          <a:lstStyle/>
          <a:p>
            <a:r>
              <a:rPr kumimoji="1" lang="ja-JP" altLang="en-US" sz="1600" b="1" dirty="0" smtClean="0"/>
              <a:t>＋</a:t>
            </a:r>
            <a:endParaRPr kumimoji="1" lang="ja-JP" altLang="en-US" sz="1600" b="1" dirty="0"/>
          </a:p>
        </p:txBody>
      </p:sp>
      <p:sp>
        <p:nvSpPr>
          <p:cNvPr id="59" name="角丸四角形吹き出し 58"/>
          <p:cNvSpPr/>
          <p:nvPr/>
        </p:nvSpPr>
        <p:spPr>
          <a:xfrm>
            <a:off x="3836045" y="3607412"/>
            <a:ext cx="2015713" cy="324898"/>
          </a:xfrm>
          <a:prstGeom prst="wedgeRoundRectCallout">
            <a:avLst>
              <a:gd name="adj1" fmla="val -61791"/>
              <a:gd name="adj2" fmla="val 149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0" name="テキスト ボックス 59"/>
          <p:cNvSpPr txBox="1"/>
          <p:nvPr/>
        </p:nvSpPr>
        <p:spPr>
          <a:xfrm>
            <a:off x="3889520" y="3670699"/>
            <a:ext cx="2110607" cy="261610"/>
          </a:xfrm>
          <a:prstGeom prst="rect">
            <a:avLst/>
          </a:prstGeom>
          <a:noFill/>
        </p:spPr>
        <p:txBody>
          <a:bodyPr wrap="square" rtlCol="0">
            <a:spAutoFit/>
          </a:bodyPr>
          <a:lstStyle/>
          <a:p>
            <a:r>
              <a:rPr lang="ja-JP" altLang="en-US" sz="1100" dirty="0" smtClean="0"/>
              <a:t>動かしたい頂点を左クリック</a:t>
            </a:r>
            <a:endParaRPr lang="en-US" altLang="ja-JP" sz="1100" dirty="0" smtClean="0"/>
          </a:p>
        </p:txBody>
      </p:sp>
      <p:sp>
        <p:nvSpPr>
          <p:cNvPr id="61" name="テキスト ボックス 60"/>
          <p:cNvSpPr txBox="1"/>
          <p:nvPr/>
        </p:nvSpPr>
        <p:spPr>
          <a:xfrm>
            <a:off x="2553954" y="2718333"/>
            <a:ext cx="1126127" cy="276999"/>
          </a:xfrm>
          <a:prstGeom prst="rect">
            <a:avLst/>
          </a:prstGeom>
          <a:noFill/>
        </p:spPr>
        <p:txBody>
          <a:bodyPr wrap="square" rtlCol="0">
            <a:spAutoFit/>
          </a:bodyPr>
          <a:lstStyle/>
          <a:p>
            <a:r>
              <a:rPr lang="ja-JP" altLang="en-US" sz="1200" b="1" dirty="0" smtClean="0"/>
              <a:t>③頂点の移動</a:t>
            </a:r>
            <a:endParaRPr lang="en-US" altLang="ja-JP" sz="1200" b="1" dirty="0" smtClean="0"/>
          </a:p>
        </p:txBody>
      </p:sp>
      <p:sp>
        <p:nvSpPr>
          <p:cNvPr id="62" name="テキスト ボックス 61"/>
          <p:cNvSpPr txBox="1"/>
          <p:nvPr/>
        </p:nvSpPr>
        <p:spPr>
          <a:xfrm>
            <a:off x="3666096" y="5407050"/>
            <a:ext cx="389850" cy="338554"/>
          </a:xfrm>
          <a:prstGeom prst="rect">
            <a:avLst/>
          </a:prstGeom>
          <a:noFill/>
        </p:spPr>
        <p:txBody>
          <a:bodyPr wrap="none" rtlCol="0">
            <a:spAutoFit/>
          </a:bodyPr>
          <a:lstStyle/>
          <a:p>
            <a:r>
              <a:rPr kumimoji="1" lang="ja-JP" altLang="en-US" sz="1600" b="1" dirty="0" smtClean="0"/>
              <a:t>＋</a:t>
            </a:r>
            <a:endParaRPr kumimoji="1" lang="ja-JP" altLang="en-US" sz="1600" b="1" dirty="0"/>
          </a:p>
        </p:txBody>
      </p:sp>
      <p:sp>
        <p:nvSpPr>
          <p:cNvPr id="63" name="角丸四角形吹き出し 62"/>
          <p:cNvSpPr/>
          <p:nvPr/>
        </p:nvSpPr>
        <p:spPr>
          <a:xfrm>
            <a:off x="3886887" y="4812871"/>
            <a:ext cx="2018346" cy="426456"/>
          </a:xfrm>
          <a:prstGeom prst="wedgeRoundRectCallout">
            <a:avLst>
              <a:gd name="adj1" fmla="val -48577"/>
              <a:gd name="adj2" fmla="val 11763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4" name="テキスト ボックス 63"/>
          <p:cNvSpPr txBox="1"/>
          <p:nvPr/>
        </p:nvSpPr>
        <p:spPr>
          <a:xfrm>
            <a:off x="3886887" y="4861030"/>
            <a:ext cx="2110607" cy="430887"/>
          </a:xfrm>
          <a:prstGeom prst="rect">
            <a:avLst/>
          </a:prstGeom>
          <a:noFill/>
        </p:spPr>
        <p:txBody>
          <a:bodyPr wrap="square" rtlCol="0">
            <a:spAutoFit/>
          </a:bodyPr>
          <a:lstStyle/>
          <a:p>
            <a:r>
              <a:rPr lang="ja-JP" altLang="en-US" sz="1100" dirty="0" smtClean="0"/>
              <a:t>動かしたい場所にカーソルを動かし、左クリック</a:t>
            </a:r>
            <a:endParaRPr lang="en-US" altLang="ja-JP" sz="1100" dirty="0" smtClean="0"/>
          </a:p>
        </p:txBody>
      </p:sp>
      <p:sp>
        <p:nvSpPr>
          <p:cNvPr id="65" name="角丸四角形吹き出し 64"/>
          <p:cNvSpPr/>
          <p:nvPr/>
        </p:nvSpPr>
        <p:spPr>
          <a:xfrm>
            <a:off x="6110266" y="866383"/>
            <a:ext cx="3590053" cy="3804557"/>
          </a:xfrm>
          <a:prstGeom prst="wedgeRoundRectCallout">
            <a:avLst>
              <a:gd name="adj1" fmla="val -42853"/>
              <a:gd name="adj2" fmla="val 977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1" name="テキスト ボックス 70"/>
          <p:cNvSpPr txBox="1"/>
          <p:nvPr/>
        </p:nvSpPr>
        <p:spPr>
          <a:xfrm>
            <a:off x="6256780" y="959898"/>
            <a:ext cx="1126127" cy="276999"/>
          </a:xfrm>
          <a:prstGeom prst="rect">
            <a:avLst/>
          </a:prstGeom>
          <a:noFill/>
        </p:spPr>
        <p:txBody>
          <a:bodyPr wrap="square" rtlCol="0">
            <a:spAutoFit/>
          </a:bodyPr>
          <a:lstStyle/>
          <a:p>
            <a:r>
              <a:rPr lang="ja-JP" altLang="en-US" sz="1200" b="1" dirty="0" smtClean="0"/>
              <a:t>④頂点の追加</a:t>
            </a:r>
            <a:endParaRPr lang="en-US" altLang="ja-JP" sz="1200" b="1" dirty="0" smtClean="0"/>
          </a:p>
        </p:txBody>
      </p:sp>
      <p:pic>
        <p:nvPicPr>
          <p:cNvPr id="9" name="図 8"/>
          <p:cNvPicPr>
            <a:picLocks noChangeAspect="1"/>
          </p:cNvPicPr>
          <p:nvPr/>
        </p:nvPicPr>
        <p:blipFill rotWithShape="1">
          <a:blip r:embed="rId5" cstate="print">
            <a:extLst>
              <a:ext uri="{28A0092B-C50C-407E-A947-70E740481C1C}">
                <a14:useLocalDpi xmlns:a14="http://schemas.microsoft.com/office/drawing/2010/main" val="0"/>
              </a:ext>
            </a:extLst>
          </a:blip>
          <a:srcRect r="3503" b="55417"/>
          <a:stretch/>
        </p:blipFill>
        <p:spPr>
          <a:xfrm>
            <a:off x="6334855" y="1285056"/>
            <a:ext cx="1977015" cy="1359076"/>
          </a:xfrm>
          <a:prstGeom prst="rect">
            <a:avLst/>
          </a:prstGeom>
        </p:spPr>
      </p:pic>
      <p:pic>
        <p:nvPicPr>
          <p:cNvPr id="75" name="図 74"/>
          <p:cNvPicPr>
            <a:picLocks noChangeAspect="1"/>
          </p:cNvPicPr>
          <p:nvPr/>
        </p:nvPicPr>
        <p:blipFill rotWithShape="1">
          <a:blip r:embed="rId5" cstate="print">
            <a:extLst>
              <a:ext uri="{28A0092B-C50C-407E-A947-70E740481C1C}">
                <a14:useLocalDpi xmlns:a14="http://schemas.microsoft.com/office/drawing/2010/main" val="0"/>
              </a:ext>
            </a:extLst>
          </a:blip>
          <a:srcRect t="55000" r="3485"/>
          <a:stretch/>
        </p:blipFill>
        <p:spPr>
          <a:xfrm>
            <a:off x="6306211" y="2878450"/>
            <a:ext cx="1967241" cy="1364739"/>
          </a:xfrm>
          <a:prstGeom prst="rect">
            <a:avLst/>
          </a:prstGeom>
        </p:spPr>
      </p:pic>
      <p:sp>
        <p:nvSpPr>
          <p:cNvPr id="69" name="角丸四角形吹き出し 68"/>
          <p:cNvSpPr/>
          <p:nvPr/>
        </p:nvSpPr>
        <p:spPr>
          <a:xfrm>
            <a:off x="7538871" y="1563350"/>
            <a:ext cx="2015713" cy="769441"/>
          </a:xfrm>
          <a:prstGeom prst="wedgeRoundRectCallout">
            <a:avLst>
              <a:gd name="adj1" fmla="val -64626"/>
              <a:gd name="adj2" fmla="val 1634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0" name="テキスト ボックス 69"/>
          <p:cNvSpPr txBox="1"/>
          <p:nvPr/>
        </p:nvSpPr>
        <p:spPr>
          <a:xfrm>
            <a:off x="7534442" y="1563351"/>
            <a:ext cx="2110607" cy="769441"/>
          </a:xfrm>
          <a:prstGeom prst="rect">
            <a:avLst/>
          </a:prstGeom>
          <a:noFill/>
        </p:spPr>
        <p:txBody>
          <a:bodyPr wrap="square" rtlCol="0">
            <a:spAutoFit/>
          </a:bodyPr>
          <a:lstStyle/>
          <a:p>
            <a:r>
              <a:rPr lang="ja-JP" altLang="en-US" sz="1100" dirty="0" smtClean="0"/>
              <a:t>頂点と頂点の真ん中にカーソルを合わせると、薄い「＋」が表示され、それを左クリックすると頂点が追加される。</a:t>
            </a:r>
            <a:endParaRPr lang="en-US" altLang="ja-JP" sz="1100" dirty="0" smtClean="0"/>
          </a:p>
        </p:txBody>
      </p:sp>
      <p:sp>
        <p:nvSpPr>
          <p:cNvPr id="73" name="角丸四角形吹き出し 72"/>
          <p:cNvSpPr/>
          <p:nvPr/>
        </p:nvSpPr>
        <p:spPr>
          <a:xfrm>
            <a:off x="7531641" y="3070976"/>
            <a:ext cx="2018346" cy="809231"/>
          </a:xfrm>
          <a:prstGeom prst="wedgeRoundRectCallout">
            <a:avLst>
              <a:gd name="adj1" fmla="val -65094"/>
              <a:gd name="adj2" fmla="val 464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4" name="テキスト ボックス 73"/>
          <p:cNvSpPr txBox="1"/>
          <p:nvPr/>
        </p:nvSpPr>
        <p:spPr>
          <a:xfrm>
            <a:off x="7555673" y="3110767"/>
            <a:ext cx="2110607" cy="769441"/>
          </a:xfrm>
          <a:prstGeom prst="rect">
            <a:avLst/>
          </a:prstGeom>
          <a:noFill/>
        </p:spPr>
        <p:txBody>
          <a:bodyPr wrap="square" rtlCol="0">
            <a:spAutoFit/>
          </a:bodyPr>
          <a:lstStyle/>
          <a:p>
            <a:r>
              <a:rPr lang="ja-JP" altLang="en-US" sz="1100" dirty="0" smtClean="0"/>
              <a:t>ラインの先端の頂点にカーソルを合わせる</a:t>
            </a:r>
            <a:r>
              <a:rPr lang="ja-JP" altLang="en-US" sz="1100" dirty="0"/>
              <a:t>と、薄い「＋」が表示され、それ</a:t>
            </a:r>
            <a:r>
              <a:rPr lang="ja-JP" altLang="en-US" sz="1100" dirty="0" smtClean="0"/>
              <a:t>を左クリック</a:t>
            </a:r>
            <a:r>
              <a:rPr lang="ja-JP" altLang="en-US" sz="1100" dirty="0"/>
              <a:t>すると頂点が追加される</a:t>
            </a:r>
            <a:r>
              <a:rPr lang="ja-JP" altLang="en-US" sz="1100" dirty="0" smtClean="0"/>
              <a:t>。</a:t>
            </a:r>
            <a:endParaRPr lang="en-US" altLang="ja-JP" sz="1100" dirty="0"/>
          </a:p>
        </p:txBody>
      </p:sp>
      <p:sp>
        <p:nvSpPr>
          <p:cNvPr id="68" name="テキスト ボックス 67"/>
          <p:cNvSpPr txBox="1"/>
          <p:nvPr/>
        </p:nvSpPr>
        <p:spPr>
          <a:xfrm>
            <a:off x="6986027" y="2031419"/>
            <a:ext cx="389850" cy="338554"/>
          </a:xfrm>
          <a:prstGeom prst="rect">
            <a:avLst/>
          </a:prstGeom>
          <a:noFill/>
        </p:spPr>
        <p:txBody>
          <a:bodyPr wrap="none" rtlCol="0">
            <a:spAutoFit/>
          </a:bodyPr>
          <a:lstStyle/>
          <a:p>
            <a:r>
              <a:rPr kumimoji="1" lang="ja-JP" altLang="en-US" sz="1600" b="1" dirty="0" smtClean="0"/>
              <a:t>＋</a:t>
            </a:r>
            <a:endParaRPr kumimoji="1" lang="ja-JP" altLang="en-US" sz="1600" b="1" dirty="0"/>
          </a:p>
        </p:txBody>
      </p:sp>
      <p:sp>
        <p:nvSpPr>
          <p:cNvPr id="72" name="テキスト ボックス 71"/>
          <p:cNvSpPr txBox="1"/>
          <p:nvPr/>
        </p:nvSpPr>
        <p:spPr>
          <a:xfrm>
            <a:off x="7002829" y="3347072"/>
            <a:ext cx="389850" cy="338554"/>
          </a:xfrm>
          <a:prstGeom prst="rect">
            <a:avLst/>
          </a:prstGeom>
          <a:noFill/>
        </p:spPr>
        <p:txBody>
          <a:bodyPr wrap="none" rtlCol="0">
            <a:spAutoFit/>
          </a:bodyPr>
          <a:lstStyle/>
          <a:p>
            <a:r>
              <a:rPr kumimoji="1" lang="ja-JP" altLang="en-US" sz="1600" b="1" dirty="0" smtClean="0"/>
              <a:t>＋</a:t>
            </a:r>
            <a:endParaRPr kumimoji="1" lang="ja-JP" altLang="en-US" sz="1600" b="1" dirty="0"/>
          </a:p>
        </p:txBody>
      </p:sp>
      <p:sp>
        <p:nvSpPr>
          <p:cNvPr id="76" name="角丸四角形吹き出し 75"/>
          <p:cNvSpPr/>
          <p:nvPr/>
        </p:nvSpPr>
        <p:spPr>
          <a:xfrm>
            <a:off x="6104073" y="4766174"/>
            <a:ext cx="3590053" cy="1902279"/>
          </a:xfrm>
          <a:prstGeom prst="wedgeRoundRectCallout">
            <a:avLst>
              <a:gd name="adj1" fmla="val -42853"/>
              <a:gd name="adj2" fmla="val 977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7" name="テキスト ボックス 76"/>
          <p:cNvSpPr txBox="1"/>
          <p:nvPr/>
        </p:nvSpPr>
        <p:spPr>
          <a:xfrm>
            <a:off x="6278912" y="4859689"/>
            <a:ext cx="1126127" cy="276999"/>
          </a:xfrm>
          <a:prstGeom prst="rect">
            <a:avLst/>
          </a:prstGeom>
          <a:noFill/>
        </p:spPr>
        <p:txBody>
          <a:bodyPr wrap="square" rtlCol="0">
            <a:spAutoFit/>
          </a:bodyPr>
          <a:lstStyle/>
          <a:p>
            <a:r>
              <a:rPr lang="ja-JP" altLang="en-US" sz="1200" b="1" dirty="0" smtClean="0"/>
              <a:t>⑤頂点の削除</a:t>
            </a:r>
            <a:endParaRPr lang="en-US" altLang="ja-JP" sz="1200" b="1" dirty="0" smtClean="0"/>
          </a:p>
        </p:txBody>
      </p:sp>
      <p:pic>
        <p:nvPicPr>
          <p:cNvPr id="86" name="図 85"/>
          <p:cNvPicPr>
            <a:picLocks noChangeAspect="1"/>
          </p:cNvPicPr>
          <p:nvPr/>
        </p:nvPicPr>
        <p:blipFill rotWithShape="1">
          <a:blip r:embed="rId6" cstate="print">
            <a:extLst>
              <a:ext uri="{28A0092B-C50C-407E-A947-70E740481C1C}">
                <a14:useLocalDpi xmlns:a14="http://schemas.microsoft.com/office/drawing/2010/main" val="0"/>
              </a:ext>
            </a:extLst>
          </a:blip>
          <a:srcRect r="52174" b="15203"/>
          <a:stretch/>
        </p:blipFill>
        <p:spPr>
          <a:xfrm>
            <a:off x="6359495" y="5186572"/>
            <a:ext cx="1952376" cy="1281787"/>
          </a:xfrm>
          <a:prstGeom prst="rect">
            <a:avLst/>
          </a:prstGeom>
        </p:spPr>
      </p:pic>
      <p:sp>
        <p:nvSpPr>
          <p:cNvPr id="80" name="角丸四角形吹き出し 79"/>
          <p:cNvSpPr/>
          <p:nvPr/>
        </p:nvSpPr>
        <p:spPr>
          <a:xfrm>
            <a:off x="7472370" y="5586251"/>
            <a:ext cx="2015713" cy="430888"/>
          </a:xfrm>
          <a:prstGeom prst="wedgeRoundRectCallout">
            <a:avLst>
              <a:gd name="adj1" fmla="val -64626"/>
              <a:gd name="adj2" fmla="val 1634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1" name="テキスト ボックス 80"/>
          <p:cNvSpPr txBox="1"/>
          <p:nvPr/>
        </p:nvSpPr>
        <p:spPr>
          <a:xfrm>
            <a:off x="7467941" y="5586251"/>
            <a:ext cx="2110607" cy="430887"/>
          </a:xfrm>
          <a:prstGeom prst="rect">
            <a:avLst/>
          </a:prstGeom>
          <a:noFill/>
        </p:spPr>
        <p:txBody>
          <a:bodyPr wrap="square" rtlCol="0">
            <a:spAutoFit/>
          </a:bodyPr>
          <a:lstStyle/>
          <a:p>
            <a:r>
              <a:rPr lang="ja-JP" altLang="en-US" sz="1100" dirty="0" smtClean="0"/>
              <a:t>削除したい頂点を左クリックして、「</a:t>
            </a:r>
            <a:r>
              <a:rPr lang="en-US" altLang="ja-JP" sz="1100" dirty="0" smtClean="0"/>
              <a:t>Delete</a:t>
            </a:r>
            <a:r>
              <a:rPr lang="ja-JP" altLang="en-US" sz="1100" dirty="0" smtClean="0"/>
              <a:t>キー」を押す</a:t>
            </a:r>
            <a:endParaRPr lang="en-US" altLang="ja-JP" sz="1100" dirty="0" smtClean="0"/>
          </a:p>
        </p:txBody>
      </p:sp>
      <p:sp>
        <p:nvSpPr>
          <p:cNvPr id="84" name="テキスト ボックス 83"/>
          <p:cNvSpPr txBox="1"/>
          <p:nvPr/>
        </p:nvSpPr>
        <p:spPr>
          <a:xfrm>
            <a:off x="6940796" y="5678584"/>
            <a:ext cx="389850" cy="338554"/>
          </a:xfrm>
          <a:prstGeom prst="rect">
            <a:avLst/>
          </a:prstGeom>
          <a:noFill/>
        </p:spPr>
        <p:txBody>
          <a:bodyPr wrap="none" rtlCol="0">
            <a:spAutoFit/>
          </a:bodyPr>
          <a:lstStyle/>
          <a:p>
            <a:r>
              <a:rPr kumimoji="1" lang="ja-JP" altLang="en-US" sz="1600" b="1" dirty="0" smtClean="0"/>
              <a:t>＋</a:t>
            </a:r>
            <a:endParaRPr kumimoji="1" lang="ja-JP" altLang="en-US" sz="1600" b="1"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36</a:t>
            </a:fld>
            <a:endParaRPr kumimoji="1" lang="ja-JP" altLang="en-US"/>
          </a:p>
        </p:txBody>
      </p:sp>
    </p:spTree>
    <p:extLst>
      <p:ext uri="{BB962C8B-B14F-4D97-AF65-F5344CB8AC3E}">
        <p14:creationId xmlns:p14="http://schemas.microsoft.com/office/powerpoint/2010/main" val="7930837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2.</a:t>
            </a:r>
            <a:r>
              <a:rPr lang="en-US" altLang="ja-JP" sz="2000" dirty="0"/>
              <a:t>4</a:t>
            </a:r>
            <a:r>
              <a:rPr lang="en-US" altLang="ja-JP" sz="2000" dirty="0" smtClean="0"/>
              <a:t> </a:t>
            </a:r>
            <a:r>
              <a:rPr lang="ja-JP" altLang="en-US" sz="2000" dirty="0" smtClean="0"/>
              <a:t>地物の選択</a:t>
            </a:r>
            <a:endParaRPr lang="en-US" altLang="ja-JP" sz="2000" dirty="0"/>
          </a:p>
        </p:txBody>
      </p:sp>
      <p:sp>
        <p:nvSpPr>
          <p:cNvPr id="8" name="テキスト ボックス 316"/>
          <p:cNvSpPr txBox="1"/>
          <p:nvPr/>
        </p:nvSpPr>
        <p:spPr>
          <a:xfrm>
            <a:off x="683623" y="866383"/>
            <a:ext cx="7650480" cy="28813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400" dirty="0" smtClean="0"/>
              <a:t>地物の削除やコピーして別のレイヤに貼り付けるときに、「地物の選択」する必要がある。</a:t>
            </a:r>
            <a:endParaRPr kumimoji="1" lang="ja-JP" altLang="en-US" sz="1400"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472" y="1381125"/>
            <a:ext cx="7755527" cy="5339232"/>
          </a:xfrm>
          <a:prstGeom prst="rect">
            <a:avLst/>
          </a:prstGeom>
        </p:spPr>
      </p:pic>
      <p:sp>
        <p:nvSpPr>
          <p:cNvPr id="26" name="角丸四角形吹き出し 25"/>
          <p:cNvSpPr/>
          <p:nvPr/>
        </p:nvSpPr>
        <p:spPr>
          <a:xfrm>
            <a:off x="391292" y="4785235"/>
            <a:ext cx="2799583" cy="280660"/>
          </a:xfrm>
          <a:prstGeom prst="wedgeRoundRectCallout">
            <a:avLst>
              <a:gd name="adj1" fmla="val -1678"/>
              <a:gd name="adj2" fmla="val 12793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テキスト ボックス 26"/>
          <p:cNvSpPr txBox="1"/>
          <p:nvPr/>
        </p:nvSpPr>
        <p:spPr>
          <a:xfrm>
            <a:off x="370710" y="4804285"/>
            <a:ext cx="2820165" cy="261610"/>
          </a:xfrm>
          <a:prstGeom prst="rect">
            <a:avLst/>
          </a:prstGeom>
          <a:noFill/>
        </p:spPr>
        <p:txBody>
          <a:bodyPr wrap="square" rtlCol="0">
            <a:spAutoFit/>
          </a:bodyPr>
          <a:lstStyle/>
          <a:p>
            <a:r>
              <a:rPr lang="ja-JP" altLang="en-US" sz="1100" dirty="0" smtClean="0"/>
              <a:t>① 選択したい地物があるレイヤを選択</a:t>
            </a:r>
            <a:endParaRPr lang="en-US" altLang="ja-JP" sz="1100" dirty="0" smtClean="0"/>
          </a:p>
        </p:txBody>
      </p:sp>
      <p:sp>
        <p:nvSpPr>
          <p:cNvPr id="28" name="正方形/長方形 27"/>
          <p:cNvSpPr/>
          <p:nvPr/>
        </p:nvSpPr>
        <p:spPr>
          <a:xfrm>
            <a:off x="1103963" y="5332791"/>
            <a:ext cx="2086912" cy="16313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a:off x="7057088" y="1732733"/>
            <a:ext cx="410512" cy="33419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角丸四角形吹き出し 29"/>
          <p:cNvSpPr/>
          <p:nvPr/>
        </p:nvSpPr>
        <p:spPr>
          <a:xfrm>
            <a:off x="5887217" y="2431812"/>
            <a:ext cx="2875782" cy="280660"/>
          </a:xfrm>
          <a:prstGeom prst="wedgeRoundRectCallout">
            <a:avLst>
              <a:gd name="adj1" fmla="val 3085"/>
              <a:gd name="adj2" fmla="val -16732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テキスト ボックス 30"/>
          <p:cNvSpPr txBox="1"/>
          <p:nvPr/>
        </p:nvSpPr>
        <p:spPr>
          <a:xfrm>
            <a:off x="5866635" y="2450862"/>
            <a:ext cx="3182115" cy="261610"/>
          </a:xfrm>
          <a:prstGeom prst="rect">
            <a:avLst/>
          </a:prstGeom>
          <a:noFill/>
        </p:spPr>
        <p:txBody>
          <a:bodyPr wrap="square" rtlCol="0">
            <a:spAutoFit/>
          </a:bodyPr>
          <a:lstStyle/>
          <a:p>
            <a:r>
              <a:rPr lang="ja-JP" altLang="en-US" sz="1100" dirty="0" smtClean="0"/>
              <a:t>① 「地物選択」をクリックしてオンにする</a:t>
            </a:r>
            <a:endParaRPr lang="en-US" altLang="ja-JP" sz="1100" dirty="0" smtClean="0"/>
          </a:p>
        </p:txBody>
      </p:sp>
      <p:sp>
        <p:nvSpPr>
          <p:cNvPr id="42" name="角丸四角形吹き出し 41"/>
          <p:cNvSpPr/>
          <p:nvPr/>
        </p:nvSpPr>
        <p:spPr>
          <a:xfrm>
            <a:off x="5799231" y="2921663"/>
            <a:ext cx="3420968" cy="1928715"/>
          </a:xfrm>
          <a:prstGeom prst="wedgeRoundRectCallout">
            <a:avLst>
              <a:gd name="adj1" fmla="val -74629"/>
              <a:gd name="adj2" fmla="val -295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テキスト ボックス 54"/>
          <p:cNvSpPr txBox="1"/>
          <p:nvPr/>
        </p:nvSpPr>
        <p:spPr>
          <a:xfrm>
            <a:off x="5869158" y="3036291"/>
            <a:ext cx="2104945" cy="1785104"/>
          </a:xfrm>
          <a:prstGeom prst="rect">
            <a:avLst/>
          </a:prstGeom>
          <a:noFill/>
        </p:spPr>
        <p:txBody>
          <a:bodyPr wrap="square" rtlCol="0">
            <a:spAutoFit/>
          </a:bodyPr>
          <a:lstStyle/>
          <a:p>
            <a:r>
              <a:rPr lang="ja-JP" altLang="en-US" sz="1100" dirty="0" smtClean="0"/>
              <a:t>②マウスで地物をクリックされると黄色く表示され、この状態が選択状態である。</a:t>
            </a:r>
            <a:endParaRPr lang="en-US" altLang="ja-JP" sz="1100" dirty="0" smtClean="0"/>
          </a:p>
          <a:p>
            <a:r>
              <a:rPr lang="ja-JP" altLang="en-US" sz="1100" dirty="0" smtClean="0"/>
              <a:t>選択を解除するときは、地物がないところをクリックする。</a:t>
            </a:r>
            <a:endParaRPr lang="en-US" altLang="ja-JP" sz="1100" dirty="0" smtClean="0"/>
          </a:p>
          <a:p>
            <a:endParaRPr lang="en-US" altLang="ja-JP" sz="1100" dirty="0" smtClean="0"/>
          </a:p>
          <a:p>
            <a:r>
              <a:rPr lang="ja-JP" altLang="en-US" sz="1100" dirty="0" smtClean="0"/>
              <a:t>ドラックして囲ったり、「</a:t>
            </a:r>
            <a:r>
              <a:rPr lang="en-US" altLang="ja-JP" sz="1100" dirty="0" smtClean="0"/>
              <a:t>Ctrl</a:t>
            </a:r>
            <a:r>
              <a:rPr lang="ja-JP" altLang="en-US" sz="1100" dirty="0" smtClean="0"/>
              <a:t>キー」を押しながら選択すると、複数の地物を同時に選択された状態することができる。</a:t>
            </a:r>
            <a:endParaRPr lang="en-US" altLang="ja-JP" sz="1100" dirty="0"/>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4157" y="3106251"/>
            <a:ext cx="978336" cy="1645184"/>
          </a:xfrm>
          <a:prstGeom prst="rect">
            <a:avLst/>
          </a:prstGeom>
        </p:spPr>
      </p:pic>
      <p:sp>
        <p:nvSpPr>
          <p:cNvPr id="57" name="正方形/長方形 56"/>
          <p:cNvSpPr/>
          <p:nvPr/>
        </p:nvSpPr>
        <p:spPr>
          <a:xfrm>
            <a:off x="5768727" y="5495925"/>
            <a:ext cx="4065864" cy="1163437"/>
          </a:xfrm>
          <a:prstGeom prst="rect">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p:cNvSpPr txBox="1"/>
          <p:nvPr/>
        </p:nvSpPr>
        <p:spPr>
          <a:xfrm>
            <a:off x="5799230" y="5548262"/>
            <a:ext cx="3911139" cy="1107996"/>
          </a:xfrm>
          <a:prstGeom prst="rect">
            <a:avLst/>
          </a:prstGeom>
          <a:noFill/>
        </p:spPr>
        <p:txBody>
          <a:bodyPr wrap="square" rtlCol="0">
            <a:spAutoFit/>
          </a:bodyPr>
          <a:lstStyle/>
          <a:p>
            <a:r>
              <a:rPr lang="ja-JP" altLang="en-US" sz="1100" dirty="0" smtClean="0"/>
              <a:t>地物が選択された状態で、</a:t>
            </a:r>
            <a:endParaRPr lang="en-US" altLang="ja-JP" sz="1100" dirty="0" smtClean="0"/>
          </a:p>
          <a:p>
            <a:r>
              <a:rPr lang="ja-JP" altLang="en-US" sz="1100" dirty="0" smtClean="0"/>
              <a:t>「</a:t>
            </a:r>
            <a:r>
              <a:rPr lang="en-US" altLang="ja-JP" sz="1100" dirty="0" smtClean="0"/>
              <a:t>delete</a:t>
            </a:r>
            <a:r>
              <a:rPr lang="ja-JP" altLang="en-US" sz="1100" dirty="0" smtClean="0"/>
              <a:t>キー」で地物を削除（編集モードがオンのとき）</a:t>
            </a:r>
            <a:endParaRPr lang="en-US" altLang="ja-JP" sz="1100" dirty="0" smtClean="0"/>
          </a:p>
          <a:p>
            <a:r>
              <a:rPr lang="ja-JP" altLang="en-US" sz="1100" dirty="0" smtClean="0"/>
              <a:t>「</a:t>
            </a:r>
            <a:r>
              <a:rPr lang="en-US" altLang="ja-JP" sz="1100" dirty="0" smtClean="0"/>
              <a:t>Ctrl</a:t>
            </a:r>
            <a:r>
              <a:rPr lang="ja-JP" altLang="en-US" sz="1100" dirty="0" smtClean="0"/>
              <a:t>」を押しながら「</a:t>
            </a:r>
            <a:r>
              <a:rPr lang="en-US" altLang="ja-JP" sz="1100" dirty="0" smtClean="0"/>
              <a:t>c</a:t>
            </a:r>
            <a:r>
              <a:rPr lang="ja-JP" altLang="en-US" sz="1100" dirty="0" smtClean="0"/>
              <a:t>」でコピー</a:t>
            </a:r>
            <a:endParaRPr lang="en-US" altLang="ja-JP" sz="1100" dirty="0" smtClean="0"/>
          </a:p>
          <a:p>
            <a:r>
              <a:rPr lang="ja-JP" altLang="en-US" sz="1100" dirty="0" smtClean="0"/>
              <a:t>ができる。</a:t>
            </a:r>
            <a:endParaRPr lang="en-US" altLang="ja-JP" sz="1100" dirty="0" smtClean="0"/>
          </a:p>
          <a:p>
            <a:r>
              <a:rPr lang="ja-JP" altLang="en-US" sz="1100" dirty="0" smtClean="0"/>
              <a:t>貼り付けは、貼り付けたいレイヤを選択＆編集モードにして、「</a:t>
            </a:r>
            <a:r>
              <a:rPr lang="en-US" altLang="ja-JP" sz="1100" dirty="0" smtClean="0"/>
              <a:t>Ctrl</a:t>
            </a:r>
            <a:r>
              <a:rPr lang="ja-JP" altLang="en-US" sz="1100" dirty="0" smtClean="0"/>
              <a:t>」を押しながら「</a:t>
            </a:r>
            <a:r>
              <a:rPr lang="en-US" altLang="ja-JP" sz="1100" dirty="0" smtClean="0"/>
              <a:t>v</a:t>
            </a:r>
            <a:r>
              <a:rPr lang="ja-JP" altLang="en-US" sz="1100" dirty="0" smtClean="0"/>
              <a:t>」</a:t>
            </a:r>
            <a:endParaRPr lang="en-US" altLang="ja-JP" sz="1100"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37</a:t>
            </a:fld>
            <a:endParaRPr kumimoji="1" lang="ja-JP" altLang="en-US"/>
          </a:p>
        </p:txBody>
      </p:sp>
    </p:spTree>
    <p:extLst>
      <p:ext uri="{BB962C8B-B14F-4D97-AF65-F5344CB8AC3E}">
        <p14:creationId xmlns:p14="http://schemas.microsoft.com/office/powerpoint/2010/main" val="12942069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3" y="466273"/>
            <a:ext cx="3312716" cy="400110"/>
          </a:xfrm>
          <a:prstGeom prst="rect">
            <a:avLst/>
          </a:prstGeom>
          <a:noFill/>
        </p:spPr>
        <p:txBody>
          <a:bodyPr wrap="square" rtlCol="0">
            <a:spAutoFit/>
          </a:bodyPr>
          <a:lstStyle/>
          <a:p>
            <a:r>
              <a:rPr lang="en-US" altLang="ja-JP" sz="2000" dirty="0" smtClean="0"/>
              <a:t>2.5 </a:t>
            </a:r>
            <a:r>
              <a:rPr lang="ja-JP" altLang="en-US" sz="2000" dirty="0" smtClean="0"/>
              <a:t>レイヤの保存</a:t>
            </a:r>
            <a:endParaRPr lang="en-US" altLang="ja-JP" sz="2000"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 y="1223799"/>
            <a:ext cx="8667750" cy="5225460"/>
          </a:xfrm>
          <a:prstGeom prst="rect">
            <a:avLst/>
          </a:prstGeom>
        </p:spPr>
      </p:pic>
      <p:sp>
        <p:nvSpPr>
          <p:cNvPr id="27" name="テキスト ボックス 316"/>
          <p:cNvSpPr txBox="1"/>
          <p:nvPr/>
        </p:nvSpPr>
        <p:spPr>
          <a:xfrm>
            <a:off x="683623" y="866383"/>
            <a:ext cx="6012452" cy="31011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ja-JP" altLang="en-US" sz="1400" dirty="0"/>
              <a:t>変更</a:t>
            </a:r>
            <a:r>
              <a:rPr lang="ja-JP" altLang="en-US" sz="1400" dirty="0" smtClean="0"/>
              <a:t>を保存するときは、編集モードをオフにして、レイヤの保存をする。</a:t>
            </a:r>
            <a:endParaRPr kumimoji="1" lang="ja-JP" altLang="en-US" sz="1400" dirty="0"/>
          </a:p>
        </p:txBody>
      </p:sp>
      <p:sp>
        <p:nvSpPr>
          <p:cNvPr id="28" name="角丸四角形吹き出し 27"/>
          <p:cNvSpPr/>
          <p:nvPr/>
        </p:nvSpPr>
        <p:spPr>
          <a:xfrm>
            <a:off x="627557" y="1995288"/>
            <a:ext cx="2799583" cy="280660"/>
          </a:xfrm>
          <a:prstGeom prst="wedgeRoundRectCallout">
            <a:avLst>
              <a:gd name="adj1" fmla="val -10864"/>
              <a:gd name="adj2" fmla="val -10284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テキスト ボックス 28"/>
          <p:cNvSpPr txBox="1"/>
          <p:nvPr/>
        </p:nvSpPr>
        <p:spPr>
          <a:xfrm>
            <a:off x="606975" y="2014338"/>
            <a:ext cx="2820165" cy="261610"/>
          </a:xfrm>
          <a:prstGeom prst="rect">
            <a:avLst/>
          </a:prstGeom>
          <a:noFill/>
        </p:spPr>
        <p:txBody>
          <a:bodyPr wrap="square" rtlCol="0">
            <a:spAutoFit/>
          </a:bodyPr>
          <a:lstStyle/>
          <a:p>
            <a:r>
              <a:rPr lang="ja-JP" altLang="en-US" sz="1100" dirty="0" smtClean="0"/>
              <a:t>① 編集モードをクリックしてオフにする。</a:t>
            </a:r>
            <a:endParaRPr lang="en-US" altLang="ja-JP" sz="1100" dirty="0" smtClean="0"/>
          </a:p>
        </p:txBody>
      </p:sp>
      <p:sp>
        <p:nvSpPr>
          <p:cNvPr id="31" name="正方形/長方形 30"/>
          <p:cNvSpPr/>
          <p:nvPr/>
        </p:nvSpPr>
        <p:spPr>
          <a:xfrm>
            <a:off x="1666553" y="1645888"/>
            <a:ext cx="202797" cy="17593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角丸四角形吹き出し 32"/>
          <p:cNvSpPr/>
          <p:nvPr/>
        </p:nvSpPr>
        <p:spPr>
          <a:xfrm>
            <a:off x="1257894" y="3310402"/>
            <a:ext cx="2104431" cy="449938"/>
          </a:xfrm>
          <a:prstGeom prst="wedgeRoundRectCallout">
            <a:avLst>
              <a:gd name="adj1" fmla="val 30466"/>
              <a:gd name="adj2" fmla="val 11648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テキスト ボックス 34"/>
          <p:cNvSpPr txBox="1"/>
          <p:nvPr/>
        </p:nvSpPr>
        <p:spPr>
          <a:xfrm>
            <a:off x="1237313" y="3329453"/>
            <a:ext cx="2125012" cy="430887"/>
          </a:xfrm>
          <a:prstGeom prst="rect">
            <a:avLst/>
          </a:prstGeom>
          <a:noFill/>
        </p:spPr>
        <p:txBody>
          <a:bodyPr wrap="square" rtlCol="0">
            <a:spAutoFit/>
          </a:bodyPr>
          <a:lstStyle/>
          <a:p>
            <a:r>
              <a:rPr lang="ja-JP" altLang="en-US" sz="1100" dirty="0"/>
              <a:t>②</a:t>
            </a:r>
            <a:r>
              <a:rPr lang="ja-JP" altLang="en-US" sz="1100" dirty="0" smtClean="0"/>
              <a:t> ①を行うとウィンドが表示。</a:t>
            </a:r>
            <a:endParaRPr lang="en-US" altLang="ja-JP" sz="1100" dirty="0" smtClean="0"/>
          </a:p>
          <a:p>
            <a:r>
              <a:rPr lang="ja-JP" altLang="en-US" sz="1100" dirty="0" smtClean="0"/>
              <a:t>　保存を選択。</a:t>
            </a:r>
            <a:endParaRPr lang="en-US" altLang="ja-JP" sz="1100" dirty="0" smtClean="0"/>
          </a:p>
        </p:txBody>
      </p:sp>
      <p:sp>
        <p:nvSpPr>
          <p:cNvPr id="36" name="正方形/長方形 35"/>
          <p:cNvSpPr/>
          <p:nvPr/>
        </p:nvSpPr>
        <p:spPr>
          <a:xfrm>
            <a:off x="2791682" y="4101716"/>
            <a:ext cx="570643" cy="2131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楕円 36"/>
          <p:cNvSpPr/>
          <p:nvPr/>
        </p:nvSpPr>
        <p:spPr>
          <a:xfrm>
            <a:off x="4358988" y="4741818"/>
            <a:ext cx="5385903" cy="182639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kumimoji="1" lang="ja-JP" altLang="en-US" sz="1100"/>
          </a:p>
        </p:txBody>
      </p:sp>
      <p:sp>
        <p:nvSpPr>
          <p:cNvPr id="38" name="テキスト ボックス 367"/>
          <p:cNvSpPr txBox="1"/>
          <p:nvPr/>
        </p:nvSpPr>
        <p:spPr>
          <a:xfrm flipH="1">
            <a:off x="4705349" y="5185954"/>
            <a:ext cx="4908913" cy="9144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400" b="1" dirty="0"/>
              <a:t>編集モードをオフ</a:t>
            </a:r>
            <a:r>
              <a:rPr kumimoji="1" lang="ja-JP" altLang="en-US" sz="1400" b="1" dirty="0" smtClean="0"/>
              <a:t>にしなくても、</a:t>
            </a:r>
            <a:endParaRPr kumimoji="1" lang="en-US" altLang="ja-JP" sz="1400" b="1" dirty="0"/>
          </a:p>
          <a:p>
            <a:r>
              <a:rPr kumimoji="1" lang="ja-JP" altLang="en-US" sz="1400" b="1" dirty="0" smtClean="0"/>
              <a:t>青枠の　でレイヤの保存ができる。</a:t>
            </a:r>
            <a:endParaRPr kumimoji="1" lang="en-US" altLang="ja-JP" sz="1400" b="1" dirty="0" smtClean="0"/>
          </a:p>
          <a:p>
            <a:r>
              <a:rPr kumimoji="1" lang="ja-JP" altLang="en-US" sz="1400" b="1" dirty="0" smtClean="0"/>
              <a:t>また作業途中でもこまめに編集モードをオフにして保存しておくと、万が一</a:t>
            </a:r>
            <a:r>
              <a:rPr kumimoji="1" lang="en-US" altLang="ja-JP" sz="1400" b="1" dirty="0" smtClean="0"/>
              <a:t>QGIS</a:t>
            </a:r>
            <a:r>
              <a:rPr kumimoji="1" lang="ja-JP" altLang="en-US" sz="1400" b="1" dirty="0" smtClean="0"/>
              <a:t>がフリーズしたときにも安心です。</a:t>
            </a:r>
            <a:endParaRPr kumimoji="1" lang="ja-JP" altLang="en-US" sz="1400" b="1"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38</a:t>
            </a:fld>
            <a:endParaRPr kumimoji="1" lang="ja-JP" altLang="en-US"/>
          </a:p>
        </p:txBody>
      </p:sp>
      <p:sp>
        <p:nvSpPr>
          <p:cNvPr id="4" name="正方形/長方形 3"/>
          <p:cNvSpPr/>
          <p:nvPr/>
        </p:nvSpPr>
        <p:spPr>
          <a:xfrm>
            <a:off x="1886194" y="1649348"/>
            <a:ext cx="188925" cy="169148"/>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rotWithShape="1">
          <a:blip r:embed="rId3"/>
          <a:srcRect l="17805" t="8073" r="80547" b="88463"/>
          <a:stretch/>
        </p:blipFill>
        <p:spPr>
          <a:xfrm>
            <a:off x="5362575" y="5443521"/>
            <a:ext cx="142876" cy="180975"/>
          </a:xfrm>
          <a:prstGeom prst="rect">
            <a:avLst/>
          </a:prstGeom>
        </p:spPr>
      </p:pic>
    </p:spTree>
    <p:extLst>
      <p:ext uri="{BB962C8B-B14F-4D97-AF65-F5344CB8AC3E}">
        <p14:creationId xmlns:p14="http://schemas.microsoft.com/office/powerpoint/2010/main" val="30023883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997" y="1697283"/>
            <a:ext cx="6730073" cy="4859479"/>
          </a:xfrm>
          <a:prstGeom prst="rect">
            <a:avLst/>
          </a:prstGeom>
        </p:spPr>
      </p:pic>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2" y="466273"/>
            <a:ext cx="6631577" cy="400110"/>
          </a:xfrm>
          <a:prstGeom prst="rect">
            <a:avLst/>
          </a:prstGeom>
          <a:noFill/>
        </p:spPr>
        <p:txBody>
          <a:bodyPr wrap="square" rtlCol="0">
            <a:spAutoFit/>
          </a:bodyPr>
          <a:lstStyle/>
          <a:p>
            <a:r>
              <a:rPr lang="en-US" altLang="ja-JP" sz="2000" dirty="0" smtClean="0"/>
              <a:t>2.6 </a:t>
            </a:r>
            <a:r>
              <a:rPr lang="ja-JP" altLang="en-US" sz="2000" dirty="0" smtClean="0"/>
              <a:t>事業計画図の作成</a:t>
            </a:r>
            <a:r>
              <a:rPr lang="en-US" altLang="ja-JP" sz="2000" dirty="0" smtClean="0"/>
              <a:t>【</a:t>
            </a:r>
            <a:r>
              <a:rPr lang="ja-JP" altLang="en-US" sz="2000" dirty="0" smtClean="0"/>
              <a:t>属性フィールドの追加</a:t>
            </a:r>
            <a:r>
              <a:rPr lang="en-US" altLang="ja-JP" sz="2000" dirty="0" smtClean="0"/>
              <a:t>】</a:t>
            </a:r>
            <a:endParaRPr lang="en-US" altLang="ja-JP" sz="2000" dirty="0"/>
          </a:p>
        </p:txBody>
      </p:sp>
      <p:sp>
        <p:nvSpPr>
          <p:cNvPr id="15" name="テキスト ボックス 14"/>
          <p:cNvSpPr txBox="1"/>
          <p:nvPr/>
        </p:nvSpPr>
        <p:spPr>
          <a:xfrm>
            <a:off x="683621" y="866286"/>
            <a:ext cx="8867703" cy="307777"/>
          </a:xfrm>
          <a:prstGeom prst="rect">
            <a:avLst/>
          </a:prstGeom>
          <a:noFill/>
        </p:spPr>
        <p:txBody>
          <a:bodyPr wrap="square" rtlCol="0">
            <a:spAutoFit/>
          </a:bodyPr>
          <a:lstStyle/>
          <a:p>
            <a:r>
              <a:rPr lang="ja-JP" altLang="en-US" sz="1400" dirty="0" smtClean="0"/>
              <a:t>線形を記入する前に、「既設利用」、「既設修繕」、「新設」の情報を記入する属性テーブルの準備をする。</a:t>
            </a:r>
            <a:endParaRPr lang="en-US" altLang="ja-JP" sz="1400" dirty="0"/>
          </a:p>
        </p:txBody>
      </p:sp>
      <p:sp>
        <p:nvSpPr>
          <p:cNvPr id="16" name="テキスト ボックス 15"/>
          <p:cNvSpPr txBox="1"/>
          <p:nvPr/>
        </p:nvSpPr>
        <p:spPr>
          <a:xfrm>
            <a:off x="683622" y="1174063"/>
            <a:ext cx="8498477" cy="523220"/>
          </a:xfrm>
          <a:prstGeom prst="rect">
            <a:avLst/>
          </a:prstGeom>
          <a:noFill/>
        </p:spPr>
        <p:txBody>
          <a:bodyPr wrap="square" rtlCol="0">
            <a:spAutoFit/>
          </a:bodyPr>
          <a:lstStyle/>
          <a:p>
            <a:r>
              <a:rPr lang="ja-JP" altLang="en-US" sz="1400" dirty="0" smtClean="0"/>
              <a:t>① 森林作業道を書くレイヤ（ジオメトリタイプ：線）の属性テーブルを開く。</a:t>
            </a:r>
            <a:endParaRPr lang="en-US" altLang="ja-JP" sz="1400" dirty="0" smtClean="0"/>
          </a:p>
          <a:p>
            <a:r>
              <a:rPr lang="ja-JP" altLang="en-US" sz="1400" dirty="0" smtClean="0"/>
              <a:t>　属性テーブルの開き方：レイヤを右クリック→「属性テーブルを開く」を</a:t>
            </a:r>
            <a:r>
              <a:rPr lang="ja-JP" altLang="en-US" sz="1400" dirty="0" smtClean="0"/>
              <a:t>クリック。</a:t>
            </a:r>
            <a:endParaRPr lang="en-US" altLang="ja-JP" sz="1400" dirty="0"/>
          </a:p>
        </p:txBody>
      </p:sp>
      <p:sp>
        <p:nvSpPr>
          <p:cNvPr id="18" name="角丸四角形吹き出し 17"/>
          <p:cNvSpPr/>
          <p:nvPr/>
        </p:nvSpPr>
        <p:spPr>
          <a:xfrm>
            <a:off x="629221" y="2462676"/>
            <a:ext cx="2104431" cy="619215"/>
          </a:xfrm>
          <a:prstGeom prst="wedgeRoundRectCallout">
            <a:avLst>
              <a:gd name="adj1" fmla="val -3028"/>
              <a:gd name="adj2" fmla="val -10502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テキスト ボックス 18"/>
          <p:cNvSpPr txBox="1"/>
          <p:nvPr/>
        </p:nvSpPr>
        <p:spPr>
          <a:xfrm>
            <a:off x="608640" y="2481728"/>
            <a:ext cx="2125012" cy="600164"/>
          </a:xfrm>
          <a:prstGeom prst="rect">
            <a:avLst/>
          </a:prstGeom>
          <a:noFill/>
        </p:spPr>
        <p:txBody>
          <a:bodyPr wrap="square" rtlCol="0">
            <a:spAutoFit/>
          </a:bodyPr>
          <a:lstStyle/>
          <a:p>
            <a:r>
              <a:rPr lang="ja-JP" altLang="en-US" sz="1100" dirty="0" smtClean="0"/>
              <a:t>② 編集モードを左クリックしてオンにし、属性テーブルの編集を有効にする</a:t>
            </a:r>
            <a:endParaRPr lang="en-US" altLang="ja-JP" sz="1100" dirty="0" smtClean="0"/>
          </a:p>
        </p:txBody>
      </p:sp>
      <p:sp>
        <p:nvSpPr>
          <p:cNvPr id="20" name="正方形/長方形 19"/>
          <p:cNvSpPr/>
          <p:nvPr/>
        </p:nvSpPr>
        <p:spPr>
          <a:xfrm>
            <a:off x="1443997" y="1892129"/>
            <a:ext cx="227149" cy="22566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4472947" y="1892129"/>
            <a:ext cx="227149" cy="22566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角丸四角形吹き出し 22"/>
          <p:cNvSpPr/>
          <p:nvPr/>
        </p:nvSpPr>
        <p:spPr>
          <a:xfrm>
            <a:off x="5097874" y="1697283"/>
            <a:ext cx="2104431" cy="619215"/>
          </a:xfrm>
          <a:prstGeom prst="wedgeRoundRectCallout">
            <a:avLst>
              <a:gd name="adj1" fmla="val -67300"/>
              <a:gd name="adj2" fmla="val 419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テキスト ボックス 23"/>
          <p:cNvSpPr txBox="1"/>
          <p:nvPr/>
        </p:nvSpPr>
        <p:spPr>
          <a:xfrm>
            <a:off x="5077293" y="1716335"/>
            <a:ext cx="2125012" cy="600164"/>
          </a:xfrm>
          <a:prstGeom prst="rect">
            <a:avLst/>
          </a:prstGeom>
          <a:noFill/>
        </p:spPr>
        <p:txBody>
          <a:bodyPr wrap="square" rtlCol="0">
            <a:spAutoFit/>
          </a:bodyPr>
          <a:lstStyle/>
          <a:p>
            <a:r>
              <a:rPr lang="ja-JP" altLang="en-US" sz="1100" dirty="0" smtClean="0"/>
              <a:t>③ 「新規フィールド」を左クリック（編集モードがオフだと非表示）</a:t>
            </a:r>
            <a:endParaRPr lang="en-US" altLang="ja-JP" sz="1100" dirty="0" smtClean="0"/>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5582" y="2772283"/>
            <a:ext cx="2562583" cy="2200582"/>
          </a:xfrm>
          <a:prstGeom prst="rect">
            <a:avLst/>
          </a:prstGeom>
        </p:spPr>
      </p:pic>
      <p:sp>
        <p:nvSpPr>
          <p:cNvPr id="30" name="テキスト ボックス 29"/>
          <p:cNvSpPr txBox="1"/>
          <p:nvPr/>
        </p:nvSpPr>
        <p:spPr>
          <a:xfrm>
            <a:off x="6038226" y="2452019"/>
            <a:ext cx="2125012" cy="261610"/>
          </a:xfrm>
          <a:prstGeom prst="rect">
            <a:avLst/>
          </a:prstGeom>
          <a:noFill/>
        </p:spPr>
        <p:txBody>
          <a:bodyPr wrap="square" rtlCol="0">
            <a:spAutoFit/>
          </a:bodyPr>
          <a:lstStyle/>
          <a:p>
            <a:r>
              <a:rPr lang="ja-JP" altLang="en-US" sz="1100" dirty="0" smtClean="0"/>
              <a:t>以下のウィンドが開く</a:t>
            </a:r>
            <a:endParaRPr lang="en-US" altLang="ja-JP" sz="1100" dirty="0" smtClean="0"/>
          </a:p>
        </p:txBody>
      </p:sp>
      <p:sp>
        <p:nvSpPr>
          <p:cNvPr id="11" name="下矢印 10"/>
          <p:cNvSpPr/>
          <p:nvPr/>
        </p:nvSpPr>
        <p:spPr>
          <a:xfrm>
            <a:off x="5423023" y="2458377"/>
            <a:ext cx="647700" cy="2552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角丸四角形吹き出し 31"/>
          <p:cNvSpPr/>
          <p:nvPr/>
        </p:nvSpPr>
        <p:spPr>
          <a:xfrm>
            <a:off x="7222887" y="3086991"/>
            <a:ext cx="2258865" cy="280663"/>
          </a:xfrm>
          <a:prstGeom prst="wedgeRoundRectCallout">
            <a:avLst>
              <a:gd name="adj1" fmla="val -62905"/>
              <a:gd name="adj2" fmla="val 176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テキスト ボックス 33"/>
          <p:cNvSpPr txBox="1"/>
          <p:nvPr/>
        </p:nvSpPr>
        <p:spPr>
          <a:xfrm>
            <a:off x="7202305" y="3106044"/>
            <a:ext cx="2436367" cy="261610"/>
          </a:xfrm>
          <a:prstGeom prst="rect">
            <a:avLst/>
          </a:prstGeom>
          <a:noFill/>
        </p:spPr>
        <p:txBody>
          <a:bodyPr wrap="square" rtlCol="0">
            <a:spAutoFit/>
          </a:bodyPr>
          <a:lstStyle/>
          <a:p>
            <a:r>
              <a:rPr lang="ja-JP" altLang="en-US" sz="1100" dirty="0" smtClean="0"/>
              <a:t>④ 列名の入力　「作業道の種類」</a:t>
            </a:r>
            <a:endParaRPr lang="en-US" altLang="ja-JP" sz="1100" dirty="0" smtClean="0"/>
          </a:p>
        </p:txBody>
      </p:sp>
      <p:sp>
        <p:nvSpPr>
          <p:cNvPr id="39" name="角丸四角形吹き出し 38"/>
          <p:cNvSpPr/>
          <p:nvPr/>
        </p:nvSpPr>
        <p:spPr>
          <a:xfrm>
            <a:off x="7222887" y="3620861"/>
            <a:ext cx="2616438" cy="2589439"/>
          </a:xfrm>
          <a:prstGeom prst="wedgeRoundRectCallout">
            <a:avLst>
              <a:gd name="adj1" fmla="val -69608"/>
              <a:gd name="adj2" fmla="val -3885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テキスト ボックス 39"/>
          <p:cNvSpPr txBox="1"/>
          <p:nvPr/>
        </p:nvSpPr>
        <p:spPr>
          <a:xfrm>
            <a:off x="7315199" y="3700815"/>
            <a:ext cx="2436367" cy="430887"/>
          </a:xfrm>
          <a:prstGeom prst="rect">
            <a:avLst/>
          </a:prstGeom>
          <a:noFill/>
        </p:spPr>
        <p:txBody>
          <a:bodyPr wrap="square" rtlCol="0">
            <a:spAutoFit/>
          </a:bodyPr>
          <a:lstStyle/>
          <a:p>
            <a:r>
              <a:rPr lang="ja-JP" altLang="en-US" sz="1100" dirty="0" smtClean="0"/>
              <a:t>⑤ 入れる情報の種類（文字</a:t>
            </a:r>
            <a:r>
              <a:rPr lang="en-US" altLang="ja-JP" sz="1100" dirty="0" smtClean="0"/>
              <a:t>or</a:t>
            </a:r>
            <a:r>
              <a:rPr lang="ja-JP" altLang="en-US" sz="1100" dirty="0" smtClean="0"/>
              <a:t>数字）を選択。</a:t>
            </a:r>
            <a:endParaRPr lang="en-US" altLang="ja-JP" sz="1100" dirty="0" smtClean="0"/>
          </a:p>
        </p:txBody>
      </p:sp>
      <p:pic>
        <p:nvPicPr>
          <p:cNvPr id="12" name="図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7789" y="4131702"/>
            <a:ext cx="1590897" cy="1171739"/>
          </a:xfrm>
          <a:prstGeom prst="rect">
            <a:avLst/>
          </a:prstGeom>
        </p:spPr>
      </p:pic>
      <p:sp>
        <p:nvSpPr>
          <p:cNvPr id="41" name="テキスト ボックス 40"/>
          <p:cNvSpPr txBox="1"/>
          <p:nvPr/>
        </p:nvSpPr>
        <p:spPr>
          <a:xfrm>
            <a:off x="7348195" y="5364912"/>
            <a:ext cx="2598093" cy="769441"/>
          </a:xfrm>
          <a:prstGeom prst="rect">
            <a:avLst/>
          </a:prstGeom>
          <a:noFill/>
        </p:spPr>
        <p:txBody>
          <a:bodyPr wrap="square" rtlCol="0">
            <a:spAutoFit/>
          </a:bodyPr>
          <a:lstStyle/>
          <a:p>
            <a:r>
              <a:rPr lang="ja-JP" altLang="en-US" sz="1100" dirty="0" smtClean="0"/>
              <a:t>文字を入れるなら「テキスト」</a:t>
            </a:r>
            <a:endParaRPr lang="en-US" altLang="ja-JP" sz="1100" dirty="0" smtClean="0"/>
          </a:p>
          <a:p>
            <a:r>
              <a:rPr lang="ja-JP" altLang="en-US" sz="1100" dirty="0" smtClean="0"/>
              <a:t>数字を入れるなら「小数点付き数値」</a:t>
            </a:r>
            <a:endParaRPr lang="en-US" altLang="ja-JP" sz="1100" dirty="0" smtClean="0"/>
          </a:p>
          <a:p>
            <a:r>
              <a:rPr lang="ja-JP" altLang="en-US" sz="1100" dirty="0" smtClean="0"/>
              <a:t>もしくは「整数値」を選ぶ。</a:t>
            </a:r>
            <a:endParaRPr lang="en-US" altLang="ja-JP" sz="1100" dirty="0" smtClean="0"/>
          </a:p>
          <a:p>
            <a:r>
              <a:rPr lang="ja-JP" altLang="en-US" sz="1100" b="1" dirty="0" smtClean="0">
                <a:solidFill>
                  <a:srgbClr val="FF0000"/>
                </a:solidFill>
              </a:rPr>
              <a:t>今回は「テキスト」を選択。</a:t>
            </a:r>
            <a:endParaRPr lang="en-US" altLang="ja-JP" sz="1100" b="1" dirty="0" smtClean="0">
              <a:solidFill>
                <a:srgbClr val="FF0000"/>
              </a:solidFill>
            </a:endParaRPr>
          </a:p>
        </p:txBody>
      </p:sp>
      <p:sp>
        <p:nvSpPr>
          <p:cNvPr id="42" name="正方形/長方形 41"/>
          <p:cNvSpPr/>
          <p:nvPr/>
        </p:nvSpPr>
        <p:spPr>
          <a:xfrm>
            <a:off x="5251789" y="4604737"/>
            <a:ext cx="891836" cy="30063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角丸四角形吹き出し 42"/>
          <p:cNvSpPr/>
          <p:nvPr/>
        </p:nvSpPr>
        <p:spPr>
          <a:xfrm>
            <a:off x="4037557" y="5158796"/>
            <a:ext cx="2630383" cy="1397966"/>
          </a:xfrm>
          <a:prstGeom prst="wedgeRoundRectCallout">
            <a:avLst>
              <a:gd name="adj1" fmla="val 5931"/>
              <a:gd name="adj2" fmla="val -7216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テキスト ボックス 43"/>
          <p:cNvSpPr txBox="1"/>
          <p:nvPr/>
        </p:nvSpPr>
        <p:spPr>
          <a:xfrm>
            <a:off x="4186186" y="5220374"/>
            <a:ext cx="2481754" cy="600164"/>
          </a:xfrm>
          <a:prstGeom prst="rect">
            <a:avLst/>
          </a:prstGeom>
          <a:noFill/>
        </p:spPr>
        <p:txBody>
          <a:bodyPr wrap="square" rtlCol="0">
            <a:spAutoFit/>
          </a:bodyPr>
          <a:lstStyle/>
          <a:p>
            <a:r>
              <a:rPr lang="ja-JP" altLang="en-US" sz="1100" dirty="0" smtClean="0"/>
              <a:t>⑥</a:t>
            </a:r>
            <a:r>
              <a:rPr lang="en-US" altLang="ja-JP" sz="1100" dirty="0" smtClean="0"/>
              <a:t>Ok</a:t>
            </a:r>
            <a:r>
              <a:rPr lang="ja-JP" altLang="en-US" sz="1100" dirty="0" smtClean="0"/>
              <a:t>を選択。</a:t>
            </a:r>
            <a:endParaRPr lang="en-US" altLang="ja-JP" sz="1100" dirty="0" smtClean="0"/>
          </a:p>
          <a:p>
            <a:r>
              <a:rPr lang="ja-JP" altLang="en-US" sz="1100" dirty="0" smtClean="0"/>
              <a:t>以下のように列（属性フィールド）が増えていれば成功</a:t>
            </a:r>
            <a:endParaRPr lang="en-US" altLang="ja-JP" sz="1100" dirty="0" smtClean="0"/>
          </a:p>
        </p:txBody>
      </p:sp>
      <p:pic>
        <p:nvPicPr>
          <p:cNvPr id="13" name="図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3711" y="5857779"/>
            <a:ext cx="2057687" cy="571580"/>
          </a:xfrm>
          <a:prstGeom prst="rect">
            <a:avLst/>
          </a:prstGeom>
        </p:spPr>
      </p:pic>
      <p:sp>
        <p:nvSpPr>
          <p:cNvPr id="26" name="正方形/長方形 25"/>
          <p:cNvSpPr/>
          <p:nvPr/>
        </p:nvSpPr>
        <p:spPr>
          <a:xfrm>
            <a:off x="5291784" y="3127401"/>
            <a:ext cx="1592341" cy="24025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5292116" y="3664392"/>
            <a:ext cx="1592341" cy="24025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39</a:t>
            </a:fld>
            <a:endParaRPr kumimoji="1" lang="ja-JP" altLang="en-US"/>
          </a:p>
        </p:txBody>
      </p:sp>
    </p:spTree>
    <p:extLst>
      <p:ext uri="{BB962C8B-B14F-4D97-AF65-F5344CB8AC3E}">
        <p14:creationId xmlns:p14="http://schemas.microsoft.com/office/powerpoint/2010/main" val="5312020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2" y="1605047"/>
            <a:ext cx="6743248" cy="5119603"/>
          </a:xfrm>
          <a:prstGeom prst="rect">
            <a:avLst/>
          </a:prstGeom>
        </p:spPr>
      </p:pic>
      <p:sp>
        <p:nvSpPr>
          <p:cNvPr id="47" name="角丸四角形吹き出し 46"/>
          <p:cNvSpPr/>
          <p:nvPr/>
        </p:nvSpPr>
        <p:spPr>
          <a:xfrm>
            <a:off x="5921306" y="3752850"/>
            <a:ext cx="3765620" cy="2812942"/>
          </a:xfrm>
          <a:prstGeom prst="wedgeRoundRectCallout">
            <a:avLst>
              <a:gd name="adj1" fmla="val -42853"/>
              <a:gd name="adj2" fmla="val 977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2" y="466273"/>
            <a:ext cx="6631577" cy="400110"/>
          </a:xfrm>
          <a:prstGeom prst="rect">
            <a:avLst/>
          </a:prstGeom>
          <a:noFill/>
        </p:spPr>
        <p:txBody>
          <a:bodyPr wrap="square" rtlCol="0">
            <a:spAutoFit/>
          </a:bodyPr>
          <a:lstStyle/>
          <a:p>
            <a:r>
              <a:rPr lang="en-US" altLang="ja-JP" sz="2000" dirty="0" smtClean="0"/>
              <a:t>2.7 </a:t>
            </a:r>
            <a:r>
              <a:rPr lang="ja-JP" altLang="en-US" sz="2000" dirty="0" smtClean="0"/>
              <a:t>事業計画図の作成</a:t>
            </a:r>
            <a:r>
              <a:rPr lang="en-US" altLang="ja-JP" sz="2000" dirty="0" smtClean="0"/>
              <a:t>【</a:t>
            </a:r>
            <a:r>
              <a:rPr lang="ja-JP" altLang="en-US" sz="2000" dirty="0" smtClean="0"/>
              <a:t>森林作業道の追加</a:t>
            </a:r>
            <a:r>
              <a:rPr lang="en-US" altLang="ja-JP" sz="2000" dirty="0" smtClean="0"/>
              <a:t>】</a:t>
            </a:r>
            <a:endParaRPr lang="en-US" altLang="ja-JP" sz="2000" dirty="0"/>
          </a:p>
        </p:txBody>
      </p:sp>
      <p:sp>
        <p:nvSpPr>
          <p:cNvPr id="15" name="テキスト ボックス 14"/>
          <p:cNvSpPr txBox="1"/>
          <p:nvPr/>
        </p:nvSpPr>
        <p:spPr>
          <a:xfrm>
            <a:off x="683622" y="866383"/>
            <a:ext cx="8746129" cy="738664"/>
          </a:xfrm>
          <a:prstGeom prst="rect">
            <a:avLst/>
          </a:prstGeom>
          <a:noFill/>
        </p:spPr>
        <p:txBody>
          <a:bodyPr wrap="square" rtlCol="0">
            <a:spAutoFit/>
          </a:bodyPr>
          <a:lstStyle/>
          <a:p>
            <a:r>
              <a:rPr lang="ja-JP" altLang="en-US" sz="1400" dirty="0" smtClean="0"/>
              <a:t>作業道の線形を追加していく。</a:t>
            </a:r>
            <a:endParaRPr lang="en-US" altLang="ja-JP" sz="1400" dirty="0" smtClean="0"/>
          </a:p>
          <a:p>
            <a:r>
              <a:rPr lang="ja-JP" altLang="en-US" sz="1400" dirty="0" smtClean="0"/>
              <a:t>今回は「</a:t>
            </a:r>
            <a:r>
              <a:rPr lang="en-US" altLang="ja-JP" sz="1400" dirty="0" smtClean="0"/>
              <a:t>20200707.gpx</a:t>
            </a:r>
            <a:r>
              <a:rPr lang="ja-JP" altLang="en-US" sz="1400" dirty="0" smtClean="0"/>
              <a:t>」の軌跡は「既設利用」として、そのほかの線形は「新設」</a:t>
            </a:r>
            <a:r>
              <a:rPr lang="en-US" altLang="ja-JP" sz="1400" dirty="0" smtClean="0"/>
              <a:t>or</a:t>
            </a:r>
            <a:r>
              <a:rPr lang="ja-JP" altLang="en-US" sz="1400" dirty="0" smtClean="0"/>
              <a:t>「既設修繕」として、</a:t>
            </a:r>
            <a:endParaRPr lang="en-US" altLang="ja-JP" sz="1400" dirty="0" smtClean="0"/>
          </a:p>
          <a:p>
            <a:r>
              <a:rPr lang="ja-JP" altLang="en-US" sz="1400" dirty="0" smtClean="0"/>
              <a:t>属性テーブルに情報を記入していく。</a:t>
            </a:r>
            <a:endParaRPr lang="en-US" altLang="ja-JP" sz="1400" dirty="0"/>
          </a:p>
        </p:txBody>
      </p:sp>
      <p:sp>
        <p:nvSpPr>
          <p:cNvPr id="27" name="角丸四角形吹き出し 26"/>
          <p:cNvSpPr/>
          <p:nvPr/>
        </p:nvSpPr>
        <p:spPr>
          <a:xfrm>
            <a:off x="3264022" y="2664036"/>
            <a:ext cx="2125012" cy="828605"/>
          </a:xfrm>
          <a:prstGeom prst="wedgeRoundRectCallout">
            <a:avLst>
              <a:gd name="adj1" fmla="val 29120"/>
              <a:gd name="adj2" fmla="val 7969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テキスト ボックス 27"/>
          <p:cNvSpPr txBox="1"/>
          <p:nvPr/>
        </p:nvSpPr>
        <p:spPr>
          <a:xfrm>
            <a:off x="3264022" y="2723201"/>
            <a:ext cx="2125012" cy="769441"/>
          </a:xfrm>
          <a:prstGeom prst="rect">
            <a:avLst/>
          </a:prstGeom>
          <a:noFill/>
        </p:spPr>
        <p:txBody>
          <a:bodyPr wrap="square" rtlCol="0">
            <a:spAutoFit/>
          </a:bodyPr>
          <a:lstStyle/>
          <a:p>
            <a:r>
              <a:rPr lang="ja-JP" altLang="en-US" sz="1100" dirty="0" smtClean="0"/>
              <a:t>②左クリックで頂点を追加しながら、軌跡に併せてなだらかに線を記入。</a:t>
            </a:r>
            <a:endParaRPr lang="en-US" altLang="ja-JP" sz="1100" dirty="0" smtClean="0"/>
          </a:p>
          <a:p>
            <a:r>
              <a:rPr lang="ja-JP" altLang="en-US" sz="1100" dirty="0" smtClean="0"/>
              <a:t>終わるときは右クリック</a:t>
            </a:r>
            <a:endParaRPr lang="en-US" altLang="ja-JP" sz="1100" dirty="0" smtClean="0"/>
          </a:p>
        </p:txBody>
      </p:sp>
      <p:sp>
        <p:nvSpPr>
          <p:cNvPr id="29" name="正方形/長方形 28"/>
          <p:cNvSpPr/>
          <p:nvPr/>
        </p:nvSpPr>
        <p:spPr>
          <a:xfrm>
            <a:off x="808688" y="5428041"/>
            <a:ext cx="1953562" cy="15360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2299819" y="2194928"/>
            <a:ext cx="319556" cy="3391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a:off x="2771775" y="2193234"/>
            <a:ext cx="319556" cy="3391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角丸四角形吹き出し 34"/>
          <p:cNvSpPr/>
          <p:nvPr/>
        </p:nvSpPr>
        <p:spPr>
          <a:xfrm>
            <a:off x="651995" y="2922065"/>
            <a:ext cx="2156640" cy="1128263"/>
          </a:xfrm>
          <a:prstGeom prst="wedgeRoundRectCallout">
            <a:avLst>
              <a:gd name="adj1" fmla="val -42853"/>
              <a:gd name="adj2" fmla="val 977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テキスト ボックス 35"/>
          <p:cNvSpPr txBox="1"/>
          <p:nvPr/>
        </p:nvSpPr>
        <p:spPr>
          <a:xfrm>
            <a:off x="683622" y="2942332"/>
            <a:ext cx="2125012" cy="1107996"/>
          </a:xfrm>
          <a:prstGeom prst="rect">
            <a:avLst/>
          </a:prstGeom>
          <a:noFill/>
        </p:spPr>
        <p:txBody>
          <a:bodyPr wrap="square" rtlCol="0">
            <a:spAutoFit/>
          </a:bodyPr>
          <a:lstStyle/>
          <a:p>
            <a:r>
              <a:rPr lang="ja-JP" altLang="en-US" sz="1100" dirty="0" smtClean="0"/>
              <a:t>①</a:t>
            </a:r>
            <a:endParaRPr lang="en-US" altLang="ja-JP" sz="1100" dirty="0" smtClean="0"/>
          </a:p>
          <a:p>
            <a:r>
              <a:rPr lang="ja-JP" altLang="en-US" sz="1100" dirty="0" smtClean="0"/>
              <a:t>・編集するレイヤの選択</a:t>
            </a:r>
            <a:endParaRPr lang="en-US" altLang="ja-JP" sz="1100" dirty="0" smtClean="0"/>
          </a:p>
          <a:p>
            <a:r>
              <a:rPr lang="ja-JP" altLang="en-US" sz="1100" dirty="0" smtClean="0"/>
              <a:t>・編集モードのオン</a:t>
            </a:r>
            <a:endParaRPr lang="en-US" altLang="ja-JP" sz="1100" dirty="0" smtClean="0"/>
          </a:p>
          <a:p>
            <a:r>
              <a:rPr lang="ja-JP" altLang="en-US" sz="1100" dirty="0" smtClean="0"/>
              <a:t>・「地物の追加」のクリック</a:t>
            </a:r>
            <a:endParaRPr lang="en-US" altLang="ja-JP" sz="1100" dirty="0" smtClean="0"/>
          </a:p>
          <a:p>
            <a:r>
              <a:rPr lang="ja-JP" altLang="en-US" sz="1100" dirty="0" smtClean="0"/>
              <a:t>して、地物（ライン）を追加する準備をする。</a:t>
            </a:r>
            <a:endParaRPr lang="en-US" altLang="ja-JP" sz="1100" dirty="0" smtClean="0"/>
          </a:p>
        </p:txBody>
      </p:sp>
      <p:cxnSp>
        <p:nvCxnSpPr>
          <p:cNvPr id="37" name="直線矢印コネクタ 36"/>
          <p:cNvCxnSpPr/>
          <p:nvPr/>
        </p:nvCxnSpPr>
        <p:spPr>
          <a:xfrm flipV="1">
            <a:off x="1647825" y="2532390"/>
            <a:ext cx="651994" cy="38967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直線矢印コネクタ 37"/>
          <p:cNvCxnSpPr/>
          <p:nvPr/>
        </p:nvCxnSpPr>
        <p:spPr>
          <a:xfrm flipV="1">
            <a:off x="2299819" y="2532390"/>
            <a:ext cx="651994" cy="38967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5" name="直線矢印コネクタ 44"/>
          <p:cNvCxnSpPr/>
          <p:nvPr/>
        </p:nvCxnSpPr>
        <p:spPr>
          <a:xfrm flipH="1">
            <a:off x="1905000" y="4064389"/>
            <a:ext cx="16282" cy="13029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9" name="図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119" y="4606071"/>
            <a:ext cx="3164817" cy="1781818"/>
          </a:xfrm>
          <a:prstGeom prst="rect">
            <a:avLst/>
          </a:prstGeom>
        </p:spPr>
      </p:pic>
      <p:sp>
        <p:nvSpPr>
          <p:cNvPr id="46" name="正方形/長方形 45"/>
          <p:cNvSpPr/>
          <p:nvPr/>
        </p:nvSpPr>
        <p:spPr>
          <a:xfrm>
            <a:off x="6162543" y="5221903"/>
            <a:ext cx="3114355" cy="15360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p:cNvSpPr txBox="1"/>
          <p:nvPr/>
        </p:nvSpPr>
        <p:spPr>
          <a:xfrm>
            <a:off x="6057770" y="3824805"/>
            <a:ext cx="3485829" cy="769441"/>
          </a:xfrm>
          <a:prstGeom prst="rect">
            <a:avLst/>
          </a:prstGeom>
          <a:noFill/>
        </p:spPr>
        <p:txBody>
          <a:bodyPr wrap="square" rtlCol="0">
            <a:spAutoFit/>
          </a:bodyPr>
          <a:lstStyle/>
          <a:p>
            <a:r>
              <a:rPr lang="ja-JP" altLang="en-US" sz="1100" dirty="0" smtClean="0"/>
              <a:t>③今追加した地物（ライン）の属性データを入力する画面が表示される。</a:t>
            </a:r>
            <a:endParaRPr lang="en-US" altLang="ja-JP" sz="1100" dirty="0" smtClean="0"/>
          </a:p>
          <a:p>
            <a:r>
              <a:rPr lang="ja-JP" altLang="en-US" sz="1100" dirty="0" smtClean="0"/>
              <a:t>先ほど追加して項目「作業道の種類」に「既設利用」と入力して、「</a:t>
            </a:r>
            <a:r>
              <a:rPr lang="en-US" altLang="ja-JP" sz="1100" dirty="0" smtClean="0"/>
              <a:t>OK</a:t>
            </a:r>
            <a:r>
              <a:rPr lang="ja-JP" altLang="en-US" sz="1100" dirty="0" smtClean="0"/>
              <a:t>」をクリック</a:t>
            </a:r>
            <a:endParaRPr lang="en-US" altLang="ja-JP" sz="1100" dirty="0" smtClean="0"/>
          </a:p>
        </p:txBody>
      </p:sp>
      <p:sp>
        <p:nvSpPr>
          <p:cNvPr id="49" name="正方形/長方形 48"/>
          <p:cNvSpPr/>
          <p:nvPr/>
        </p:nvSpPr>
        <p:spPr>
          <a:xfrm>
            <a:off x="8130592" y="6151928"/>
            <a:ext cx="660984" cy="2359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40</a:t>
            </a:fld>
            <a:endParaRPr kumimoji="1" lang="ja-JP" altLang="en-US"/>
          </a:p>
        </p:txBody>
      </p:sp>
    </p:spTree>
    <p:extLst>
      <p:ext uri="{BB962C8B-B14F-4D97-AF65-F5344CB8AC3E}">
        <p14:creationId xmlns:p14="http://schemas.microsoft.com/office/powerpoint/2010/main" val="33109283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5" name="テキスト ボックス 14"/>
          <p:cNvSpPr txBox="1"/>
          <p:nvPr/>
        </p:nvSpPr>
        <p:spPr>
          <a:xfrm>
            <a:off x="683622" y="856321"/>
            <a:ext cx="8336857" cy="523220"/>
          </a:xfrm>
          <a:prstGeom prst="rect">
            <a:avLst/>
          </a:prstGeom>
          <a:noFill/>
        </p:spPr>
        <p:txBody>
          <a:bodyPr wrap="square" rtlCol="0">
            <a:spAutoFit/>
          </a:bodyPr>
          <a:lstStyle/>
          <a:p>
            <a:r>
              <a:rPr lang="ja-JP" altLang="en-US" sz="1400" dirty="0" smtClean="0"/>
              <a:t>自由に線形を追加し、事業計画図を作成してみる。</a:t>
            </a:r>
            <a:endParaRPr lang="en-US" altLang="ja-JP" sz="1400" dirty="0" smtClean="0"/>
          </a:p>
          <a:p>
            <a:r>
              <a:rPr lang="ja-JP" altLang="en-US" sz="1400" dirty="0" smtClean="0"/>
              <a:t>線形を追加する際、作業道の種類を「新設」や「既設修繕」も記入してみる。</a:t>
            </a:r>
            <a:endParaRPr lang="en-US" altLang="ja-JP" sz="1400" dirty="0"/>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140" y="1379541"/>
            <a:ext cx="8594339" cy="5369612"/>
          </a:xfrm>
          <a:prstGeom prst="rect">
            <a:avLst/>
          </a:prstGeom>
        </p:spPr>
      </p:pic>
      <p:sp>
        <p:nvSpPr>
          <p:cNvPr id="6" name="テキスト ボックス 5"/>
          <p:cNvSpPr txBox="1"/>
          <p:nvPr/>
        </p:nvSpPr>
        <p:spPr>
          <a:xfrm>
            <a:off x="683622" y="466273"/>
            <a:ext cx="6631577" cy="400110"/>
          </a:xfrm>
          <a:prstGeom prst="rect">
            <a:avLst/>
          </a:prstGeom>
          <a:noFill/>
        </p:spPr>
        <p:txBody>
          <a:bodyPr wrap="square" rtlCol="0">
            <a:spAutoFit/>
          </a:bodyPr>
          <a:lstStyle/>
          <a:p>
            <a:r>
              <a:rPr lang="en-US" altLang="ja-JP" sz="2000" dirty="0" smtClean="0"/>
              <a:t>2.7 </a:t>
            </a:r>
            <a:r>
              <a:rPr lang="ja-JP" altLang="en-US" sz="2000" dirty="0" smtClean="0"/>
              <a:t>事業計画図の作成</a:t>
            </a:r>
            <a:r>
              <a:rPr lang="en-US" altLang="ja-JP" sz="2000" dirty="0" smtClean="0"/>
              <a:t>【</a:t>
            </a:r>
            <a:r>
              <a:rPr lang="ja-JP" altLang="en-US" sz="2000" dirty="0" smtClean="0"/>
              <a:t>森林作業道の追加</a:t>
            </a:r>
            <a:r>
              <a:rPr lang="en-US" altLang="ja-JP" sz="2000" dirty="0" smtClean="0"/>
              <a:t>】</a:t>
            </a:r>
            <a:endParaRPr lang="en-US" altLang="ja-JP" sz="2000" dirty="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41</a:t>
            </a:fld>
            <a:endParaRPr kumimoji="1" lang="ja-JP" altLang="en-US"/>
          </a:p>
        </p:txBody>
      </p:sp>
    </p:spTree>
    <p:extLst>
      <p:ext uri="{BB962C8B-B14F-4D97-AF65-F5344CB8AC3E}">
        <p14:creationId xmlns:p14="http://schemas.microsoft.com/office/powerpoint/2010/main" val="11778242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2" y="466273"/>
            <a:ext cx="7972355" cy="400110"/>
          </a:xfrm>
          <a:prstGeom prst="rect">
            <a:avLst/>
          </a:prstGeom>
          <a:noFill/>
        </p:spPr>
        <p:txBody>
          <a:bodyPr wrap="square" rtlCol="0">
            <a:spAutoFit/>
          </a:bodyPr>
          <a:lstStyle/>
          <a:p>
            <a:r>
              <a:rPr lang="en-US" altLang="ja-JP" sz="2000" dirty="0" smtClean="0"/>
              <a:t>2.8 </a:t>
            </a:r>
            <a:r>
              <a:rPr lang="ja-JP" altLang="en-US" sz="2000" dirty="0" smtClean="0"/>
              <a:t>事業計画図の作成</a:t>
            </a:r>
            <a:r>
              <a:rPr lang="en-US" altLang="ja-JP" sz="2000" dirty="0" smtClean="0"/>
              <a:t>【</a:t>
            </a:r>
            <a:r>
              <a:rPr lang="ja-JP" altLang="en-US" sz="2000" dirty="0" smtClean="0"/>
              <a:t>森林作業道の種類（属性データ）の編集</a:t>
            </a:r>
            <a:r>
              <a:rPr lang="en-US" altLang="ja-JP" sz="2000" dirty="0" smtClean="0"/>
              <a:t>】</a:t>
            </a:r>
            <a:endParaRPr lang="en-US" altLang="ja-JP" sz="2000" dirty="0"/>
          </a:p>
        </p:txBody>
      </p:sp>
      <p:sp>
        <p:nvSpPr>
          <p:cNvPr id="15" name="テキスト ボックス 14"/>
          <p:cNvSpPr txBox="1"/>
          <p:nvPr/>
        </p:nvSpPr>
        <p:spPr>
          <a:xfrm>
            <a:off x="683622" y="866383"/>
            <a:ext cx="8538755" cy="308766"/>
          </a:xfrm>
          <a:prstGeom prst="rect">
            <a:avLst/>
          </a:prstGeom>
          <a:noFill/>
        </p:spPr>
        <p:txBody>
          <a:bodyPr wrap="square" rtlCol="0">
            <a:spAutoFit/>
          </a:bodyPr>
          <a:lstStyle/>
          <a:p>
            <a:r>
              <a:rPr lang="ja-JP" altLang="en-US" sz="1400" dirty="0" smtClean="0"/>
              <a:t>地物を追加してから、属性データを編集する場合、属性テーブルを開いて編集することが</a:t>
            </a:r>
            <a:r>
              <a:rPr lang="ja-JP" altLang="en-US" sz="1400" dirty="0" smtClean="0"/>
              <a:t>できる。</a:t>
            </a:r>
            <a:endParaRPr lang="en-US" altLang="ja-JP" sz="1400"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997" y="1175149"/>
            <a:ext cx="7592006" cy="5481185"/>
          </a:xfrm>
          <a:prstGeom prst="rect">
            <a:avLst/>
          </a:prstGeom>
        </p:spPr>
      </p:pic>
      <p:sp>
        <p:nvSpPr>
          <p:cNvPr id="7" name="角丸四角形吹き出し 6"/>
          <p:cNvSpPr/>
          <p:nvPr/>
        </p:nvSpPr>
        <p:spPr>
          <a:xfrm>
            <a:off x="1636762" y="1156097"/>
            <a:ext cx="2104431" cy="449939"/>
          </a:xfrm>
          <a:prstGeom prst="wedgeRoundRectCallout">
            <a:avLst>
              <a:gd name="adj1" fmla="val -65036"/>
              <a:gd name="adj2" fmla="val 3469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 name="テキスト ボックス 7"/>
          <p:cNvSpPr txBox="1"/>
          <p:nvPr/>
        </p:nvSpPr>
        <p:spPr>
          <a:xfrm>
            <a:off x="1616181" y="1175149"/>
            <a:ext cx="2125012" cy="430887"/>
          </a:xfrm>
          <a:prstGeom prst="rect">
            <a:avLst/>
          </a:prstGeom>
          <a:noFill/>
        </p:spPr>
        <p:txBody>
          <a:bodyPr wrap="square" rtlCol="0">
            <a:spAutoFit/>
          </a:bodyPr>
          <a:lstStyle/>
          <a:p>
            <a:r>
              <a:rPr lang="ja-JP" altLang="en-US" sz="1100" dirty="0" smtClean="0"/>
              <a:t>①編集モードを左クリックしてオンにする。</a:t>
            </a:r>
            <a:endParaRPr lang="en-US" altLang="ja-JP" sz="1100" dirty="0" smtClean="0"/>
          </a:p>
        </p:txBody>
      </p:sp>
      <p:sp>
        <p:nvSpPr>
          <p:cNvPr id="9" name="正方形/長方形 8"/>
          <p:cNvSpPr/>
          <p:nvPr/>
        </p:nvSpPr>
        <p:spPr>
          <a:xfrm>
            <a:off x="1045564" y="1469258"/>
            <a:ext cx="237242" cy="20281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1979013" y="2402707"/>
            <a:ext cx="907061" cy="25476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吹き出し 11"/>
          <p:cNvSpPr/>
          <p:nvPr/>
        </p:nvSpPr>
        <p:spPr>
          <a:xfrm>
            <a:off x="3240030" y="2168211"/>
            <a:ext cx="2265420" cy="489264"/>
          </a:xfrm>
          <a:prstGeom prst="wedgeRoundRectCallout">
            <a:avLst>
              <a:gd name="adj1" fmla="val -65036"/>
              <a:gd name="adj2" fmla="val 3469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テキスト ボックス 12"/>
          <p:cNvSpPr txBox="1"/>
          <p:nvPr/>
        </p:nvSpPr>
        <p:spPr>
          <a:xfrm>
            <a:off x="3219449" y="2187263"/>
            <a:ext cx="2397580" cy="430887"/>
          </a:xfrm>
          <a:prstGeom prst="rect">
            <a:avLst/>
          </a:prstGeom>
          <a:noFill/>
        </p:spPr>
        <p:txBody>
          <a:bodyPr wrap="square" rtlCol="0">
            <a:spAutoFit/>
          </a:bodyPr>
          <a:lstStyle/>
          <a:p>
            <a:r>
              <a:rPr lang="ja-JP" altLang="en-US" sz="1100" dirty="0" smtClean="0"/>
              <a:t>②編集したい地物の項目をクリックすれば、内容を変更できる</a:t>
            </a:r>
            <a:endParaRPr lang="en-US" altLang="ja-JP" sz="1100" dirty="0" smtClean="0"/>
          </a:p>
        </p:txBody>
      </p:sp>
      <p:sp>
        <p:nvSpPr>
          <p:cNvPr id="14" name="正方形/長方形 13"/>
          <p:cNvSpPr/>
          <p:nvPr/>
        </p:nvSpPr>
        <p:spPr>
          <a:xfrm>
            <a:off x="5637610" y="1888908"/>
            <a:ext cx="4134397" cy="4767426"/>
          </a:xfrm>
          <a:prstGeom prst="rect">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5692439" y="1960400"/>
            <a:ext cx="3300297" cy="267995"/>
          </a:xfrm>
          <a:prstGeom prst="rect">
            <a:avLst/>
          </a:prstGeom>
          <a:noFill/>
        </p:spPr>
        <p:txBody>
          <a:bodyPr wrap="square" rtlCol="0">
            <a:spAutoFit/>
          </a:bodyPr>
          <a:lstStyle/>
          <a:p>
            <a:r>
              <a:rPr lang="ja-JP" altLang="en-US" sz="1100" dirty="0" smtClean="0"/>
              <a:t>◆属性データを変更したい地物を探すときのコツ</a:t>
            </a:r>
            <a:endParaRPr lang="en-US" altLang="ja-JP" sz="1100" dirty="0" smtClean="0"/>
          </a:p>
        </p:txBody>
      </p:sp>
      <p:sp>
        <p:nvSpPr>
          <p:cNvPr id="4" name="正方形/長方形 3"/>
          <p:cNvSpPr/>
          <p:nvPr/>
        </p:nvSpPr>
        <p:spPr>
          <a:xfrm>
            <a:off x="992735" y="1823031"/>
            <a:ext cx="169315" cy="1929819"/>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5717412" y="2228395"/>
            <a:ext cx="4054595" cy="1277273"/>
          </a:xfrm>
          <a:prstGeom prst="rect">
            <a:avLst/>
          </a:prstGeom>
          <a:noFill/>
        </p:spPr>
        <p:txBody>
          <a:bodyPr wrap="square" rtlCol="0">
            <a:spAutoFit/>
          </a:bodyPr>
          <a:lstStyle/>
          <a:p>
            <a:r>
              <a:rPr lang="ja-JP" altLang="en-US" sz="1100" dirty="0" smtClean="0"/>
              <a:t>・「</a:t>
            </a:r>
            <a:r>
              <a:rPr lang="en-US" altLang="ja-JP" sz="1100" dirty="0" smtClean="0"/>
              <a:t>id</a:t>
            </a:r>
            <a:r>
              <a:rPr lang="ja-JP" altLang="en-US" sz="1100" dirty="0" smtClean="0"/>
              <a:t>列」の横の青枠の数字を選択すると、選択された数字の地物が地図上でも選択される</a:t>
            </a:r>
            <a:endParaRPr lang="en-US" altLang="ja-JP" sz="1100" dirty="0" smtClean="0"/>
          </a:p>
          <a:p>
            <a:endParaRPr lang="en-US" altLang="ja-JP" sz="1100" dirty="0" smtClean="0"/>
          </a:p>
          <a:p>
            <a:r>
              <a:rPr lang="ja-JP" altLang="en-US" sz="1100" dirty="0" smtClean="0"/>
              <a:t>・属性テーブルを開いた状態で地物を選択すると、選択された地物の属性データが青く表示される</a:t>
            </a:r>
            <a:endParaRPr lang="en-US" altLang="ja-JP" sz="1100" dirty="0" smtClean="0"/>
          </a:p>
          <a:p>
            <a:endParaRPr lang="en-US" altLang="ja-JP" sz="1100" dirty="0"/>
          </a:p>
          <a:p>
            <a:endParaRPr lang="en-US" altLang="ja-JP" sz="1100" dirty="0" smtClean="0"/>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0789" y="3237000"/>
            <a:ext cx="2678214" cy="1154868"/>
          </a:xfrm>
          <a:prstGeom prst="rect">
            <a:avLst/>
          </a:prstGeom>
        </p:spPr>
      </p:pic>
      <p:sp>
        <p:nvSpPr>
          <p:cNvPr id="18" name="テキスト ボックス 17"/>
          <p:cNvSpPr txBox="1"/>
          <p:nvPr/>
        </p:nvSpPr>
        <p:spPr>
          <a:xfrm>
            <a:off x="5717412" y="4514273"/>
            <a:ext cx="4054595" cy="430887"/>
          </a:xfrm>
          <a:prstGeom prst="rect">
            <a:avLst/>
          </a:prstGeom>
          <a:noFill/>
        </p:spPr>
        <p:txBody>
          <a:bodyPr wrap="square" rtlCol="0">
            <a:spAutoFit/>
          </a:bodyPr>
          <a:lstStyle/>
          <a:p>
            <a:r>
              <a:rPr lang="ja-JP" altLang="en-US" sz="1100" dirty="0" smtClean="0"/>
              <a:t>・左下の黄色枠のタブを選択すると以下のようなタブが表示され、属性テーブルに表示される地物を絞ることができる。</a:t>
            </a:r>
            <a:endParaRPr lang="en-US" altLang="ja-JP" sz="1100" dirty="0" smtClean="0"/>
          </a:p>
        </p:txBody>
      </p:sp>
      <p:pic>
        <p:nvPicPr>
          <p:cNvPr id="19" name="図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3815" y="4993810"/>
            <a:ext cx="2772162" cy="1571844"/>
          </a:xfrm>
          <a:prstGeom prst="rect">
            <a:avLst/>
          </a:prstGeom>
        </p:spPr>
      </p:pic>
      <p:sp>
        <p:nvSpPr>
          <p:cNvPr id="20" name="正方形/長方形 19"/>
          <p:cNvSpPr/>
          <p:nvPr/>
        </p:nvSpPr>
        <p:spPr>
          <a:xfrm>
            <a:off x="970023" y="6310887"/>
            <a:ext cx="1401702" cy="364499"/>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矢印コネクタ 20"/>
          <p:cNvCxnSpPr/>
          <p:nvPr/>
        </p:nvCxnSpPr>
        <p:spPr>
          <a:xfrm flipH="1">
            <a:off x="2371725" y="4903130"/>
            <a:ext cx="3345687" cy="14077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42</a:t>
            </a:fld>
            <a:endParaRPr kumimoji="1" lang="ja-JP" altLang="en-US"/>
          </a:p>
        </p:txBody>
      </p:sp>
    </p:spTree>
    <p:extLst>
      <p:ext uri="{BB962C8B-B14F-4D97-AF65-F5344CB8AC3E}">
        <p14:creationId xmlns:p14="http://schemas.microsoft.com/office/powerpoint/2010/main" val="8904968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7" name="テキスト ボックス 6"/>
          <p:cNvSpPr txBox="1"/>
          <p:nvPr/>
        </p:nvSpPr>
        <p:spPr>
          <a:xfrm>
            <a:off x="683622" y="856321"/>
            <a:ext cx="8336857" cy="307777"/>
          </a:xfrm>
          <a:prstGeom prst="rect">
            <a:avLst/>
          </a:prstGeom>
          <a:noFill/>
        </p:spPr>
        <p:txBody>
          <a:bodyPr wrap="square" rtlCol="0">
            <a:spAutoFit/>
          </a:bodyPr>
          <a:lstStyle/>
          <a:p>
            <a:r>
              <a:rPr lang="ja-JP" altLang="en-US" sz="1400" dirty="0" smtClean="0"/>
              <a:t>①　森林作業道を書いたレイヤの属性テーブルを</a:t>
            </a:r>
            <a:r>
              <a:rPr lang="ja-JP" altLang="en-US" sz="1400" dirty="0" smtClean="0"/>
              <a:t>開く。</a:t>
            </a:r>
            <a:endParaRPr lang="en-US" altLang="ja-JP" sz="1400" dirty="0"/>
          </a:p>
        </p:txBody>
      </p:sp>
      <p:pic>
        <p:nvPicPr>
          <p:cNvPr id="3" name="図 2"/>
          <p:cNvPicPr>
            <a:picLocks noChangeAspect="1"/>
          </p:cNvPicPr>
          <p:nvPr/>
        </p:nvPicPr>
        <p:blipFill>
          <a:blip r:embed="rId2"/>
          <a:stretch>
            <a:fillRect/>
          </a:stretch>
        </p:blipFill>
        <p:spPr>
          <a:xfrm>
            <a:off x="683622" y="1223799"/>
            <a:ext cx="7147889" cy="5161407"/>
          </a:xfrm>
          <a:prstGeom prst="rect">
            <a:avLst/>
          </a:prstGeom>
        </p:spPr>
      </p:pic>
      <p:sp>
        <p:nvSpPr>
          <p:cNvPr id="9" name="角丸四角形吹き出し 8"/>
          <p:cNvSpPr/>
          <p:nvPr/>
        </p:nvSpPr>
        <p:spPr>
          <a:xfrm>
            <a:off x="5275312" y="1090255"/>
            <a:ext cx="2104431" cy="296981"/>
          </a:xfrm>
          <a:prstGeom prst="wedgeRoundRectCallout">
            <a:avLst>
              <a:gd name="adj1" fmla="val -51457"/>
              <a:gd name="adj2" fmla="val 9242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テキスト ボックス 10"/>
          <p:cNvSpPr txBox="1"/>
          <p:nvPr/>
        </p:nvSpPr>
        <p:spPr>
          <a:xfrm>
            <a:off x="5275312" y="1125626"/>
            <a:ext cx="2203344" cy="261610"/>
          </a:xfrm>
          <a:prstGeom prst="rect">
            <a:avLst/>
          </a:prstGeom>
          <a:noFill/>
        </p:spPr>
        <p:txBody>
          <a:bodyPr wrap="square" rtlCol="0">
            <a:spAutoFit/>
          </a:bodyPr>
          <a:lstStyle/>
          <a:p>
            <a:r>
              <a:rPr lang="ja-JP" altLang="en-US" sz="1100" dirty="0" smtClean="0"/>
              <a:t>②フィールド計算機をクリック</a:t>
            </a:r>
            <a:endParaRPr lang="en-US" altLang="ja-JP" sz="1100" dirty="0" smtClean="0"/>
          </a:p>
        </p:txBody>
      </p:sp>
      <p:sp>
        <p:nvSpPr>
          <p:cNvPr id="12" name="正方形/長方形 11"/>
          <p:cNvSpPr/>
          <p:nvPr/>
        </p:nvSpPr>
        <p:spPr>
          <a:xfrm>
            <a:off x="4969864" y="1477259"/>
            <a:ext cx="237242" cy="20281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下矢印 3"/>
          <p:cNvSpPr/>
          <p:nvPr/>
        </p:nvSpPr>
        <p:spPr>
          <a:xfrm>
            <a:off x="6191250" y="1477259"/>
            <a:ext cx="257175" cy="3359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0037" y="1813164"/>
            <a:ext cx="5165264" cy="4968636"/>
          </a:xfrm>
          <a:prstGeom prst="rect">
            <a:avLst/>
          </a:prstGeom>
        </p:spPr>
      </p:pic>
      <p:sp>
        <p:nvSpPr>
          <p:cNvPr id="14" name="正方形/長方形 13"/>
          <p:cNvSpPr/>
          <p:nvPr/>
        </p:nvSpPr>
        <p:spPr>
          <a:xfrm>
            <a:off x="4144156" y="2269438"/>
            <a:ext cx="1131156" cy="17848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角丸四角形吹き出し 15"/>
          <p:cNvSpPr/>
          <p:nvPr/>
        </p:nvSpPr>
        <p:spPr>
          <a:xfrm>
            <a:off x="2234955" y="1661021"/>
            <a:ext cx="1750765" cy="449939"/>
          </a:xfrm>
          <a:prstGeom prst="wedgeRoundRectCallout">
            <a:avLst>
              <a:gd name="adj1" fmla="val 58463"/>
              <a:gd name="adj2" fmla="val 98202"/>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テキスト ボックス 16"/>
          <p:cNvSpPr txBox="1"/>
          <p:nvPr/>
        </p:nvSpPr>
        <p:spPr>
          <a:xfrm>
            <a:off x="2214374" y="1680073"/>
            <a:ext cx="1771346" cy="430887"/>
          </a:xfrm>
          <a:prstGeom prst="rect">
            <a:avLst/>
          </a:prstGeom>
          <a:noFill/>
        </p:spPr>
        <p:txBody>
          <a:bodyPr wrap="square" rtlCol="0">
            <a:spAutoFit/>
          </a:bodyPr>
          <a:lstStyle/>
          <a:p>
            <a:r>
              <a:rPr lang="ja-JP" altLang="en-US" sz="1100" dirty="0" smtClean="0"/>
              <a:t>③新規に計算するときは、</a:t>
            </a:r>
            <a:endParaRPr lang="en-US" altLang="ja-JP" sz="1100" dirty="0" smtClean="0"/>
          </a:p>
          <a:p>
            <a:r>
              <a:rPr lang="ja-JP" altLang="en-US" sz="1100" dirty="0" smtClean="0"/>
              <a:t>ここをチェック</a:t>
            </a:r>
            <a:endParaRPr lang="en-US" altLang="ja-JP" sz="1100" dirty="0" smtClean="0"/>
          </a:p>
        </p:txBody>
      </p:sp>
      <p:sp>
        <p:nvSpPr>
          <p:cNvPr id="18" name="テキスト ボックス 17"/>
          <p:cNvSpPr txBox="1"/>
          <p:nvPr/>
        </p:nvSpPr>
        <p:spPr>
          <a:xfrm>
            <a:off x="6448425" y="1459221"/>
            <a:ext cx="1658182" cy="261610"/>
          </a:xfrm>
          <a:prstGeom prst="rect">
            <a:avLst/>
          </a:prstGeom>
          <a:noFill/>
        </p:spPr>
        <p:txBody>
          <a:bodyPr wrap="square" rtlCol="0">
            <a:spAutoFit/>
          </a:bodyPr>
          <a:lstStyle/>
          <a:p>
            <a:r>
              <a:rPr lang="ja-JP" altLang="en-US" sz="1100" dirty="0" smtClean="0"/>
              <a:t>以下のウィンドが開く</a:t>
            </a:r>
            <a:endParaRPr lang="en-US" altLang="ja-JP" sz="1100" dirty="0" smtClean="0"/>
          </a:p>
        </p:txBody>
      </p:sp>
      <p:sp>
        <p:nvSpPr>
          <p:cNvPr id="19" name="正方形/長方形 18"/>
          <p:cNvSpPr/>
          <p:nvPr/>
        </p:nvSpPr>
        <p:spPr>
          <a:xfrm>
            <a:off x="4144155" y="2666011"/>
            <a:ext cx="1694669" cy="17926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吹き出し 19"/>
          <p:cNvSpPr/>
          <p:nvPr/>
        </p:nvSpPr>
        <p:spPr>
          <a:xfrm>
            <a:off x="1700376" y="2420213"/>
            <a:ext cx="2130107" cy="287425"/>
          </a:xfrm>
          <a:prstGeom prst="wedgeRoundRectCallout">
            <a:avLst>
              <a:gd name="adj1" fmla="val 61593"/>
              <a:gd name="adj2" fmla="val 9157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1679794" y="2439266"/>
            <a:ext cx="2155147" cy="261610"/>
          </a:xfrm>
          <a:prstGeom prst="rect">
            <a:avLst/>
          </a:prstGeom>
          <a:noFill/>
        </p:spPr>
        <p:txBody>
          <a:bodyPr wrap="square" rtlCol="0">
            <a:spAutoFit/>
          </a:bodyPr>
          <a:lstStyle/>
          <a:p>
            <a:r>
              <a:rPr lang="ja-JP" altLang="en-US" sz="1100" dirty="0" smtClean="0"/>
              <a:t>④フィールド名（列名）を記入</a:t>
            </a:r>
            <a:endParaRPr lang="en-US" altLang="ja-JP" sz="1100" dirty="0" smtClean="0"/>
          </a:p>
        </p:txBody>
      </p:sp>
      <p:sp>
        <p:nvSpPr>
          <p:cNvPr id="22" name="正方形/長方形 21"/>
          <p:cNvSpPr/>
          <p:nvPr/>
        </p:nvSpPr>
        <p:spPr>
          <a:xfrm>
            <a:off x="4144155" y="2846986"/>
            <a:ext cx="1694669" cy="17926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角丸四角形吹き出し 22"/>
          <p:cNvSpPr/>
          <p:nvPr/>
        </p:nvSpPr>
        <p:spPr>
          <a:xfrm>
            <a:off x="1679794" y="2991612"/>
            <a:ext cx="2134565" cy="619217"/>
          </a:xfrm>
          <a:prstGeom prst="wedgeRoundRectCallout">
            <a:avLst>
              <a:gd name="adj1" fmla="val 63824"/>
              <a:gd name="adj2" fmla="val -51482"/>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テキスト ボックス 23"/>
          <p:cNvSpPr txBox="1"/>
          <p:nvPr/>
        </p:nvSpPr>
        <p:spPr>
          <a:xfrm>
            <a:off x="1700376" y="3016891"/>
            <a:ext cx="2067271" cy="600164"/>
          </a:xfrm>
          <a:prstGeom prst="rect">
            <a:avLst/>
          </a:prstGeom>
          <a:noFill/>
        </p:spPr>
        <p:txBody>
          <a:bodyPr wrap="square" rtlCol="0">
            <a:spAutoFit/>
          </a:bodyPr>
          <a:lstStyle/>
          <a:p>
            <a:r>
              <a:rPr lang="ja-JP" altLang="en-US" sz="1100" dirty="0" smtClean="0"/>
              <a:t>⑤入れるデータの種類を入力</a:t>
            </a:r>
            <a:endParaRPr lang="en-US" altLang="ja-JP" sz="1100" dirty="0" smtClean="0"/>
          </a:p>
          <a:p>
            <a:r>
              <a:rPr lang="ja-JP" altLang="en-US" sz="1100" dirty="0" smtClean="0"/>
              <a:t>長さを計算するので「整数値」のままで</a:t>
            </a:r>
            <a:r>
              <a:rPr lang="en-US" altLang="ja-JP" sz="1100" dirty="0" smtClean="0"/>
              <a:t>OK</a:t>
            </a:r>
          </a:p>
        </p:txBody>
      </p:sp>
      <p:sp>
        <p:nvSpPr>
          <p:cNvPr id="25" name="テキスト ボックス 24"/>
          <p:cNvSpPr txBox="1"/>
          <p:nvPr/>
        </p:nvSpPr>
        <p:spPr>
          <a:xfrm>
            <a:off x="1651281" y="3669295"/>
            <a:ext cx="2212172" cy="415656"/>
          </a:xfrm>
          <a:prstGeom prst="rect">
            <a:avLst/>
          </a:prstGeom>
          <a:noFill/>
        </p:spPr>
        <p:txBody>
          <a:bodyPr wrap="square" rtlCol="0">
            <a:spAutoFit/>
          </a:bodyPr>
          <a:lstStyle/>
          <a:p>
            <a:r>
              <a:rPr lang="en-US" altLang="ja-JP" sz="1000" dirty="0" smtClean="0"/>
              <a:t>※</a:t>
            </a:r>
            <a:r>
              <a:rPr lang="ja-JP" altLang="en-US" sz="1000" dirty="0" smtClean="0"/>
              <a:t>小数点まで表示したいときは、「小数点付き数値」を選択</a:t>
            </a:r>
            <a:endParaRPr lang="en-US" altLang="ja-JP" sz="1000" dirty="0" smtClean="0"/>
          </a:p>
        </p:txBody>
      </p:sp>
      <p:sp>
        <p:nvSpPr>
          <p:cNvPr id="26" name="正方形/長方形 25"/>
          <p:cNvSpPr/>
          <p:nvPr/>
        </p:nvSpPr>
        <p:spPr>
          <a:xfrm>
            <a:off x="5845334" y="3521195"/>
            <a:ext cx="774541" cy="2411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角丸四角形吹き出し 26"/>
          <p:cNvSpPr/>
          <p:nvPr/>
        </p:nvSpPr>
        <p:spPr>
          <a:xfrm>
            <a:off x="6064826" y="2819999"/>
            <a:ext cx="2087853" cy="483788"/>
          </a:xfrm>
          <a:prstGeom prst="wedgeRoundRectCallout">
            <a:avLst>
              <a:gd name="adj1" fmla="val -37866"/>
              <a:gd name="adj2" fmla="val 9415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テキスト ボックス 27"/>
          <p:cNvSpPr txBox="1"/>
          <p:nvPr/>
        </p:nvSpPr>
        <p:spPr>
          <a:xfrm>
            <a:off x="6085408" y="2845278"/>
            <a:ext cx="2067271" cy="430887"/>
          </a:xfrm>
          <a:prstGeom prst="rect">
            <a:avLst/>
          </a:prstGeom>
          <a:noFill/>
        </p:spPr>
        <p:txBody>
          <a:bodyPr wrap="square" rtlCol="0">
            <a:spAutoFit/>
          </a:bodyPr>
          <a:lstStyle/>
          <a:p>
            <a:r>
              <a:rPr lang="ja-JP" altLang="en-US" sz="1100" dirty="0" smtClean="0"/>
              <a:t>⑥「</a:t>
            </a:r>
            <a:r>
              <a:rPr lang="en-US" altLang="ja-JP" sz="1100" dirty="0" smtClean="0"/>
              <a:t>length</a:t>
            </a:r>
            <a:r>
              <a:rPr lang="ja-JP" altLang="en-US" sz="1100" dirty="0" smtClean="0"/>
              <a:t>」と入力して、長さを計算するコマンドを検索</a:t>
            </a:r>
            <a:endParaRPr lang="en-US" altLang="ja-JP" sz="1100" dirty="0" smtClean="0"/>
          </a:p>
        </p:txBody>
      </p:sp>
      <p:sp>
        <p:nvSpPr>
          <p:cNvPr id="29" name="正方形/長方形 28"/>
          <p:cNvSpPr/>
          <p:nvPr/>
        </p:nvSpPr>
        <p:spPr>
          <a:xfrm>
            <a:off x="5994479" y="3994880"/>
            <a:ext cx="1228714" cy="11685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角丸四角形吹き出し 29"/>
          <p:cNvSpPr/>
          <p:nvPr/>
        </p:nvSpPr>
        <p:spPr>
          <a:xfrm>
            <a:off x="7149438" y="3370962"/>
            <a:ext cx="2183659" cy="296135"/>
          </a:xfrm>
          <a:prstGeom prst="wedgeRoundRectCallout">
            <a:avLst>
              <a:gd name="adj1" fmla="val -47462"/>
              <a:gd name="adj2" fmla="val 14562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テキスト ボックス 30"/>
          <p:cNvSpPr txBox="1"/>
          <p:nvPr/>
        </p:nvSpPr>
        <p:spPr>
          <a:xfrm>
            <a:off x="7194062" y="3405487"/>
            <a:ext cx="2289066" cy="261610"/>
          </a:xfrm>
          <a:prstGeom prst="rect">
            <a:avLst/>
          </a:prstGeom>
          <a:noFill/>
        </p:spPr>
        <p:txBody>
          <a:bodyPr wrap="square" rtlCol="0">
            <a:spAutoFit/>
          </a:bodyPr>
          <a:lstStyle/>
          <a:p>
            <a:r>
              <a:rPr lang="ja-JP" altLang="en-US" sz="1100" dirty="0" smtClean="0"/>
              <a:t>⑦「</a:t>
            </a:r>
            <a:r>
              <a:rPr lang="en-US" altLang="ja-JP" sz="1100" dirty="0" smtClean="0"/>
              <a:t>$length</a:t>
            </a:r>
            <a:r>
              <a:rPr lang="ja-JP" altLang="en-US" sz="1100" dirty="0" smtClean="0"/>
              <a:t>」をダブルクリック</a:t>
            </a:r>
            <a:endParaRPr lang="en-US" altLang="ja-JP" sz="1100" dirty="0" smtClean="0"/>
          </a:p>
        </p:txBody>
      </p:sp>
      <p:sp>
        <p:nvSpPr>
          <p:cNvPr id="33" name="正方形/長方形 32"/>
          <p:cNvSpPr/>
          <p:nvPr/>
        </p:nvSpPr>
        <p:spPr>
          <a:xfrm>
            <a:off x="4192199" y="3794995"/>
            <a:ext cx="551251" cy="155157"/>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角丸四角形吹き出し 35"/>
          <p:cNvSpPr/>
          <p:nvPr/>
        </p:nvSpPr>
        <p:spPr>
          <a:xfrm>
            <a:off x="7576147" y="6122750"/>
            <a:ext cx="899168" cy="296981"/>
          </a:xfrm>
          <a:prstGeom prst="wedgeRoundRectCallout">
            <a:avLst>
              <a:gd name="adj1" fmla="val -37686"/>
              <a:gd name="adj2" fmla="val 7638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テキスト ボックス 36"/>
          <p:cNvSpPr txBox="1"/>
          <p:nvPr/>
        </p:nvSpPr>
        <p:spPr>
          <a:xfrm>
            <a:off x="7576146" y="6158121"/>
            <a:ext cx="1003897" cy="261610"/>
          </a:xfrm>
          <a:prstGeom prst="rect">
            <a:avLst/>
          </a:prstGeom>
          <a:noFill/>
        </p:spPr>
        <p:txBody>
          <a:bodyPr wrap="square" rtlCol="0">
            <a:spAutoFit/>
          </a:bodyPr>
          <a:lstStyle/>
          <a:p>
            <a:r>
              <a:rPr lang="ja-JP" altLang="en-US" sz="1100" dirty="0" smtClean="0"/>
              <a:t>⑨</a:t>
            </a:r>
            <a:r>
              <a:rPr lang="en-US" altLang="ja-JP" sz="1100" dirty="0" smtClean="0"/>
              <a:t>OK</a:t>
            </a:r>
            <a:r>
              <a:rPr lang="ja-JP" altLang="en-US" sz="1100" dirty="0" smtClean="0"/>
              <a:t>を選択</a:t>
            </a:r>
            <a:endParaRPr lang="en-US" altLang="ja-JP" sz="1100" dirty="0" smtClean="0"/>
          </a:p>
        </p:txBody>
      </p:sp>
      <p:sp>
        <p:nvSpPr>
          <p:cNvPr id="38" name="正方形/長方形 37"/>
          <p:cNvSpPr/>
          <p:nvPr/>
        </p:nvSpPr>
        <p:spPr>
          <a:xfrm>
            <a:off x="7253624" y="6511885"/>
            <a:ext cx="652125" cy="1807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p:cNvSpPr txBox="1"/>
          <p:nvPr/>
        </p:nvSpPr>
        <p:spPr>
          <a:xfrm>
            <a:off x="683622" y="466273"/>
            <a:ext cx="8336857" cy="400110"/>
          </a:xfrm>
          <a:prstGeom prst="rect">
            <a:avLst/>
          </a:prstGeom>
          <a:noFill/>
        </p:spPr>
        <p:txBody>
          <a:bodyPr wrap="square" rtlCol="0">
            <a:spAutoFit/>
          </a:bodyPr>
          <a:lstStyle/>
          <a:p>
            <a:r>
              <a:rPr lang="en-US" altLang="ja-JP" sz="2000" dirty="0" smtClean="0"/>
              <a:t>2.9 </a:t>
            </a:r>
            <a:r>
              <a:rPr lang="ja-JP" altLang="en-US" sz="2000" dirty="0" smtClean="0"/>
              <a:t>事業計画図の作成</a:t>
            </a:r>
            <a:r>
              <a:rPr lang="en-US" altLang="ja-JP" sz="2000" dirty="0" smtClean="0"/>
              <a:t>【</a:t>
            </a:r>
            <a:r>
              <a:rPr lang="ja-JP" altLang="en-US" sz="2000" dirty="0" smtClean="0"/>
              <a:t>森林作業道の延長計算（フィールド演算機）</a:t>
            </a:r>
            <a:r>
              <a:rPr lang="en-US" altLang="ja-JP" sz="2000" dirty="0" smtClean="0"/>
              <a:t>】</a:t>
            </a:r>
            <a:endParaRPr lang="en-US" altLang="ja-JP" sz="2000" dirty="0"/>
          </a:p>
        </p:txBody>
      </p:sp>
      <p:sp>
        <p:nvSpPr>
          <p:cNvPr id="39" name="角丸四角形吹き出し 38"/>
          <p:cNvSpPr/>
          <p:nvPr/>
        </p:nvSpPr>
        <p:spPr>
          <a:xfrm>
            <a:off x="3104159" y="4165669"/>
            <a:ext cx="2333690" cy="973244"/>
          </a:xfrm>
          <a:prstGeom prst="wedgeRoundRectCallout">
            <a:avLst>
              <a:gd name="adj1" fmla="val -2975"/>
              <a:gd name="adj2" fmla="val -72792"/>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テキスト ボックス 40"/>
          <p:cNvSpPr txBox="1"/>
          <p:nvPr/>
        </p:nvSpPr>
        <p:spPr>
          <a:xfrm>
            <a:off x="3148783" y="4200194"/>
            <a:ext cx="2289066" cy="938719"/>
          </a:xfrm>
          <a:prstGeom prst="rect">
            <a:avLst/>
          </a:prstGeom>
          <a:noFill/>
        </p:spPr>
        <p:txBody>
          <a:bodyPr wrap="square" rtlCol="0">
            <a:spAutoFit/>
          </a:bodyPr>
          <a:lstStyle/>
          <a:p>
            <a:r>
              <a:rPr lang="ja-JP" altLang="en-US" sz="1100" dirty="0" smtClean="0"/>
              <a:t>⑧「</a:t>
            </a:r>
            <a:r>
              <a:rPr lang="en-US" altLang="ja-JP" sz="1100" dirty="0" smtClean="0"/>
              <a:t>$length</a:t>
            </a:r>
            <a:r>
              <a:rPr lang="ja-JP" altLang="en-US" sz="1100" dirty="0" smtClean="0"/>
              <a:t>」が表示されたら</a:t>
            </a:r>
            <a:r>
              <a:rPr lang="en-US" altLang="ja-JP" sz="1100" dirty="0" smtClean="0"/>
              <a:t>OK</a:t>
            </a:r>
          </a:p>
          <a:p>
            <a:r>
              <a:rPr lang="en-US" altLang="ja-JP" sz="1100" dirty="0" smtClean="0"/>
              <a:t>※</a:t>
            </a:r>
            <a:r>
              <a:rPr lang="ja-JP" altLang="en-US" sz="1100" dirty="0" smtClean="0"/>
              <a:t>直接「</a:t>
            </a:r>
            <a:r>
              <a:rPr lang="en-US" altLang="ja-JP" sz="1100" dirty="0" smtClean="0"/>
              <a:t>$length</a:t>
            </a:r>
            <a:r>
              <a:rPr lang="ja-JP" altLang="en-US" sz="1100" dirty="0" smtClean="0"/>
              <a:t>」と書いても</a:t>
            </a:r>
            <a:r>
              <a:rPr lang="en-US" altLang="ja-JP" sz="1100" dirty="0" smtClean="0"/>
              <a:t>OK</a:t>
            </a:r>
          </a:p>
          <a:p>
            <a:r>
              <a:rPr lang="en-US" altLang="ja-JP" sz="1100" dirty="0" smtClean="0"/>
              <a:t>1</a:t>
            </a:r>
            <a:r>
              <a:rPr lang="ja-JP" altLang="en-US" sz="1100" dirty="0" err="1" smtClean="0"/>
              <a:t>の位を</a:t>
            </a:r>
            <a:r>
              <a:rPr lang="ja-JP" altLang="en-US" sz="1100" dirty="0" smtClean="0"/>
              <a:t>四捨五入する場合は、</a:t>
            </a:r>
            <a:endParaRPr lang="en-US" altLang="ja-JP" sz="1100" dirty="0" smtClean="0"/>
          </a:p>
          <a:p>
            <a:r>
              <a:rPr lang="ja-JP" altLang="en-US" sz="1100" b="1" dirty="0" smtClean="0"/>
              <a:t>「</a:t>
            </a:r>
            <a:r>
              <a:rPr lang="en-US" altLang="ja-JP" sz="1100" b="1" dirty="0" smtClean="0">
                <a:solidFill>
                  <a:srgbClr val="FF0000"/>
                </a:solidFill>
              </a:rPr>
              <a:t>round($length, -1)</a:t>
            </a:r>
            <a:r>
              <a:rPr lang="ja-JP" altLang="en-US" sz="1100" b="1" dirty="0" smtClean="0"/>
              <a:t>」</a:t>
            </a:r>
            <a:r>
              <a:rPr lang="ja-JP" altLang="en-US" sz="1100" dirty="0" smtClean="0"/>
              <a:t>と記入</a:t>
            </a:r>
            <a:endParaRPr lang="en-US" altLang="ja-JP" sz="1100" dirty="0" smtClean="0"/>
          </a:p>
          <a:p>
            <a:r>
              <a:rPr lang="en-US" altLang="ja-JP" sz="1100" dirty="0" smtClean="0"/>
              <a:t>※</a:t>
            </a:r>
            <a:r>
              <a:rPr lang="ja-JP" altLang="en-US" sz="1100" dirty="0" smtClean="0"/>
              <a:t>「</a:t>
            </a:r>
            <a:r>
              <a:rPr lang="en-US" altLang="ja-JP" sz="1100" dirty="0" smtClean="0"/>
              <a:t>( )</a:t>
            </a:r>
            <a:r>
              <a:rPr lang="ja-JP" altLang="en-US" sz="1100" dirty="0" smtClean="0"/>
              <a:t>」や「</a:t>
            </a:r>
            <a:r>
              <a:rPr lang="en-US" altLang="ja-JP" sz="1100" dirty="0" smtClean="0"/>
              <a:t>,</a:t>
            </a:r>
            <a:r>
              <a:rPr lang="ja-JP" altLang="en-US" sz="1100" dirty="0" smtClean="0"/>
              <a:t>」</a:t>
            </a:r>
            <a:r>
              <a:rPr lang="en-US" altLang="ja-JP" sz="1100" dirty="0" smtClean="0"/>
              <a:t> </a:t>
            </a:r>
            <a:r>
              <a:rPr lang="ja-JP" altLang="en-US" sz="1100" dirty="0" smtClean="0"/>
              <a:t>は半角で記入</a:t>
            </a:r>
            <a:endParaRPr lang="en-US" altLang="ja-JP" sz="1100" dirty="0" smtClean="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43</a:t>
            </a:fld>
            <a:endParaRPr kumimoji="1" lang="ja-JP" altLang="en-US"/>
          </a:p>
        </p:txBody>
      </p:sp>
    </p:spTree>
    <p:extLst>
      <p:ext uri="{BB962C8B-B14F-4D97-AF65-F5344CB8AC3E}">
        <p14:creationId xmlns:p14="http://schemas.microsoft.com/office/powerpoint/2010/main" val="6010772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2" y="1164098"/>
            <a:ext cx="7611056" cy="5468814"/>
          </a:xfrm>
          <a:prstGeom prst="rect">
            <a:avLst/>
          </a:prstGeom>
        </p:spPr>
      </p:pic>
      <p:sp>
        <p:nvSpPr>
          <p:cNvPr id="39" name="テキスト ボックス 38"/>
          <p:cNvSpPr txBox="1"/>
          <p:nvPr/>
        </p:nvSpPr>
        <p:spPr>
          <a:xfrm>
            <a:off x="683622" y="856321"/>
            <a:ext cx="8336857" cy="307777"/>
          </a:xfrm>
          <a:prstGeom prst="rect">
            <a:avLst/>
          </a:prstGeom>
          <a:noFill/>
        </p:spPr>
        <p:txBody>
          <a:bodyPr wrap="square" rtlCol="0">
            <a:spAutoFit/>
          </a:bodyPr>
          <a:lstStyle/>
          <a:p>
            <a:r>
              <a:rPr lang="ja-JP" altLang="en-US" sz="1400" dirty="0" smtClean="0"/>
              <a:t>⑩　計算結果が属性テーブルに表示</a:t>
            </a:r>
            <a:r>
              <a:rPr lang="ja-JP" altLang="en-US" sz="1400" dirty="0" smtClean="0"/>
              <a:t>される。</a:t>
            </a:r>
            <a:endParaRPr lang="en-US" altLang="ja-JP" sz="1400" dirty="0"/>
          </a:p>
        </p:txBody>
      </p:sp>
      <p:sp>
        <p:nvSpPr>
          <p:cNvPr id="6" name="テキスト ボックス 5"/>
          <p:cNvSpPr txBox="1"/>
          <p:nvPr/>
        </p:nvSpPr>
        <p:spPr>
          <a:xfrm>
            <a:off x="683622" y="466273"/>
            <a:ext cx="8336857" cy="400110"/>
          </a:xfrm>
          <a:prstGeom prst="rect">
            <a:avLst/>
          </a:prstGeom>
          <a:noFill/>
        </p:spPr>
        <p:txBody>
          <a:bodyPr wrap="square" rtlCol="0">
            <a:spAutoFit/>
          </a:bodyPr>
          <a:lstStyle/>
          <a:p>
            <a:r>
              <a:rPr lang="en-US" altLang="ja-JP" sz="2000" dirty="0" smtClean="0"/>
              <a:t>2.9 </a:t>
            </a:r>
            <a:r>
              <a:rPr lang="ja-JP" altLang="en-US" sz="2000" dirty="0" smtClean="0"/>
              <a:t>事業計画図の作成</a:t>
            </a:r>
            <a:r>
              <a:rPr lang="en-US" altLang="ja-JP" sz="2000" dirty="0" smtClean="0"/>
              <a:t>【</a:t>
            </a:r>
            <a:r>
              <a:rPr lang="ja-JP" altLang="en-US" sz="2000" dirty="0" smtClean="0"/>
              <a:t>森林作業道の延長計算（フィールド演算機）</a:t>
            </a:r>
            <a:r>
              <a:rPr lang="en-US" altLang="ja-JP" sz="2000" dirty="0" smtClean="0"/>
              <a:t>】</a:t>
            </a:r>
            <a:endParaRPr lang="en-US" altLang="ja-JP" sz="2000" dirty="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44</a:t>
            </a:fld>
            <a:endParaRPr kumimoji="1" lang="ja-JP" altLang="en-US"/>
          </a:p>
        </p:txBody>
      </p:sp>
    </p:spTree>
    <p:extLst>
      <p:ext uri="{BB962C8B-B14F-4D97-AF65-F5344CB8AC3E}">
        <p14:creationId xmlns:p14="http://schemas.microsoft.com/office/powerpoint/2010/main" val="22482421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39" name="テキスト ボックス 38"/>
          <p:cNvSpPr txBox="1"/>
          <p:nvPr/>
        </p:nvSpPr>
        <p:spPr>
          <a:xfrm>
            <a:off x="789710" y="866383"/>
            <a:ext cx="8373644" cy="523220"/>
          </a:xfrm>
          <a:prstGeom prst="rect">
            <a:avLst/>
          </a:prstGeom>
          <a:noFill/>
        </p:spPr>
        <p:txBody>
          <a:bodyPr wrap="square" rtlCol="0">
            <a:spAutoFit/>
          </a:bodyPr>
          <a:lstStyle/>
          <a:p>
            <a:r>
              <a:rPr lang="ja-JP" altLang="en-US" sz="1400" dirty="0" smtClean="0"/>
              <a:t>延長を計算した後に、再度地物（ライン）を編集または追加したら、延長を再計算する必要がある。</a:t>
            </a:r>
            <a:endParaRPr lang="en-US" altLang="ja-JP" sz="1400" dirty="0" smtClean="0"/>
          </a:p>
          <a:p>
            <a:r>
              <a:rPr lang="ja-JP" altLang="en-US" sz="1400" dirty="0" smtClean="0"/>
              <a:t>その際は以下のように再計算を行う。</a:t>
            </a:r>
            <a:endParaRPr lang="en-US" altLang="ja-JP" sz="1400" dirty="0"/>
          </a:p>
        </p:txBody>
      </p:sp>
      <p:sp>
        <p:nvSpPr>
          <p:cNvPr id="6" name="テキスト ボックス 5"/>
          <p:cNvSpPr txBox="1"/>
          <p:nvPr/>
        </p:nvSpPr>
        <p:spPr>
          <a:xfrm>
            <a:off x="789710" y="1485409"/>
            <a:ext cx="5306290" cy="523220"/>
          </a:xfrm>
          <a:prstGeom prst="rect">
            <a:avLst/>
          </a:prstGeom>
          <a:noFill/>
        </p:spPr>
        <p:txBody>
          <a:bodyPr wrap="square" rtlCol="0">
            <a:spAutoFit/>
          </a:bodyPr>
          <a:lstStyle/>
          <a:p>
            <a:r>
              <a:rPr lang="ja-JP" altLang="en-US" sz="1400" dirty="0" smtClean="0"/>
              <a:t>①「属性テーブル」を開き、「フィールド計算をクリック</a:t>
            </a:r>
            <a:r>
              <a:rPr lang="ja-JP" altLang="en-US" sz="1400" dirty="0" smtClean="0"/>
              <a:t>」。</a:t>
            </a:r>
            <a:endParaRPr lang="en-US" altLang="ja-JP" sz="1400" dirty="0" smtClean="0"/>
          </a:p>
          <a:p>
            <a:endParaRPr lang="en-US" altLang="ja-JP" sz="1400"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774" y="1888992"/>
            <a:ext cx="5067301" cy="4881821"/>
          </a:xfrm>
          <a:prstGeom prst="rect">
            <a:avLst/>
          </a:prstGeom>
        </p:spPr>
      </p:pic>
      <p:sp>
        <p:nvSpPr>
          <p:cNvPr id="8" name="正方形/長方形 7"/>
          <p:cNvSpPr/>
          <p:nvPr/>
        </p:nvSpPr>
        <p:spPr>
          <a:xfrm>
            <a:off x="2637099" y="2339349"/>
            <a:ext cx="1247408" cy="1993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吹き出し 8"/>
          <p:cNvSpPr/>
          <p:nvPr/>
        </p:nvSpPr>
        <p:spPr>
          <a:xfrm>
            <a:off x="5163558" y="1851184"/>
            <a:ext cx="2628914" cy="485227"/>
          </a:xfrm>
          <a:prstGeom prst="wedgeRoundRectCallout">
            <a:avLst>
              <a:gd name="adj1" fmla="val -96199"/>
              <a:gd name="adj2" fmla="val 7649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テキスト ボックス 10"/>
          <p:cNvSpPr txBox="1"/>
          <p:nvPr/>
        </p:nvSpPr>
        <p:spPr>
          <a:xfrm>
            <a:off x="5198351" y="1905525"/>
            <a:ext cx="2696642" cy="430887"/>
          </a:xfrm>
          <a:prstGeom prst="rect">
            <a:avLst/>
          </a:prstGeom>
          <a:noFill/>
        </p:spPr>
        <p:txBody>
          <a:bodyPr wrap="square" rtlCol="0">
            <a:spAutoFit/>
          </a:bodyPr>
          <a:lstStyle/>
          <a:p>
            <a:r>
              <a:rPr lang="ja-JP" altLang="en-US" sz="1100" dirty="0" smtClean="0"/>
              <a:t>②「既存のフィールドを更新する」をクリック</a:t>
            </a:r>
            <a:endParaRPr lang="en-US" altLang="ja-JP" sz="1100" dirty="0" smtClean="0"/>
          </a:p>
        </p:txBody>
      </p:sp>
      <p:sp>
        <p:nvSpPr>
          <p:cNvPr id="12" name="正方形/長方形 11"/>
          <p:cNvSpPr/>
          <p:nvPr/>
        </p:nvSpPr>
        <p:spPr>
          <a:xfrm>
            <a:off x="2637099" y="2807168"/>
            <a:ext cx="3182676" cy="25035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吹き出し 12"/>
          <p:cNvSpPr/>
          <p:nvPr/>
        </p:nvSpPr>
        <p:spPr>
          <a:xfrm>
            <a:off x="6051375" y="2600908"/>
            <a:ext cx="3111979" cy="465412"/>
          </a:xfrm>
          <a:prstGeom prst="wedgeRoundRectCallout">
            <a:avLst>
              <a:gd name="adj1" fmla="val -62432"/>
              <a:gd name="adj2" fmla="val 1668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テキスト ボックス 13"/>
          <p:cNvSpPr txBox="1"/>
          <p:nvPr/>
        </p:nvSpPr>
        <p:spPr>
          <a:xfrm>
            <a:off x="6095999" y="2635433"/>
            <a:ext cx="3243944" cy="430887"/>
          </a:xfrm>
          <a:prstGeom prst="rect">
            <a:avLst/>
          </a:prstGeom>
          <a:noFill/>
        </p:spPr>
        <p:txBody>
          <a:bodyPr wrap="square" rtlCol="0">
            <a:spAutoFit/>
          </a:bodyPr>
          <a:lstStyle/>
          <a:p>
            <a:r>
              <a:rPr lang="ja-JP" altLang="en-US" sz="1100" dirty="0" smtClean="0"/>
              <a:t>③一度計算した列名（フィールド名）を選択</a:t>
            </a:r>
            <a:endParaRPr lang="en-US" altLang="ja-JP" sz="1100" dirty="0" smtClean="0"/>
          </a:p>
          <a:p>
            <a:r>
              <a:rPr lang="ja-JP" altLang="en-US" sz="1100" dirty="0" smtClean="0"/>
              <a:t>ここでは「延長」</a:t>
            </a:r>
            <a:endParaRPr lang="en-US" altLang="ja-JP" sz="1100" dirty="0" smtClean="0"/>
          </a:p>
        </p:txBody>
      </p:sp>
      <p:sp>
        <p:nvSpPr>
          <p:cNvPr id="15" name="正方形/長方形 14"/>
          <p:cNvSpPr/>
          <p:nvPr/>
        </p:nvSpPr>
        <p:spPr>
          <a:xfrm>
            <a:off x="2573879" y="3570719"/>
            <a:ext cx="774541" cy="2411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角丸四角形吹き出し 15"/>
          <p:cNvSpPr/>
          <p:nvPr/>
        </p:nvSpPr>
        <p:spPr>
          <a:xfrm>
            <a:off x="5747689" y="3329996"/>
            <a:ext cx="2087853" cy="483788"/>
          </a:xfrm>
          <a:prstGeom prst="wedgeRoundRectCallout">
            <a:avLst>
              <a:gd name="adj1" fmla="val -161499"/>
              <a:gd name="adj2" fmla="val 949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テキスト ボックス 16"/>
          <p:cNvSpPr txBox="1"/>
          <p:nvPr/>
        </p:nvSpPr>
        <p:spPr>
          <a:xfrm>
            <a:off x="5768271" y="3355275"/>
            <a:ext cx="2067271" cy="430887"/>
          </a:xfrm>
          <a:prstGeom prst="rect">
            <a:avLst/>
          </a:prstGeom>
          <a:noFill/>
        </p:spPr>
        <p:txBody>
          <a:bodyPr wrap="square" rtlCol="0">
            <a:spAutoFit/>
          </a:bodyPr>
          <a:lstStyle/>
          <a:p>
            <a:r>
              <a:rPr lang="ja-JP" altLang="en-US" sz="1100" dirty="0" smtClean="0"/>
              <a:t>④「</a:t>
            </a:r>
            <a:r>
              <a:rPr lang="en-US" altLang="ja-JP" sz="1100" dirty="0" smtClean="0"/>
              <a:t>length</a:t>
            </a:r>
            <a:r>
              <a:rPr lang="ja-JP" altLang="en-US" sz="1100" dirty="0" smtClean="0"/>
              <a:t>」と入力して、長さを計算するコマンドを検索</a:t>
            </a:r>
            <a:endParaRPr lang="en-US" altLang="ja-JP" sz="1100" dirty="0" smtClean="0"/>
          </a:p>
        </p:txBody>
      </p:sp>
      <p:sp>
        <p:nvSpPr>
          <p:cNvPr id="18" name="正方形/長方形 17"/>
          <p:cNvSpPr/>
          <p:nvPr/>
        </p:nvSpPr>
        <p:spPr>
          <a:xfrm>
            <a:off x="2723024" y="4044404"/>
            <a:ext cx="1228714" cy="11685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吹き出し 18"/>
          <p:cNvSpPr/>
          <p:nvPr/>
        </p:nvSpPr>
        <p:spPr>
          <a:xfrm>
            <a:off x="5713775" y="4146820"/>
            <a:ext cx="2183659" cy="296135"/>
          </a:xfrm>
          <a:prstGeom prst="wedgeRoundRectCallout">
            <a:avLst>
              <a:gd name="adj1" fmla="val -128158"/>
              <a:gd name="adj2" fmla="val -5379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テキスト ボックス 19"/>
          <p:cNvSpPr txBox="1"/>
          <p:nvPr/>
        </p:nvSpPr>
        <p:spPr>
          <a:xfrm>
            <a:off x="5758399" y="4181345"/>
            <a:ext cx="2289066" cy="261610"/>
          </a:xfrm>
          <a:prstGeom prst="rect">
            <a:avLst/>
          </a:prstGeom>
          <a:noFill/>
        </p:spPr>
        <p:txBody>
          <a:bodyPr wrap="square" rtlCol="0">
            <a:spAutoFit/>
          </a:bodyPr>
          <a:lstStyle/>
          <a:p>
            <a:r>
              <a:rPr lang="ja-JP" altLang="en-US" sz="1100" dirty="0" smtClean="0"/>
              <a:t>⑤「</a:t>
            </a:r>
            <a:r>
              <a:rPr lang="en-US" altLang="ja-JP" sz="1100" dirty="0" smtClean="0"/>
              <a:t>$length</a:t>
            </a:r>
            <a:r>
              <a:rPr lang="ja-JP" altLang="en-US" sz="1100" dirty="0" smtClean="0"/>
              <a:t>」をダブルクリック</a:t>
            </a:r>
            <a:endParaRPr lang="en-US" altLang="ja-JP" sz="1100" dirty="0" smtClean="0"/>
          </a:p>
        </p:txBody>
      </p:sp>
      <p:sp>
        <p:nvSpPr>
          <p:cNvPr id="21" name="正方形/長方形 20"/>
          <p:cNvSpPr/>
          <p:nvPr/>
        </p:nvSpPr>
        <p:spPr>
          <a:xfrm>
            <a:off x="920744" y="3844519"/>
            <a:ext cx="551251" cy="155157"/>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角丸四角形吹き出し 22"/>
          <p:cNvSpPr/>
          <p:nvPr/>
        </p:nvSpPr>
        <p:spPr>
          <a:xfrm>
            <a:off x="240189" y="4277625"/>
            <a:ext cx="2333690" cy="973244"/>
          </a:xfrm>
          <a:prstGeom prst="wedgeRoundRectCallout">
            <a:avLst>
              <a:gd name="adj1" fmla="val -2975"/>
              <a:gd name="adj2" fmla="val -72792"/>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テキスト ボックス 23"/>
          <p:cNvSpPr txBox="1"/>
          <p:nvPr/>
        </p:nvSpPr>
        <p:spPr>
          <a:xfrm>
            <a:off x="284813" y="4312150"/>
            <a:ext cx="2289066" cy="938719"/>
          </a:xfrm>
          <a:prstGeom prst="rect">
            <a:avLst/>
          </a:prstGeom>
          <a:noFill/>
        </p:spPr>
        <p:txBody>
          <a:bodyPr wrap="square" rtlCol="0">
            <a:spAutoFit/>
          </a:bodyPr>
          <a:lstStyle/>
          <a:p>
            <a:r>
              <a:rPr lang="ja-JP" altLang="en-US" sz="1100" dirty="0" smtClean="0"/>
              <a:t>⑥「</a:t>
            </a:r>
            <a:r>
              <a:rPr lang="en-US" altLang="ja-JP" sz="1100" dirty="0" smtClean="0"/>
              <a:t>$length</a:t>
            </a:r>
            <a:r>
              <a:rPr lang="ja-JP" altLang="en-US" sz="1100" dirty="0" smtClean="0"/>
              <a:t>」が表示されたら</a:t>
            </a:r>
            <a:r>
              <a:rPr lang="en-US" altLang="ja-JP" sz="1100" dirty="0" smtClean="0"/>
              <a:t>OK</a:t>
            </a:r>
          </a:p>
          <a:p>
            <a:r>
              <a:rPr lang="en-US" altLang="ja-JP" sz="1100" dirty="0" smtClean="0"/>
              <a:t>※</a:t>
            </a:r>
            <a:r>
              <a:rPr lang="ja-JP" altLang="en-US" sz="1100" dirty="0" smtClean="0"/>
              <a:t>直接「</a:t>
            </a:r>
            <a:r>
              <a:rPr lang="en-US" altLang="ja-JP" sz="1100" dirty="0" smtClean="0"/>
              <a:t>$length</a:t>
            </a:r>
            <a:r>
              <a:rPr lang="ja-JP" altLang="en-US" sz="1100" dirty="0" smtClean="0"/>
              <a:t>」と書いても</a:t>
            </a:r>
            <a:r>
              <a:rPr lang="en-US" altLang="ja-JP" sz="1100" dirty="0" smtClean="0"/>
              <a:t>OK</a:t>
            </a:r>
          </a:p>
          <a:p>
            <a:r>
              <a:rPr lang="en-US" altLang="ja-JP" sz="1100" dirty="0" smtClean="0"/>
              <a:t>1</a:t>
            </a:r>
            <a:r>
              <a:rPr lang="ja-JP" altLang="en-US" sz="1100" dirty="0" err="1" smtClean="0"/>
              <a:t>の位を</a:t>
            </a:r>
            <a:r>
              <a:rPr lang="ja-JP" altLang="en-US" sz="1100" dirty="0" smtClean="0"/>
              <a:t>四捨五入する場合は、</a:t>
            </a:r>
            <a:endParaRPr lang="en-US" altLang="ja-JP" sz="1100" dirty="0" smtClean="0"/>
          </a:p>
          <a:p>
            <a:r>
              <a:rPr lang="ja-JP" altLang="en-US" sz="1100" b="1" dirty="0" smtClean="0">
                <a:solidFill>
                  <a:srgbClr val="FF0000"/>
                </a:solidFill>
              </a:rPr>
              <a:t>「</a:t>
            </a:r>
            <a:r>
              <a:rPr lang="en-US" altLang="ja-JP" sz="1100" b="1" dirty="0" smtClean="0">
                <a:solidFill>
                  <a:srgbClr val="FF0000"/>
                </a:solidFill>
              </a:rPr>
              <a:t>round($length, -1)</a:t>
            </a:r>
            <a:r>
              <a:rPr lang="ja-JP" altLang="en-US" sz="1100" b="1" dirty="0" smtClean="0">
                <a:solidFill>
                  <a:srgbClr val="FF0000"/>
                </a:solidFill>
              </a:rPr>
              <a:t>」</a:t>
            </a:r>
            <a:r>
              <a:rPr lang="ja-JP" altLang="en-US" sz="1100" dirty="0" smtClean="0"/>
              <a:t>と記入</a:t>
            </a:r>
            <a:endParaRPr lang="en-US" altLang="ja-JP" sz="1100" dirty="0" smtClean="0"/>
          </a:p>
          <a:p>
            <a:r>
              <a:rPr lang="en-US" altLang="ja-JP" sz="1100" dirty="0" smtClean="0"/>
              <a:t>※</a:t>
            </a:r>
            <a:r>
              <a:rPr lang="ja-JP" altLang="en-US" sz="1100" dirty="0" smtClean="0"/>
              <a:t>「</a:t>
            </a:r>
            <a:r>
              <a:rPr lang="en-US" altLang="ja-JP" sz="1100" dirty="0" smtClean="0"/>
              <a:t>( )</a:t>
            </a:r>
            <a:r>
              <a:rPr lang="ja-JP" altLang="en-US" sz="1100" dirty="0" smtClean="0"/>
              <a:t>」や「</a:t>
            </a:r>
            <a:r>
              <a:rPr lang="en-US" altLang="ja-JP" sz="1100" dirty="0" smtClean="0"/>
              <a:t>,</a:t>
            </a:r>
            <a:r>
              <a:rPr lang="ja-JP" altLang="en-US" sz="1100" dirty="0" smtClean="0"/>
              <a:t>」</a:t>
            </a:r>
            <a:r>
              <a:rPr lang="en-US" altLang="ja-JP" sz="1100" dirty="0" smtClean="0"/>
              <a:t> </a:t>
            </a:r>
            <a:r>
              <a:rPr lang="ja-JP" altLang="en-US" sz="1100" dirty="0" smtClean="0"/>
              <a:t>は半角で記入</a:t>
            </a:r>
            <a:endParaRPr lang="en-US" altLang="ja-JP" sz="1100" dirty="0" smtClean="0"/>
          </a:p>
        </p:txBody>
      </p:sp>
      <p:sp>
        <p:nvSpPr>
          <p:cNvPr id="25" name="角丸四角形吹き出し 24"/>
          <p:cNvSpPr/>
          <p:nvPr/>
        </p:nvSpPr>
        <p:spPr>
          <a:xfrm>
            <a:off x="4264736" y="6105421"/>
            <a:ext cx="899168" cy="296981"/>
          </a:xfrm>
          <a:prstGeom prst="wedgeRoundRectCallout">
            <a:avLst>
              <a:gd name="adj1" fmla="val -37686"/>
              <a:gd name="adj2" fmla="val 7638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テキスト ボックス 25"/>
          <p:cNvSpPr txBox="1"/>
          <p:nvPr/>
        </p:nvSpPr>
        <p:spPr>
          <a:xfrm>
            <a:off x="4264735" y="6140792"/>
            <a:ext cx="1003897" cy="261610"/>
          </a:xfrm>
          <a:prstGeom prst="rect">
            <a:avLst/>
          </a:prstGeom>
          <a:noFill/>
        </p:spPr>
        <p:txBody>
          <a:bodyPr wrap="square" rtlCol="0">
            <a:spAutoFit/>
          </a:bodyPr>
          <a:lstStyle/>
          <a:p>
            <a:r>
              <a:rPr lang="ja-JP" altLang="en-US" sz="1100" dirty="0" smtClean="0"/>
              <a:t>⑦</a:t>
            </a:r>
            <a:r>
              <a:rPr lang="en-US" altLang="ja-JP" sz="1100" dirty="0" smtClean="0"/>
              <a:t>OK</a:t>
            </a:r>
            <a:r>
              <a:rPr lang="ja-JP" altLang="en-US" sz="1100" dirty="0" smtClean="0"/>
              <a:t>を選択</a:t>
            </a:r>
            <a:endParaRPr lang="en-US" altLang="ja-JP" sz="1100" dirty="0" smtClean="0"/>
          </a:p>
        </p:txBody>
      </p:sp>
      <p:sp>
        <p:nvSpPr>
          <p:cNvPr id="27" name="正方形/長方形 26"/>
          <p:cNvSpPr/>
          <p:nvPr/>
        </p:nvSpPr>
        <p:spPr>
          <a:xfrm>
            <a:off x="3942213" y="6494556"/>
            <a:ext cx="652125" cy="1807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683622" y="466273"/>
            <a:ext cx="8336857" cy="400110"/>
          </a:xfrm>
          <a:prstGeom prst="rect">
            <a:avLst/>
          </a:prstGeom>
          <a:noFill/>
        </p:spPr>
        <p:txBody>
          <a:bodyPr wrap="square" rtlCol="0">
            <a:spAutoFit/>
          </a:bodyPr>
          <a:lstStyle/>
          <a:p>
            <a:r>
              <a:rPr lang="en-US" altLang="ja-JP" sz="2000" dirty="0" smtClean="0"/>
              <a:t>2.9 </a:t>
            </a:r>
            <a:r>
              <a:rPr lang="ja-JP" altLang="en-US" sz="2000" dirty="0" smtClean="0"/>
              <a:t>事業計画図の作成</a:t>
            </a:r>
            <a:r>
              <a:rPr lang="en-US" altLang="ja-JP" sz="2000" dirty="0" smtClean="0"/>
              <a:t>【</a:t>
            </a:r>
            <a:r>
              <a:rPr lang="ja-JP" altLang="en-US" sz="2000" dirty="0" smtClean="0"/>
              <a:t>森林作業道の延長計算（フィールド演算機）</a:t>
            </a:r>
            <a:r>
              <a:rPr lang="en-US" altLang="ja-JP" sz="2000" dirty="0" smtClean="0"/>
              <a:t>】</a:t>
            </a:r>
            <a:endParaRPr lang="en-US" altLang="ja-JP" sz="2000"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45</a:t>
            </a:fld>
            <a:endParaRPr kumimoji="1" lang="ja-JP" altLang="en-US"/>
          </a:p>
        </p:txBody>
      </p:sp>
    </p:spTree>
    <p:extLst>
      <p:ext uri="{BB962C8B-B14F-4D97-AF65-F5344CB8AC3E}">
        <p14:creationId xmlns:p14="http://schemas.microsoft.com/office/powerpoint/2010/main" val="37100762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1" y="1740073"/>
            <a:ext cx="6755403" cy="4882771"/>
          </a:xfrm>
          <a:prstGeom prst="rect">
            <a:avLst/>
          </a:prstGeom>
        </p:spPr>
      </p:pic>
      <p:sp>
        <p:nvSpPr>
          <p:cNvPr id="28" name="テキスト ボックス 27"/>
          <p:cNvSpPr txBox="1"/>
          <p:nvPr/>
        </p:nvSpPr>
        <p:spPr>
          <a:xfrm>
            <a:off x="683623" y="866383"/>
            <a:ext cx="6631578" cy="307777"/>
          </a:xfrm>
          <a:prstGeom prst="rect">
            <a:avLst/>
          </a:prstGeom>
          <a:noFill/>
        </p:spPr>
        <p:txBody>
          <a:bodyPr wrap="square" rtlCol="0">
            <a:spAutoFit/>
          </a:bodyPr>
          <a:lstStyle/>
          <a:p>
            <a:r>
              <a:rPr lang="ja-JP" altLang="en-US" sz="1400" dirty="0" smtClean="0"/>
              <a:t>属性テーブルをエクセルにコピーすれば、延長合計の計算をエクセルで行える。</a:t>
            </a:r>
            <a:endParaRPr lang="en-US" altLang="ja-JP" sz="1400" dirty="0" smtClean="0"/>
          </a:p>
        </p:txBody>
      </p:sp>
      <p:sp>
        <p:nvSpPr>
          <p:cNvPr id="29" name="テキスト ボックス 28"/>
          <p:cNvSpPr txBox="1"/>
          <p:nvPr/>
        </p:nvSpPr>
        <p:spPr>
          <a:xfrm>
            <a:off x="683621" y="1216853"/>
            <a:ext cx="8393703" cy="523220"/>
          </a:xfrm>
          <a:prstGeom prst="rect">
            <a:avLst/>
          </a:prstGeom>
          <a:noFill/>
        </p:spPr>
        <p:txBody>
          <a:bodyPr wrap="square" rtlCol="0">
            <a:spAutoFit/>
          </a:bodyPr>
          <a:lstStyle/>
          <a:p>
            <a:r>
              <a:rPr lang="ja-JP" altLang="en-US" sz="1400" dirty="0" smtClean="0"/>
              <a:t>①属性テーブルを開いて、「</a:t>
            </a:r>
            <a:r>
              <a:rPr lang="en-US" altLang="ja-JP" sz="1400" dirty="0" smtClean="0"/>
              <a:t>Ctrl</a:t>
            </a:r>
            <a:r>
              <a:rPr lang="ja-JP" altLang="en-US" sz="1400" dirty="0" smtClean="0"/>
              <a:t>キー」を押しながら「</a:t>
            </a:r>
            <a:r>
              <a:rPr lang="en-US" altLang="ja-JP" sz="1400" dirty="0" smtClean="0"/>
              <a:t>A</a:t>
            </a:r>
            <a:r>
              <a:rPr lang="ja-JP" altLang="en-US" sz="1400" dirty="0" smtClean="0"/>
              <a:t>」を押すと、以下のように地物の全選択ができる。また必要に応じて地物の選択を解除して、合計を計算したい線形のみを選択状態にする。</a:t>
            </a:r>
            <a:endParaRPr lang="en-US" altLang="ja-JP" sz="1400" dirty="0" smtClean="0"/>
          </a:p>
        </p:txBody>
      </p:sp>
      <p:sp>
        <p:nvSpPr>
          <p:cNvPr id="30" name="角丸四角形吹き出し 29"/>
          <p:cNvSpPr/>
          <p:nvPr/>
        </p:nvSpPr>
        <p:spPr>
          <a:xfrm>
            <a:off x="3162153" y="2244431"/>
            <a:ext cx="2228995" cy="548784"/>
          </a:xfrm>
          <a:prstGeom prst="wedgeRoundRectCallout">
            <a:avLst>
              <a:gd name="adj1" fmla="val -85796"/>
              <a:gd name="adj2" fmla="val -6571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テキスト ボックス 30"/>
          <p:cNvSpPr txBox="1"/>
          <p:nvPr/>
        </p:nvSpPr>
        <p:spPr>
          <a:xfrm>
            <a:off x="3226652" y="2303379"/>
            <a:ext cx="2231315" cy="430887"/>
          </a:xfrm>
          <a:prstGeom prst="rect">
            <a:avLst/>
          </a:prstGeom>
          <a:noFill/>
        </p:spPr>
        <p:txBody>
          <a:bodyPr wrap="square" rtlCol="0">
            <a:spAutoFit/>
          </a:bodyPr>
          <a:lstStyle/>
          <a:p>
            <a:r>
              <a:rPr lang="ja-JP" altLang="en-US" sz="1100" dirty="0" smtClean="0"/>
              <a:t>②「クリップボードにコピー」を選択</a:t>
            </a:r>
            <a:endParaRPr lang="en-US" altLang="ja-JP" sz="1100" dirty="0" smtClean="0"/>
          </a:p>
        </p:txBody>
      </p:sp>
      <p:sp>
        <p:nvSpPr>
          <p:cNvPr id="32" name="正方形/長方形 31"/>
          <p:cNvSpPr/>
          <p:nvPr/>
        </p:nvSpPr>
        <p:spPr>
          <a:xfrm>
            <a:off x="2096591" y="1982096"/>
            <a:ext cx="228566" cy="1807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角丸四角形吹き出し 32"/>
          <p:cNvSpPr/>
          <p:nvPr/>
        </p:nvSpPr>
        <p:spPr>
          <a:xfrm>
            <a:off x="3162153" y="3070214"/>
            <a:ext cx="2228995" cy="548784"/>
          </a:xfrm>
          <a:prstGeom prst="wedgeRoundRectCallout">
            <a:avLst>
              <a:gd name="adj1" fmla="val -48192"/>
              <a:gd name="adj2" fmla="val -1711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テキスト ボックス 33"/>
          <p:cNvSpPr txBox="1"/>
          <p:nvPr/>
        </p:nvSpPr>
        <p:spPr>
          <a:xfrm>
            <a:off x="3162153" y="3129243"/>
            <a:ext cx="2335947" cy="430887"/>
          </a:xfrm>
          <a:prstGeom prst="rect">
            <a:avLst/>
          </a:prstGeom>
          <a:noFill/>
        </p:spPr>
        <p:txBody>
          <a:bodyPr wrap="square" rtlCol="0">
            <a:spAutoFit/>
          </a:bodyPr>
          <a:lstStyle/>
          <a:p>
            <a:r>
              <a:rPr lang="ja-JP" altLang="en-US" sz="1100" dirty="0" smtClean="0"/>
              <a:t>③ ②が終われば、エクセル上で「貼り付け」を行うことができる</a:t>
            </a:r>
            <a:endParaRPr lang="en-US" altLang="ja-JP" sz="1100" dirty="0" smtClean="0"/>
          </a:p>
        </p:txBody>
      </p:sp>
      <p:sp>
        <p:nvSpPr>
          <p:cNvPr id="35" name="正方形/長方形 34"/>
          <p:cNvSpPr/>
          <p:nvPr/>
        </p:nvSpPr>
        <p:spPr>
          <a:xfrm>
            <a:off x="5592057" y="3070214"/>
            <a:ext cx="4134397" cy="3666862"/>
          </a:xfrm>
          <a:prstGeom prst="rect">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a:xfrm>
            <a:off x="5592057" y="3160483"/>
            <a:ext cx="3300297" cy="267995"/>
          </a:xfrm>
          <a:prstGeom prst="rect">
            <a:avLst/>
          </a:prstGeom>
          <a:noFill/>
        </p:spPr>
        <p:txBody>
          <a:bodyPr wrap="square" rtlCol="0">
            <a:spAutoFit/>
          </a:bodyPr>
          <a:lstStyle/>
          <a:p>
            <a:r>
              <a:rPr lang="ja-JP" altLang="en-US" sz="1100" dirty="0" smtClean="0"/>
              <a:t>◆延長合計を計算するときのコツ</a:t>
            </a:r>
            <a:endParaRPr lang="en-US" altLang="ja-JP" sz="1100" dirty="0" smtClean="0"/>
          </a:p>
        </p:txBody>
      </p:sp>
      <p:sp>
        <p:nvSpPr>
          <p:cNvPr id="37" name="テキスト ボックス 36"/>
          <p:cNvSpPr txBox="1"/>
          <p:nvPr/>
        </p:nvSpPr>
        <p:spPr>
          <a:xfrm>
            <a:off x="5617029" y="3428478"/>
            <a:ext cx="4112389" cy="3308598"/>
          </a:xfrm>
          <a:prstGeom prst="rect">
            <a:avLst/>
          </a:prstGeom>
          <a:noFill/>
        </p:spPr>
        <p:txBody>
          <a:bodyPr wrap="square" rtlCol="0">
            <a:spAutoFit/>
          </a:bodyPr>
          <a:lstStyle/>
          <a:p>
            <a:r>
              <a:rPr lang="ja-JP" altLang="en-US" sz="1100" dirty="0" smtClean="0"/>
              <a:t>延長を計算する際には、林小班ごとの合計を計算しなければなりません。</a:t>
            </a:r>
            <a:endParaRPr lang="en-US" altLang="ja-JP" sz="1100" dirty="0" smtClean="0"/>
          </a:p>
          <a:p>
            <a:r>
              <a:rPr lang="ja-JP" altLang="en-US" sz="1100" dirty="0" smtClean="0"/>
              <a:t>一つのレイヤに複数の小班の作業道を記入してしまうと、</a:t>
            </a:r>
            <a:endParaRPr lang="en-US" altLang="ja-JP" sz="1100" dirty="0" smtClean="0"/>
          </a:p>
          <a:p>
            <a:r>
              <a:rPr lang="ja-JP" altLang="en-US" sz="1100" dirty="0" smtClean="0"/>
              <a:t>小班ごとの延長を計算するとき、どの地物がどの小班のものなのかわかりづらくなる。</a:t>
            </a:r>
            <a:endParaRPr lang="en-US" altLang="ja-JP" sz="1100" dirty="0" smtClean="0"/>
          </a:p>
          <a:p>
            <a:r>
              <a:rPr lang="ja-JP" altLang="en-US" sz="1100" dirty="0" smtClean="0"/>
              <a:t>その対応策として、以下のように提案します。</a:t>
            </a:r>
            <a:endParaRPr lang="en-US" altLang="ja-JP" sz="1100" dirty="0" smtClean="0"/>
          </a:p>
          <a:p>
            <a:endParaRPr lang="en-US" altLang="ja-JP" sz="1100" dirty="0"/>
          </a:p>
          <a:p>
            <a:r>
              <a:rPr lang="en-US" altLang="ja-JP" sz="1100" dirty="0" smtClean="0"/>
              <a:t>【</a:t>
            </a:r>
            <a:r>
              <a:rPr lang="ja-JP" altLang="en-US" sz="1100" dirty="0" smtClean="0"/>
              <a:t>提案１</a:t>
            </a:r>
            <a:r>
              <a:rPr lang="en-US" altLang="ja-JP" sz="1100" dirty="0" smtClean="0"/>
              <a:t>】</a:t>
            </a:r>
          </a:p>
          <a:p>
            <a:r>
              <a:rPr lang="ja-JP" altLang="en-US" sz="1100" dirty="0" smtClean="0"/>
              <a:t>作業区域ごとにレイヤを作る。</a:t>
            </a:r>
            <a:endParaRPr lang="en-US" altLang="ja-JP" sz="1100" dirty="0" smtClean="0"/>
          </a:p>
          <a:p>
            <a:endParaRPr lang="en-US" altLang="ja-JP" sz="1100" dirty="0" smtClean="0"/>
          </a:p>
          <a:p>
            <a:r>
              <a:rPr lang="en-US" altLang="ja-JP" sz="1100" dirty="0" smtClean="0"/>
              <a:t>【</a:t>
            </a:r>
            <a:r>
              <a:rPr lang="ja-JP" altLang="en-US" sz="1100" dirty="0" smtClean="0"/>
              <a:t>提案２</a:t>
            </a:r>
            <a:r>
              <a:rPr lang="en-US" altLang="ja-JP" sz="1100" dirty="0" smtClean="0"/>
              <a:t>】</a:t>
            </a:r>
            <a:endParaRPr lang="en-US" altLang="ja-JP" sz="1100" dirty="0"/>
          </a:p>
          <a:p>
            <a:r>
              <a:rPr lang="ja-JP" altLang="en-US" sz="1100" dirty="0" smtClean="0"/>
              <a:t>一つの作業区域で複数の林小班が混在するときは、属性テーブルに「林小班」の項目を追加して、地物がどこの小班に属しているかわかりやすくする</a:t>
            </a:r>
            <a:endParaRPr lang="en-US" altLang="ja-JP" sz="1100" dirty="0" smtClean="0"/>
          </a:p>
          <a:p>
            <a:endParaRPr lang="en-US" altLang="ja-JP" sz="1100" dirty="0"/>
          </a:p>
          <a:p>
            <a:r>
              <a:rPr lang="en-US" altLang="ja-JP" sz="1100" dirty="0" smtClean="0"/>
              <a:t>【</a:t>
            </a:r>
            <a:r>
              <a:rPr lang="ja-JP" altLang="en-US" sz="1100" dirty="0" smtClean="0"/>
              <a:t>提案３</a:t>
            </a:r>
            <a:r>
              <a:rPr lang="en-US" altLang="ja-JP" sz="1100" dirty="0" smtClean="0"/>
              <a:t>】</a:t>
            </a:r>
          </a:p>
          <a:p>
            <a:r>
              <a:rPr lang="ja-JP" altLang="en-US" sz="1100" dirty="0" smtClean="0"/>
              <a:t>属性テーブルの表示を「選択した地物を表示する」にし、計算したい小班の地物のみ選択してから、属性テーブルをコピーする。</a:t>
            </a:r>
            <a:endParaRPr lang="en-US" altLang="ja-JP" sz="1100" dirty="0" smtClean="0"/>
          </a:p>
        </p:txBody>
      </p:sp>
      <p:sp>
        <p:nvSpPr>
          <p:cNvPr id="16" name="テキスト ボックス 15"/>
          <p:cNvSpPr txBox="1"/>
          <p:nvPr/>
        </p:nvSpPr>
        <p:spPr>
          <a:xfrm>
            <a:off x="683622" y="466273"/>
            <a:ext cx="8336857" cy="400110"/>
          </a:xfrm>
          <a:prstGeom prst="rect">
            <a:avLst/>
          </a:prstGeom>
          <a:noFill/>
        </p:spPr>
        <p:txBody>
          <a:bodyPr wrap="square" rtlCol="0">
            <a:spAutoFit/>
          </a:bodyPr>
          <a:lstStyle/>
          <a:p>
            <a:r>
              <a:rPr lang="en-US" altLang="ja-JP" sz="2000" dirty="0" smtClean="0"/>
              <a:t>2.10 </a:t>
            </a:r>
            <a:r>
              <a:rPr lang="ja-JP" altLang="en-US" sz="2000" dirty="0" smtClean="0"/>
              <a:t>事業計画図の作成</a:t>
            </a:r>
            <a:r>
              <a:rPr lang="en-US" altLang="ja-JP" sz="2000" dirty="0" smtClean="0"/>
              <a:t>【</a:t>
            </a:r>
            <a:r>
              <a:rPr lang="ja-JP" altLang="en-US" sz="2000" dirty="0" smtClean="0"/>
              <a:t>属性テーブルをエクセルなどにコピー</a:t>
            </a:r>
            <a:r>
              <a:rPr lang="en-US" altLang="ja-JP" sz="2000" dirty="0" smtClean="0"/>
              <a:t>】</a:t>
            </a:r>
            <a:endParaRPr lang="en-US" altLang="ja-JP" sz="2000"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46</a:t>
            </a:fld>
            <a:endParaRPr kumimoji="1" lang="ja-JP" altLang="en-US"/>
          </a:p>
        </p:txBody>
      </p:sp>
    </p:spTree>
    <p:extLst>
      <p:ext uri="{BB962C8B-B14F-4D97-AF65-F5344CB8AC3E}">
        <p14:creationId xmlns:p14="http://schemas.microsoft.com/office/powerpoint/2010/main" val="10465989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2.11 </a:t>
            </a:r>
            <a:r>
              <a:rPr lang="ja-JP" altLang="en-US" sz="2000" dirty="0" smtClean="0"/>
              <a:t>事業計画図の作成</a:t>
            </a:r>
            <a:r>
              <a:rPr lang="en-US" altLang="ja-JP" sz="2000" dirty="0" smtClean="0"/>
              <a:t>【</a:t>
            </a:r>
            <a:r>
              <a:rPr lang="ja-JP" altLang="en-US" sz="2000" dirty="0" smtClean="0"/>
              <a:t>延長のラベル表示</a:t>
            </a:r>
            <a:r>
              <a:rPr lang="en-US" altLang="ja-JP" sz="2000" dirty="0" smtClean="0"/>
              <a:t>】</a:t>
            </a:r>
            <a:endParaRPr lang="en-US" altLang="ja-JP" sz="2000"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2" y="1380553"/>
            <a:ext cx="9070157" cy="5059435"/>
          </a:xfrm>
          <a:prstGeom prst="rect">
            <a:avLst/>
          </a:prstGeom>
        </p:spPr>
      </p:pic>
      <p:sp>
        <p:nvSpPr>
          <p:cNvPr id="17" name="テキスト ボックス 16"/>
          <p:cNvSpPr txBox="1"/>
          <p:nvPr/>
        </p:nvSpPr>
        <p:spPr>
          <a:xfrm>
            <a:off x="683623" y="857333"/>
            <a:ext cx="4254138" cy="307777"/>
          </a:xfrm>
          <a:prstGeom prst="rect">
            <a:avLst/>
          </a:prstGeom>
          <a:noFill/>
        </p:spPr>
        <p:txBody>
          <a:bodyPr wrap="square" rtlCol="0">
            <a:spAutoFit/>
          </a:bodyPr>
          <a:lstStyle/>
          <a:p>
            <a:r>
              <a:rPr lang="ja-JP" altLang="en-US" sz="1400" dirty="0" smtClean="0"/>
              <a:t>① レイヤのプロパティを開き、　　を選択。</a:t>
            </a:r>
            <a:endParaRPr lang="en-US" altLang="ja-JP" sz="1400" dirty="0" smtClean="0"/>
          </a:p>
        </p:txBody>
      </p:sp>
      <p:pic>
        <p:nvPicPr>
          <p:cNvPr id="18" name="図 17"/>
          <p:cNvPicPr>
            <a:picLocks noChangeAspect="1"/>
          </p:cNvPicPr>
          <p:nvPr/>
        </p:nvPicPr>
        <p:blipFill rotWithShape="1">
          <a:blip r:embed="rId2">
            <a:extLst>
              <a:ext uri="{28A0092B-C50C-407E-A947-70E740481C1C}">
                <a14:useLocalDpi xmlns:a14="http://schemas.microsoft.com/office/drawing/2010/main" val="0"/>
              </a:ext>
            </a:extLst>
          </a:blip>
          <a:srcRect l="-840" t="26367" r="96743" b="68738"/>
          <a:stretch/>
        </p:blipFill>
        <p:spPr>
          <a:xfrm>
            <a:off x="3257550" y="866383"/>
            <a:ext cx="371475" cy="247651"/>
          </a:xfrm>
          <a:prstGeom prst="rect">
            <a:avLst/>
          </a:prstGeom>
        </p:spPr>
      </p:pic>
      <p:sp>
        <p:nvSpPr>
          <p:cNvPr id="21" name="正方形/長方形 20"/>
          <p:cNvSpPr/>
          <p:nvPr/>
        </p:nvSpPr>
        <p:spPr>
          <a:xfrm>
            <a:off x="1151198" y="1651861"/>
            <a:ext cx="2862001" cy="1993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角丸四角形吹き出し 21"/>
          <p:cNvSpPr/>
          <p:nvPr/>
        </p:nvSpPr>
        <p:spPr>
          <a:xfrm>
            <a:off x="4480775" y="1335910"/>
            <a:ext cx="1653325" cy="315951"/>
          </a:xfrm>
          <a:prstGeom prst="wedgeRoundRectCallout">
            <a:avLst>
              <a:gd name="adj1" fmla="val -70627"/>
              <a:gd name="adj2" fmla="val 6443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テキスト ボックス 22"/>
          <p:cNvSpPr txBox="1"/>
          <p:nvPr/>
        </p:nvSpPr>
        <p:spPr>
          <a:xfrm>
            <a:off x="4515568" y="1390251"/>
            <a:ext cx="1770932" cy="261610"/>
          </a:xfrm>
          <a:prstGeom prst="rect">
            <a:avLst/>
          </a:prstGeom>
          <a:noFill/>
        </p:spPr>
        <p:txBody>
          <a:bodyPr wrap="square" rtlCol="0">
            <a:spAutoFit/>
          </a:bodyPr>
          <a:lstStyle/>
          <a:p>
            <a:r>
              <a:rPr lang="ja-JP" altLang="en-US" sz="1100" dirty="0" smtClean="0"/>
              <a:t>②「単一定義」を選択</a:t>
            </a:r>
            <a:endParaRPr lang="en-US" altLang="ja-JP" sz="1100" dirty="0" smtClean="0"/>
          </a:p>
        </p:txBody>
      </p:sp>
      <p:sp>
        <p:nvSpPr>
          <p:cNvPr id="24" name="正方形/長方形 23"/>
          <p:cNvSpPr/>
          <p:nvPr/>
        </p:nvSpPr>
        <p:spPr>
          <a:xfrm>
            <a:off x="1151198" y="1895828"/>
            <a:ext cx="2862001" cy="17079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角丸四角形吹き出し 24"/>
          <p:cNvSpPr/>
          <p:nvPr/>
        </p:nvSpPr>
        <p:spPr>
          <a:xfrm>
            <a:off x="4048760" y="2197992"/>
            <a:ext cx="1424940" cy="315951"/>
          </a:xfrm>
          <a:prstGeom prst="wedgeRoundRectCallout">
            <a:avLst>
              <a:gd name="adj1" fmla="val -48345"/>
              <a:gd name="adj2" fmla="val -10037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テキスト ボックス 25"/>
          <p:cNvSpPr txBox="1"/>
          <p:nvPr/>
        </p:nvSpPr>
        <p:spPr>
          <a:xfrm>
            <a:off x="4083553" y="2252333"/>
            <a:ext cx="1390147" cy="261610"/>
          </a:xfrm>
          <a:prstGeom prst="rect">
            <a:avLst/>
          </a:prstGeom>
          <a:noFill/>
        </p:spPr>
        <p:txBody>
          <a:bodyPr wrap="square" rtlCol="0">
            <a:spAutoFit/>
          </a:bodyPr>
          <a:lstStyle/>
          <a:p>
            <a:r>
              <a:rPr lang="ja-JP" altLang="en-US" sz="1100" dirty="0" smtClean="0"/>
              <a:t>③「延長」を選択</a:t>
            </a:r>
            <a:endParaRPr lang="en-US" altLang="ja-JP" sz="1100" dirty="0" smtClean="0"/>
          </a:p>
        </p:txBody>
      </p:sp>
      <p:sp>
        <p:nvSpPr>
          <p:cNvPr id="27" name="正方形/長方形 26"/>
          <p:cNvSpPr/>
          <p:nvPr/>
        </p:nvSpPr>
        <p:spPr>
          <a:xfrm>
            <a:off x="6917267" y="6198260"/>
            <a:ext cx="2150264" cy="22733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角丸四角形吹き出し 37"/>
          <p:cNvSpPr/>
          <p:nvPr/>
        </p:nvSpPr>
        <p:spPr>
          <a:xfrm>
            <a:off x="6917267" y="5648420"/>
            <a:ext cx="1849941" cy="277992"/>
          </a:xfrm>
          <a:prstGeom prst="wedgeRoundRectCallout">
            <a:avLst>
              <a:gd name="adj1" fmla="val -11274"/>
              <a:gd name="adj2" fmla="val 13718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テキスト ボックス 38"/>
          <p:cNvSpPr txBox="1"/>
          <p:nvPr/>
        </p:nvSpPr>
        <p:spPr>
          <a:xfrm>
            <a:off x="6914088" y="5681556"/>
            <a:ext cx="1878648" cy="261610"/>
          </a:xfrm>
          <a:prstGeom prst="rect">
            <a:avLst/>
          </a:prstGeom>
          <a:noFill/>
        </p:spPr>
        <p:txBody>
          <a:bodyPr wrap="square" rtlCol="0">
            <a:spAutoFit/>
          </a:bodyPr>
          <a:lstStyle/>
          <a:p>
            <a:r>
              <a:rPr lang="ja-JP" altLang="en-US" sz="1100" dirty="0" smtClean="0"/>
              <a:t>④「適用</a:t>
            </a:r>
            <a:r>
              <a:rPr lang="en-US" altLang="ja-JP" sz="1100" dirty="0" smtClean="0"/>
              <a:t>]</a:t>
            </a:r>
            <a:r>
              <a:rPr lang="ja-JP" altLang="en-US" sz="1100" dirty="0" smtClean="0"/>
              <a:t>→「</a:t>
            </a:r>
            <a:r>
              <a:rPr lang="en-US" altLang="ja-JP" sz="1100" dirty="0" smtClean="0"/>
              <a:t>OK</a:t>
            </a:r>
            <a:r>
              <a:rPr lang="ja-JP" altLang="en-US" sz="1100" dirty="0" smtClean="0"/>
              <a:t>」を選択</a:t>
            </a:r>
            <a:endParaRPr lang="en-US" altLang="ja-JP" sz="1100" dirty="0" smtClean="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47</a:t>
            </a:fld>
            <a:endParaRPr kumimoji="1" lang="ja-JP" altLang="en-US"/>
          </a:p>
        </p:txBody>
      </p:sp>
    </p:spTree>
    <p:extLst>
      <p:ext uri="{BB962C8B-B14F-4D97-AF65-F5344CB8AC3E}">
        <p14:creationId xmlns:p14="http://schemas.microsoft.com/office/powerpoint/2010/main" val="22363092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365" y="1214749"/>
            <a:ext cx="8165166" cy="5460891"/>
          </a:xfrm>
          <a:prstGeom prst="rect">
            <a:avLst/>
          </a:prstGeom>
        </p:spPr>
      </p:pic>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2.12 </a:t>
            </a:r>
            <a:r>
              <a:rPr lang="ja-JP" altLang="en-US" sz="2000" dirty="0" smtClean="0"/>
              <a:t>事業計画図の作成</a:t>
            </a:r>
            <a:r>
              <a:rPr lang="en-US" altLang="ja-JP" sz="2000" dirty="0" smtClean="0"/>
              <a:t>【</a:t>
            </a:r>
            <a:r>
              <a:rPr lang="ja-JP" altLang="en-US" sz="2000" dirty="0" smtClean="0"/>
              <a:t>森林作業道の色分け</a:t>
            </a:r>
            <a:r>
              <a:rPr lang="en-US" altLang="ja-JP" sz="2000" dirty="0" smtClean="0"/>
              <a:t>】</a:t>
            </a:r>
            <a:endParaRPr lang="en-US" altLang="ja-JP" sz="2000" dirty="0"/>
          </a:p>
        </p:txBody>
      </p:sp>
      <p:sp>
        <p:nvSpPr>
          <p:cNvPr id="17" name="テキスト ボックス 16"/>
          <p:cNvSpPr txBox="1"/>
          <p:nvPr/>
        </p:nvSpPr>
        <p:spPr>
          <a:xfrm>
            <a:off x="683623" y="857333"/>
            <a:ext cx="4254138" cy="307777"/>
          </a:xfrm>
          <a:prstGeom prst="rect">
            <a:avLst/>
          </a:prstGeom>
          <a:noFill/>
        </p:spPr>
        <p:txBody>
          <a:bodyPr wrap="square" rtlCol="0">
            <a:spAutoFit/>
          </a:bodyPr>
          <a:lstStyle/>
          <a:p>
            <a:r>
              <a:rPr lang="ja-JP" altLang="en-US" sz="1400" dirty="0" smtClean="0"/>
              <a:t>① レイヤのプロパティを開き、　　を選択。</a:t>
            </a:r>
            <a:endParaRPr lang="en-US" altLang="ja-JP" sz="1400" dirty="0" smtClean="0"/>
          </a:p>
        </p:txBody>
      </p:sp>
      <p:pic>
        <p:nvPicPr>
          <p:cNvPr id="18" name="図 17"/>
          <p:cNvPicPr>
            <a:picLocks noChangeAspect="1"/>
          </p:cNvPicPr>
          <p:nvPr/>
        </p:nvPicPr>
        <p:blipFill rotWithShape="1">
          <a:blip r:embed="rId3">
            <a:extLst>
              <a:ext uri="{28A0092B-C50C-407E-A947-70E740481C1C}">
                <a14:useLocalDpi xmlns:a14="http://schemas.microsoft.com/office/drawing/2010/main" val="0"/>
              </a:ext>
            </a:extLst>
          </a:blip>
          <a:srcRect l="-1330" t="20539" r="96568" b="73938"/>
          <a:stretch/>
        </p:blipFill>
        <p:spPr>
          <a:xfrm>
            <a:off x="3187700" y="850901"/>
            <a:ext cx="431800" cy="279399"/>
          </a:xfrm>
          <a:prstGeom prst="rect">
            <a:avLst/>
          </a:prstGeom>
        </p:spPr>
      </p:pic>
      <p:sp>
        <p:nvSpPr>
          <p:cNvPr id="21" name="正方形/長方形 20"/>
          <p:cNvSpPr/>
          <p:nvPr/>
        </p:nvSpPr>
        <p:spPr>
          <a:xfrm>
            <a:off x="1367193" y="1501470"/>
            <a:ext cx="2862001" cy="1993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角丸四角形吹き出し 21"/>
          <p:cNvSpPr/>
          <p:nvPr/>
        </p:nvSpPr>
        <p:spPr>
          <a:xfrm>
            <a:off x="4696770" y="1165111"/>
            <a:ext cx="2491430" cy="336360"/>
          </a:xfrm>
          <a:prstGeom prst="wedgeRoundRectCallout">
            <a:avLst>
              <a:gd name="adj1" fmla="val -70627"/>
              <a:gd name="adj2" fmla="val 6443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テキスト ボックス 22"/>
          <p:cNvSpPr txBox="1"/>
          <p:nvPr/>
        </p:nvSpPr>
        <p:spPr>
          <a:xfrm>
            <a:off x="4719418" y="1201396"/>
            <a:ext cx="2625852" cy="261610"/>
          </a:xfrm>
          <a:prstGeom prst="rect">
            <a:avLst/>
          </a:prstGeom>
          <a:noFill/>
        </p:spPr>
        <p:txBody>
          <a:bodyPr wrap="square" rtlCol="0">
            <a:spAutoFit/>
          </a:bodyPr>
          <a:lstStyle/>
          <a:p>
            <a:r>
              <a:rPr lang="ja-JP" altLang="en-US" sz="1100" dirty="0" smtClean="0"/>
              <a:t>②「カテゴリ値による定義」を選択</a:t>
            </a:r>
            <a:endParaRPr lang="en-US" altLang="ja-JP" sz="1100" dirty="0" smtClean="0"/>
          </a:p>
        </p:txBody>
      </p:sp>
      <p:sp>
        <p:nvSpPr>
          <p:cNvPr id="24" name="正方形/長方形 23"/>
          <p:cNvSpPr/>
          <p:nvPr/>
        </p:nvSpPr>
        <p:spPr>
          <a:xfrm>
            <a:off x="1857417" y="1783074"/>
            <a:ext cx="2638383" cy="2044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角丸四角形吹き出し 24"/>
          <p:cNvSpPr/>
          <p:nvPr/>
        </p:nvSpPr>
        <p:spPr>
          <a:xfrm>
            <a:off x="4475688" y="2108515"/>
            <a:ext cx="1424940" cy="315951"/>
          </a:xfrm>
          <a:prstGeom prst="wedgeRoundRectCallout">
            <a:avLst>
              <a:gd name="adj1" fmla="val -48345"/>
              <a:gd name="adj2" fmla="val -10037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テキスト ボックス 25"/>
          <p:cNvSpPr txBox="1"/>
          <p:nvPr/>
        </p:nvSpPr>
        <p:spPr>
          <a:xfrm>
            <a:off x="4510481" y="2162856"/>
            <a:ext cx="1390147" cy="261610"/>
          </a:xfrm>
          <a:prstGeom prst="rect">
            <a:avLst/>
          </a:prstGeom>
          <a:noFill/>
        </p:spPr>
        <p:txBody>
          <a:bodyPr wrap="square" rtlCol="0">
            <a:spAutoFit/>
          </a:bodyPr>
          <a:lstStyle/>
          <a:p>
            <a:r>
              <a:rPr lang="ja-JP" altLang="en-US" sz="1100" dirty="0" smtClean="0"/>
              <a:t>③「種類」を選択</a:t>
            </a:r>
            <a:endParaRPr lang="en-US" altLang="ja-JP" sz="1100" dirty="0" smtClean="0"/>
          </a:p>
        </p:txBody>
      </p:sp>
      <p:sp>
        <p:nvSpPr>
          <p:cNvPr id="27" name="正方形/長方形 26"/>
          <p:cNvSpPr/>
          <p:nvPr/>
        </p:nvSpPr>
        <p:spPr>
          <a:xfrm>
            <a:off x="1354298" y="5995060"/>
            <a:ext cx="753655" cy="22733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角丸四角形吹き出し 37"/>
          <p:cNvSpPr/>
          <p:nvPr/>
        </p:nvSpPr>
        <p:spPr>
          <a:xfrm>
            <a:off x="1722968" y="5470537"/>
            <a:ext cx="1282904" cy="333136"/>
          </a:xfrm>
          <a:prstGeom prst="wedgeRoundRectCallout">
            <a:avLst>
              <a:gd name="adj1" fmla="val -44932"/>
              <a:gd name="adj2" fmla="val 9906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テキスト ボックス 38"/>
          <p:cNvSpPr txBox="1"/>
          <p:nvPr/>
        </p:nvSpPr>
        <p:spPr>
          <a:xfrm>
            <a:off x="1719788" y="5503673"/>
            <a:ext cx="1302812" cy="261610"/>
          </a:xfrm>
          <a:prstGeom prst="rect">
            <a:avLst/>
          </a:prstGeom>
          <a:noFill/>
        </p:spPr>
        <p:txBody>
          <a:bodyPr wrap="square" rtlCol="0">
            <a:spAutoFit/>
          </a:bodyPr>
          <a:lstStyle/>
          <a:p>
            <a:r>
              <a:rPr lang="ja-JP" altLang="en-US" sz="1100" dirty="0" smtClean="0"/>
              <a:t>④分類をクリック</a:t>
            </a:r>
            <a:endParaRPr lang="en-US" altLang="ja-JP" sz="1100" dirty="0" smtClean="0"/>
          </a:p>
        </p:txBody>
      </p:sp>
      <p:pic>
        <p:nvPicPr>
          <p:cNvPr id="4" name="図 3"/>
          <p:cNvPicPr>
            <a:picLocks noChangeAspect="1"/>
          </p:cNvPicPr>
          <p:nvPr/>
        </p:nvPicPr>
        <p:blipFill>
          <a:blip r:embed="rId4"/>
          <a:stretch>
            <a:fillRect/>
          </a:stretch>
        </p:blipFill>
        <p:spPr>
          <a:xfrm>
            <a:off x="1367193" y="2709227"/>
            <a:ext cx="1869368" cy="694373"/>
          </a:xfrm>
          <a:prstGeom prst="rect">
            <a:avLst/>
          </a:prstGeom>
          <a:ln w="19050">
            <a:solidFill>
              <a:schemeClr val="accent1"/>
            </a:solidFill>
          </a:ln>
        </p:spPr>
      </p:pic>
      <p:sp>
        <p:nvSpPr>
          <p:cNvPr id="19" name="角丸四角形吹き出し 18"/>
          <p:cNvSpPr/>
          <p:nvPr/>
        </p:nvSpPr>
        <p:spPr>
          <a:xfrm>
            <a:off x="3701389" y="2763422"/>
            <a:ext cx="2735270" cy="315952"/>
          </a:xfrm>
          <a:prstGeom prst="wedgeRoundRectCallout">
            <a:avLst>
              <a:gd name="adj1" fmla="val -64198"/>
              <a:gd name="adj2" fmla="val 5260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テキスト ボックス 19"/>
          <p:cNvSpPr txBox="1"/>
          <p:nvPr/>
        </p:nvSpPr>
        <p:spPr>
          <a:xfrm>
            <a:off x="3736182" y="2792364"/>
            <a:ext cx="3068777" cy="261610"/>
          </a:xfrm>
          <a:prstGeom prst="rect">
            <a:avLst/>
          </a:prstGeom>
          <a:noFill/>
        </p:spPr>
        <p:txBody>
          <a:bodyPr wrap="square" rtlCol="0">
            <a:spAutoFit/>
          </a:bodyPr>
          <a:lstStyle/>
          <a:p>
            <a:r>
              <a:rPr lang="ja-JP" altLang="en-US" sz="1100" dirty="0" smtClean="0"/>
              <a:t>⑤ ④をすると色分けの項目が表示される</a:t>
            </a:r>
            <a:endParaRPr lang="en-US" altLang="ja-JP" sz="1100" dirty="0" smtClean="0"/>
          </a:p>
        </p:txBody>
      </p:sp>
      <p:sp>
        <p:nvSpPr>
          <p:cNvPr id="28" name="正方形/長方形 27"/>
          <p:cNvSpPr/>
          <p:nvPr/>
        </p:nvSpPr>
        <p:spPr>
          <a:xfrm>
            <a:off x="6113068" y="6447700"/>
            <a:ext cx="2150264" cy="22733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角丸四角形吹き出し 28"/>
          <p:cNvSpPr/>
          <p:nvPr/>
        </p:nvSpPr>
        <p:spPr>
          <a:xfrm>
            <a:off x="6113068" y="5897860"/>
            <a:ext cx="1849941" cy="277992"/>
          </a:xfrm>
          <a:prstGeom prst="wedgeRoundRectCallout">
            <a:avLst>
              <a:gd name="adj1" fmla="val -11274"/>
              <a:gd name="adj2" fmla="val 13718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テキスト ボックス 29"/>
          <p:cNvSpPr txBox="1"/>
          <p:nvPr/>
        </p:nvSpPr>
        <p:spPr>
          <a:xfrm>
            <a:off x="6109889" y="5930996"/>
            <a:ext cx="1878648" cy="261610"/>
          </a:xfrm>
          <a:prstGeom prst="rect">
            <a:avLst/>
          </a:prstGeom>
          <a:noFill/>
        </p:spPr>
        <p:txBody>
          <a:bodyPr wrap="square" rtlCol="0">
            <a:spAutoFit/>
          </a:bodyPr>
          <a:lstStyle/>
          <a:p>
            <a:r>
              <a:rPr lang="ja-JP" altLang="en-US" sz="1100" dirty="0" smtClean="0"/>
              <a:t>⑦「適用</a:t>
            </a:r>
            <a:r>
              <a:rPr lang="en-US" altLang="ja-JP" sz="1100" dirty="0" smtClean="0"/>
              <a:t>]</a:t>
            </a:r>
            <a:r>
              <a:rPr lang="ja-JP" altLang="en-US" sz="1100" dirty="0" smtClean="0"/>
              <a:t>→「</a:t>
            </a:r>
            <a:r>
              <a:rPr lang="en-US" altLang="ja-JP" sz="1100" dirty="0" smtClean="0"/>
              <a:t>OK</a:t>
            </a:r>
            <a:r>
              <a:rPr lang="ja-JP" altLang="en-US" sz="1100" dirty="0" smtClean="0"/>
              <a:t>」を選択</a:t>
            </a:r>
            <a:endParaRPr lang="en-US" altLang="ja-JP" sz="1100" dirty="0" smtClean="0"/>
          </a:p>
        </p:txBody>
      </p:sp>
      <p:sp>
        <p:nvSpPr>
          <p:cNvPr id="31" name="角丸四角形吹き出し 30"/>
          <p:cNvSpPr/>
          <p:nvPr/>
        </p:nvSpPr>
        <p:spPr>
          <a:xfrm>
            <a:off x="1354298" y="3592219"/>
            <a:ext cx="2735270" cy="315952"/>
          </a:xfrm>
          <a:prstGeom prst="wedgeRoundRectCallout">
            <a:avLst>
              <a:gd name="adj1" fmla="val -37454"/>
              <a:gd name="adj2" fmla="val -12931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テキスト ボックス 31"/>
          <p:cNvSpPr txBox="1"/>
          <p:nvPr/>
        </p:nvSpPr>
        <p:spPr>
          <a:xfrm>
            <a:off x="1389092" y="3621161"/>
            <a:ext cx="2812664" cy="261610"/>
          </a:xfrm>
          <a:prstGeom prst="rect">
            <a:avLst/>
          </a:prstGeom>
          <a:noFill/>
        </p:spPr>
        <p:txBody>
          <a:bodyPr wrap="square" rtlCol="0">
            <a:spAutoFit/>
          </a:bodyPr>
          <a:lstStyle/>
          <a:p>
            <a:r>
              <a:rPr lang="ja-JP" altLang="en-US" sz="1100" dirty="0" smtClean="0"/>
              <a:t>⑥ ダブルクリックすると色を変更できる</a:t>
            </a:r>
            <a:endParaRPr lang="en-US" altLang="ja-JP" sz="1100" dirty="0" smtClean="0"/>
          </a:p>
        </p:txBody>
      </p:sp>
      <p:sp>
        <p:nvSpPr>
          <p:cNvPr id="33" name="正方形/長方形 32"/>
          <p:cNvSpPr/>
          <p:nvPr/>
        </p:nvSpPr>
        <p:spPr>
          <a:xfrm>
            <a:off x="1564685" y="2743850"/>
            <a:ext cx="216683" cy="61799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48</a:t>
            </a:fld>
            <a:endParaRPr kumimoji="1" lang="ja-JP" altLang="en-US"/>
          </a:p>
        </p:txBody>
      </p:sp>
    </p:spTree>
    <p:extLst>
      <p:ext uri="{BB962C8B-B14F-4D97-AF65-F5344CB8AC3E}">
        <p14:creationId xmlns:p14="http://schemas.microsoft.com/office/powerpoint/2010/main" val="18770720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2" y="1223799"/>
            <a:ext cx="6606178" cy="5266781"/>
          </a:xfrm>
          <a:prstGeom prst="rect">
            <a:avLst/>
          </a:prstGeom>
        </p:spPr>
      </p:pic>
      <p:sp>
        <p:nvSpPr>
          <p:cNvPr id="7" name="テキスト ボックス 6"/>
          <p:cNvSpPr txBox="1"/>
          <p:nvPr/>
        </p:nvSpPr>
        <p:spPr>
          <a:xfrm>
            <a:off x="683622" y="466273"/>
            <a:ext cx="7317378" cy="400110"/>
          </a:xfrm>
          <a:prstGeom prst="rect">
            <a:avLst/>
          </a:prstGeom>
          <a:noFill/>
        </p:spPr>
        <p:txBody>
          <a:bodyPr wrap="square" rtlCol="0">
            <a:spAutoFit/>
          </a:bodyPr>
          <a:lstStyle/>
          <a:p>
            <a:r>
              <a:rPr lang="en-US" altLang="ja-JP" sz="2000" dirty="0" smtClean="0"/>
              <a:t>2.12 </a:t>
            </a:r>
            <a:r>
              <a:rPr lang="ja-JP" altLang="en-US" sz="2000" dirty="0" smtClean="0"/>
              <a:t>事業計画図の作成</a:t>
            </a:r>
            <a:r>
              <a:rPr lang="en-US" altLang="ja-JP" sz="2000" dirty="0" smtClean="0"/>
              <a:t>【</a:t>
            </a:r>
            <a:r>
              <a:rPr lang="ja-JP" altLang="en-US" sz="2000" dirty="0" smtClean="0"/>
              <a:t>森林作業道の色分け</a:t>
            </a:r>
            <a:r>
              <a:rPr lang="en-US" altLang="ja-JP" sz="2000" dirty="0" smtClean="0"/>
              <a:t>】</a:t>
            </a:r>
            <a:endParaRPr lang="en-US" altLang="ja-JP" sz="2000" dirty="0"/>
          </a:p>
        </p:txBody>
      </p:sp>
      <p:sp>
        <p:nvSpPr>
          <p:cNvPr id="8" name="正方形/長方形 7"/>
          <p:cNvSpPr/>
          <p:nvPr/>
        </p:nvSpPr>
        <p:spPr>
          <a:xfrm>
            <a:off x="6301933" y="4830793"/>
            <a:ext cx="3398134" cy="759125"/>
          </a:xfrm>
          <a:prstGeom prst="rect">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6301932" y="4899690"/>
            <a:ext cx="3398134" cy="600164"/>
          </a:xfrm>
          <a:prstGeom prst="rect">
            <a:avLst/>
          </a:prstGeom>
          <a:noFill/>
        </p:spPr>
        <p:txBody>
          <a:bodyPr wrap="square" rtlCol="0">
            <a:spAutoFit/>
          </a:bodyPr>
          <a:lstStyle/>
          <a:p>
            <a:r>
              <a:rPr lang="ja-JP" altLang="en-US" sz="1100" dirty="0" smtClean="0"/>
              <a:t>○実際に提出するときに気をつけること</a:t>
            </a:r>
            <a:endParaRPr lang="en-US" altLang="ja-JP" sz="1100" dirty="0" smtClean="0"/>
          </a:p>
          <a:p>
            <a:r>
              <a:rPr lang="ja-JP" altLang="en-US" sz="1100" dirty="0" smtClean="0"/>
              <a:t>⇒小班界で線を区切って、小班ごとに長さを出す</a:t>
            </a:r>
            <a:endParaRPr lang="en-US" altLang="ja-JP" sz="1100" dirty="0" smtClean="0"/>
          </a:p>
          <a:p>
            <a:r>
              <a:rPr lang="ja-JP" altLang="en-US" sz="1100" dirty="0" smtClean="0"/>
              <a:t>⇒</a:t>
            </a:r>
            <a:r>
              <a:rPr lang="en-US" altLang="ja-JP" sz="1100" dirty="0" smtClean="0"/>
              <a:t>1</a:t>
            </a:r>
            <a:r>
              <a:rPr lang="ja-JP" altLang="en-US" sz="1100" dirty="0" err="1" smtClean="0"/>
              <a:t>の位は</a:t>
            </a:r>
            <a:r>
              <a:rPr lang="ja-JP" altLang="en-US" sz="1100" dirty="0" smtClean="0"/>
              <a:t>四捨五入が良い</a:t>
            </a:r>
            <a:endParaRPr lang="en-US" altLang="ja-JP" sz="1100" dirty="0" smtClean="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49</a:t>
            </a:fld>
            <a:endParaRPr kumimoji="1" lang="ja-JP" altLang="en-US"/>
          </a:p>
        </p:txBody>
      </p:sp>
    </p:spTree>
    <p:extLst>
      <p:ext uri="{BB962C8B-B14F-4D97-AF65-F5344CB8AC3E}">
        <p14:creationId xmlns:p14="http://schemas.microsoft.com/office/powerpoint/2010/main" val="4217696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761" y="1380553"/>
            <a:ext cx="7712739" cy="5316999"/>
          </a:xfrm>
          <a:prstGeom prst="rect">
            <a:avLst/>
          </a:prstGeom>
        </p:spPr>
      </p:pic>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2.13 </a:t>
            </a:r>
            <a:r>
              <a:rPr lang="ja-JP" altLang="en-US" sz="2000" dirty="0" smtClean="0"/>
              <a:t>事業計画図の作成</a:t>
            </a:r>
            <a:r>
              <a:rPr lang="en-US" altLang="ja-JP" sz="2000" dirty="0" smtClean="0"/>
              <a:t>【</a:t>
            </a:r>
            <a:r>
              <a:rPr lang="ja-JP" altLang="en-US" sz="2000" dirty="0" smtClean="0"/>
              <a:t>伐区の作成</a:t>
            </a:r>
            <a:r>
              <a:rPr lang="en-US" altLang="ja-JP" sz="2000" dirty="0" smtClean="0"/>
              <a:t>】</a:t>
            </a:r>
            <a:endParaRPr lang="en-US" altLang="ja-JP" sz="2000" dirty="0"/>
          </a:p>
        </p:txBody>
      </p:sp>
      <p:sp>
        <p:nvSpPr>
          <p:cNvPr id="7" name="テキスト ボックス 6"/>
          <p:cNvSpPr txBox="1"/>
          <p:nvPr/>
        </p:nvSpPr>
        <p:spPr>
          <a:xfrm>
            <a:off x="683622" y="857333"/>
            <a:ext cx="8498477" cy="523220"/>
          </a:xfrm>
          <a:prstGeom prst="rect">
            <a:avLst/>
          </a:prstGeom>
          <a:noFill/>
        </p:spPr>
        <p:txBody>
          <a:bodyPr wrap="square" rtlCol="0">
            <a:spAutoFit/>
          </a:bodyPr>
          <a:lstStyle/>
          <a:p>
            <a:r>
              <a:rPr lang="ja-JP" altLang="en-US" sz="1400" dirty="0" smtClean="0"/>
              <a:t>伐区を記録するレイヤ（ジオメトリタイプ：ポリゴン）を新しく作成。その後、小班区画のレイヤから伐区に該当する小班区画の地物をコピーして、新しく作成したレイヤの貼り付けする。</a:t>
            </a:r>
            <a:endParaRPr lang="en-US" altLang="ja-JP" sz="1400" dirty="0" smtClean="0"/>
          </a:p>
        </p:txBody>
      </p:sp>
      <p:sp>
        <p:nvSpPr>
          <p:cNvPr id="11" name="正方形/長方形 10"/>
          <p:cNvSpPr/>
          <p:nvPr/>
        </p:nvSpPr>
        <p:spPr>
          <a:xfrm>
            <a:off x="986760" y="5144160"/>
            <a:ext cx="2213639" cy="2025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吹き出し 11"/>
          <p:cNvSpPr/>
          <p:nvPr/>
        </p:nvSpPr>
        <p:spPr>
          <a:xfrm>
            <a:off x="264521" y="4152597"/>
            <a:ext cx="2681879" cy="644356"/>
          </a:xfrm>
          <a:prstGeom prst="wedgeRoundRectCallout">
            <a:avLst>
              <a:gd name="adj1" fmla="val -8290"/>
              <a:gd name="adj2" fmla="val 10103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テキスト ボックス 12"/>
          <p:cNvSpPr txBox="1"/>
          <p:nvPr/>
        </p:nvSpPr>
        <p:spPr>
          <a:xfrm>
            <a:off x="264522" y="4196790"/>
            <a:ext cx="2808878" cy="600164"/>
          </a:xfrm>
          <a:prstGeom prst="rect">
            <a:avLst/>
          </a:prstGeom>
          <a:noFill/>
        </p:spPr>
        <p:txBody>
          <a:bodyPr wrap="square" rtlCol="0">
            <a:spAutoFit/>
          </a:bodyPr>
          <a:lstStyle/>
          <a:p>
            <a:r>
              <a:rPr lang="ja-JP" altLang="en-US" sz="1100" dirty="0" smtClean="0"/>
              <a:t>①ジオメトリタイプを「ポリゴン」でレイヤを作成</a:t>
            </a:r>
            <a:endParaRPr lang="en-US" altLang="ja-JP" sz="1100" dirty="0" smtClean="0"/>
          </a:p>
          <a:p>
            <a:r>
              <a:rPr lang="ja-JP" altLang="en-US" sz="1100" dirty="0" smtClean="0"/>
              <a:t>塗りつぶしはなしで、枠の色を赤にする</a:t>
            </a:r>
            <a:endParaRPr lang="en-US" altLang="ja-JP" sz="1100" dirty="0" smtClean="0"/>
          </a:p>
        </p:txBody>
      </p:sp>
      <p:sp>
        <p:nvSpPr>
          <p:cNvPr id="14" name="正方形/長方形 13"/>
          <p:cNvSpPr/>
          <p:nvPr/>
        </p:nvSpPr>
        <p:spPr>
          <a:xfrm>
            <a:off x="986759" y="5544712"/>
            <a:ext cx="2213639" cy="2025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吹き出し 14"/>
          <p:cNvSpPr/>
          <p:nvPr/>
        </p:nvSpPr>
        <p:spPr>
          <a:xfrm>
            <a:off x="264521" y="5980834"/>
            <a:ext cx="2366558" cy="644357"/>
          </a:xfrm>
          <a:prstGeom prst="wedgeRoundRectCallout">
            <a:avLst>
              <a:gd name="adj1" fmla="val 5492"/>
              <a:gd name="adj2" fmla="val -8557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テキスト ボックス 15"/>
          <p:cNvSpPr txBox="1"/>
          <p:nvPr/>
        </p:nvSpPr>
        <p:spPr>
          <a:xfrm>
            <a:off x="264522" y="6025027"/>
            <a:ext cx="2326280" cy="600164"/>
          </a:xfrm>
          <a:prstGeom prst="rect">
            <a:avLst/>
          </a:prstGeom>
          <a:noFill/>
        </p:spPr>
        <p:txBody>
          <a:bodyPr wrap="square" rtlCol="0">
            <a:spAutoFit/>
          </a:bodyPr>
          <a:lstStyle/>
          <a:p>
            <a:r>
              <a:rPr lang="ja-JP" altLang="en-US" sz="1100" dirty="0" smtClean="0"/>
              <a:t>②「小班区画」を選択。</a:t>
            </a:r>
            <a:endParaRPr lang="en-US" altLang="ja-JP" sz="1100" dirty="0" smtClean="0"/>
          </a:p>
          <a:p>
            <a:r>
              <a:rPr lang="ja-JP" altLang="en-US" sz="1100" dirty="0" smtClean="0"/>
              <a:t>これにより「小班区画」レイヤの地物を選択できる</a:t>
            </a:r>
            <a:endParaRPr lang="en-US" altLang="ja-JP" sz="1100" dirty="0" smtClean="0"/>
          </a:p>
        </p:txBody>
      </p:sp>
      <p:sp>
        <p:nvSpPr>
          <p:cNvPr id="17" name="正方形/長方形 16"/>
          <p:cNvSpPr/>
          <p:nvPr/>
        </p:nvSpPr>
        <p:spPr>
          <a:xfrm>
            <a:off x="7006563" y="1786736"/>
            <a:ext cx="372138" cy="2750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吹き出し 19"/>
          <p:cNvSpPr/>
          <p:nvPr/>
        </p:nvSpPr>
        <p:spPr>
          <a:xfrm>
            <a:off x="5887217" y="2431812"/>
            <a:ext cx="2875782" cy="280660"/>
          </a:xfrm>
          <a:prstGeom prst="wedgeRoundRectCallout">
            <a:avLst>
              <a:gd name="adj1" fmla="val 3085"/>
              <a:gd name="adj2" fmla="val -16732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5866635" y="2450862"/>
            <a:ext cx="3182115" cy="261610"/>
          </a:xfrm>
          <a:prstGeom prst="rect">
            <a:avLst/>
          </a:prstGeom>
          <a:noFill/>
        </p:spPr>
        <p:txBody>
          <a:bodyPr wrap="square" rtlCol="0">
            <a:spAutoFit/>
          </a:bodyPr>
          <a:lstStyle/>
          <a:p>
            <a:r>
              <a:rPr lang="ja-JP" altLang="en-US" sz="1100" dirty="0" smtClean="0"/>
              <a:t>③ 「地物選択」をクリックしてオンにする</a:t>
            </a:r>
            <a:endParaRPr lang="en-US" altLang="ja-JP" sz="1100" dirty="0" smtClean="0"/>
          </a:p>
        </p:txBody>
      </p:sp>
      <p:sp>
        <p:nvSpPr>
          <p:cNvPr id="22" name="角丸四角形吹き出し 21"/>
          <p:cNvSpPr/>
          <p:nvPr/>
        </p:nvSpPr>
        <p:spPr>
          <a:xfrm>
            <a:off x="6744467" y="3463649"/>
            <a:ext cx="3094840" cy="619214"/>
          </a:xfrm>
          <a:prstGeom prst="wedgeRoundRectCallout">
            <a:avLst>
              <a:gd name="adj1" fmla="val -58469"/>
              <a:gd name="adj2" fmla="val 3982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テキスト ボックス 22"/>
          <p:cNvSpPr txBox="1"/>
          <p:nvPr/>
        </p:nvSpPr>
        <p:spPr>
          <a:xfrm>
            <a:off x="6723885" y="3482699"/>
            <a:ext cx="3182115" cy="600164"/>
          </a:xfrm>
          <a:prstGeom prst="rect">
            <a:avLst/>
          </a:prstGeom>
          <a:noFill/>
        </p:spPr>
        <p:txBody>
          <a:bodyPr wrap="square" rtlCol="0">
            <a:spAutoFit/>
          </a:bodyPr>
          <a:lstStyle/>
          <a:p>
            <a:r>
              <a:rPr lang="ja-JP" altLang="en-US" sz="1100" dirty="0" smtClean="0"/>
              <a:t>④伐区になる小班をクリックして選択</a:t>
            </a:r>
            <a:endParaRPr lang="en-US" altLang="ja-JP" sz="1100" dirty="0" smtClean="0"/>
          </a:p>
          <a:p>
            <a:r>
              <a:rPr lang="ja-JP" altLang="en-US" sz="1100" dirty="0" smtClean="0"/>
              <a:t>「</a:t>
            </a:r>
            <a:r>
              <a:rPr lang="en-US" altLang="ja-JP" sz="1100" dirty="0" smtClean="0"/>
              <a:t>Ctrl</a:t>
            </a:r>
            <a:r>
              <a:rPr lang="ja-JP" altLang="en-US" sz="1100" dirty="0" smtClean="0"/>
              <a:t>キー」を押しながらクリックすると、複数の小班を選択できる</a:t>
            </a:r>
            <a:endParaRPr lang="en-US" altLang="ja-JP" sz="1100" dirty="0" smtClean="0"/>
          </a:p>
        </p:txBody>
      </p:sp>
      <p:sp>
        <p:nvSpPr>
          <p:cNvPr id="4" name="下矢印 3"/>
          <p:cNvSpPr/>
          <p:nvPr/>
        </p:nvSpPr>
        <p:spPr>
          <a:xfrm>
            <a:off x="7988300" y="4039052"/>
            <a:ext cx="495300" cy="2670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角丸四角形吹き出し 23"/>
          <p:cNvSpPr/>
          <p:nvPr/>
        </p:nvSpPr>
        <p:spPr>
          <a:xfrm>
            <a:off x="6678238" y="4331228"/>
            <a:ext cx="3189661" cy="1015472"/>
          </a:xfrm>
          <a:prstGeom prst="wedgeRoundRectCallout">
            <a:avLst>
              <a:gd name="adj1" fmla="val 21400"/>
              <a:gd name="adj2" fmla="val -3600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テキスト ボックス 24"/>
          <p:cNvSpPr txBox="1"/>
          <p:nvPr/>
        </p:nvSpPr>
        <p:spPr>
          <a:xfrm>
            <a:off x="6685785" y="4407981"/>
            <a:ext cx="3182114" cy="938719"/>
          </a:xfrm>
          <a:prstGeom prst="rect">
            <a:avLst/>
          </a:prstGeom>
          <a:noFill/>
        </p:spPr>
        <p:txBody>
          <a:bodyPr wrap="square" rtlCol="0">
            <a:spAutoFit/>
          </a:bodyPr>
          <a:lstStyle/>
          <a:p>
            <a:r>
              <a:rPr lang="ja-JP" altLang="en-US" sz="1100" dirty="0" smtClean="0"/>
              <a:t>⑤</a:t>
            </a:r>
            <a:r>
              <a:rPr lang="en-US" altLang="ja-JP" sz="1100" dirty="0" smtClean="0"/>
              <a:t>Ctrl</a:t>
            </a:r>
            <a:r>
              <a:rPr lang="ja-JP" altLang="en-US" sz="1100" dirty="0" smtClean="0"/>
              <a:t>を押しながら「</a:t>
            </a:r>
            <a:r>
              <a:rPr lang="en-US" altLang="ja-JP" sz="1100" dirty="0" smtClean="0"/>
              <a:t>C</a:t>
            </a:r>
            <a:r>
              <a:rPr lang="ja-JP" altLang="en-US" sz="1100" dirty="0" smtClean="0"/>
              <a:t>」を押す。</a:t>
            </a:r>
            <a:endParaRPr lang="en-US" altLang="ja-JP" sz="1100" dirty="0" smtClean="0"/>
          </a:p>
          <a:p>
            <a:r>
              <a:rPr lang="ja-JP" altLang="en-US" sz="1100" dirty="0" smtClean="0"/>
              <a:t>これでパソコンのバックグラウンドでコピーがされる。</a:t>
            </a:r>
            <a:endParaRPr lang="en-US" altLang="ja-JP" sz="1100" dirty="0" smtClean="0"/>
          </a:p>
          <a:p>
            <a:r>
              <a:rPr lang="ja-JP" altLang="en-US" sz="1100" dirty="0" smtClean="0"/>
              <a:t>ツールバーにある　　　を押してもコピーできる。</a:t>
            </a:r>
            <a:endParaRPr lang="en-US" altLang="ja-JP" sz="1100" dirty="0" smtClean="0"/>
          </a:p>
        </p:txBody>
      </p:sp>
      <p:pic>
        <p:nvPicPr>
          <p:cNvPr id="27" name="図 26"/>
          <p:cNvPicPr>
            <a:picLocks noChangeAspect="1"/>
          </p:cNvPicPr>
          <p:nvPr/>
        </p:nvPicPr>
        <p:blipFill>
          <a:blip r:embed="rId3"/>
          <a:stretch>
            <a:fillRect/>
          </a:stretch>
        </p:blipFill>
        <p:spPr>
          <a:xfrm>
            <a:off x="7960978" y="4866761"/>
            <a:ext cx="268247" cy="317019"/>
          </a:xfrm>
          <a:prstGeom prst="rect">
            <a:avLst/>
          </a:prstGeom>
        </p:spPr>
      </p:pic>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50</a:t>
            </a:fld>
            <a:endParaRPr kumimoji="1" lang="ja-JP" altLang="en-US"/>
          </a:p>
        </p:txBody>
      </p:sp>
    </p:spTree>
    <p:extLst>
      <p:ext uri="{BB962C8B-B14F-4D97-AF65-F5344CB8AC3E}">
        <p14:creationId xmlns:p14="http://schemas.microsoft.com/office/powerpoint/2010/main" val="20370427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2" y="866383"/>
            <a:ext cx="8384254" cy="5759473"/>
          </a:xfrm>
          <a:prstGeom prst="rect">
            <a:avLst/>
          </a:prstGeom>
        </p:spPr>
      </p:pic>
      <p:sp>
        <p:nvSpPr>
          <p:cNvPr id="26" name="正方形/長方形 25"/>
          <p:cNvSpPr/>
          <p:nvPr/>
        </p:nvSpPr>
        <p:spPr>
          <a:xfrm>
            <a:off x="683622" y="4961737"/>
            <a:ext cx="2351678" cy="1944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吹き出し 27"/>
          <p:cNvSpPr/>
          <p:nvPr/>
        </p:nvSpPr>
        <p:spPr>
          <a:xfrm>
            <a:off x="324616" y="4323661"/>
            <a:ext cx="3015483" cy="280660"/>
          </a:xfrm>
          <a:prstGeom prst="wedgeRoundRectCallout">
            <a:avLst>
              <a:gd name="adj1" fmla="val -4075"/>
              <a:gd name="adj2" fmla="val 16300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テキスト ボックス 28"/>
          <p:cNvSpPr txBox="1"/>
          <p:nvPr/>
        </p:nvSpPr>
        <p:spPr>
          <a:xfrm>
            <a:off x="304035" y="4342711"/>
            <a:ext cx="3182115" cy="261610"/>
          </a:xfrm>
          <a:prstGeom prst="rect">
            <a:avLst/>
          </a:prstGeom>
          <a:noFill/>
        </p:spPr>
        <p:txBody>
          <a:bodyPr wrap="square" rtlCol="0">
            <a:spAutoFit/>
          </a:bodyPr>
          <a:lstStyle/>
          <a:p>
            <a:r>
              <a:rPr lang="ja-JP" altLang="en-US" sz="1100" dirty="0" smtClean="0"/>
              <a:t>⑥伐区のレイヤを選択し、編集モードにする</a:t>
            </a:r>
            <a:endParaRPr lang="en-US" altLang="ja-JP" sz="1100" dirty="0" smtClean="0"/>
          </a:p>
        </p:txBody>
      </p:sp>
      <p:sp>
        <p:nvSpPr>
          <p:cNvPr id="30" name="正方形/長方形 29"/>
          <p:cNvSpPr/>
          <p:nvPr/>
        </p:nvSpPr>
        <p:spPr>
          <a:xfrm>
            <a:off x="2865121" y="1621636"/>
            <a:ext cx="360679" cy="3087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角丸四角形吹き出し 30"/>
          <p:cNvSpPr/>
          <p:nvPr/>
        </p:nvSpPr>
        <p:spPr>
          <a:xfrm>
            <a:off x="5906343" y="3174310"/>
            <a:ext cx="2781946" cy="788491"/>
          </a:xfrm>
          <a:prstGeom prst="wedgeRoundRectCallout">
            <a:avLst>
              <a:gd name="adj1" fmla="val -43792"/>
              <a:gd name="adj2" fmla="val -9953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テキスト ボックス 31"/>
          <p:cNvSpPr txBox="1"/>
          <p:nvPr/>
        </p:nvSpPr>
        <p:spPr>
          <a:xfrm>
            <a:off x="5885761" y="3193361"/>
            <a:ext cx="3182115" cy="769441"/>
          </a:xfrm>
          <a:prstGeom prst="rect">
            <a:avLst/>
          </a:prstGeom>
          <a:noFill/>
        </p:spPr>
        <p:txBody>
          <a:bodyPr wrap="square" rtlCol="0">
            <a:spAutoFit/>
          </a:bodyPr>
          <a:lstStyle/>
          <a:p>
            <a:r>
              <a:rPr lang="ja-JP" altLang="en-US" sz="1100" dirty="0" smtClean="0"/>
              <a:t>⑦「</a:t>
            </a:r>
            <a:r>
              <a:rPr lang="en-US" altLang="ja-JP" sz="1100" dirty="0" smtClean="0"/>
              <a:t>Ctrl</a:t>
            </a:r>
            <a:r>
              <a:rPr lang="ja-JP" altLang="en-US" sz="1100" dirty="0" smtClean="0"/>
              <a:t>キー」を押しながら「</a:t>
            </a:r>
            <a:r>
              <a:rPr lang="en-US" altLang="ja-JP" sz="1100" dirty="0" smtClean="0"/>
              <a:t>V</a:t>
            </a:r>
            <a:r>
              <a:rPr lang="ja-JP" altLang="en-US" sz="1100" dirty="0" smtClean="0"/>
              <a:t>」</a:t>
            </a:r>
            <a:endParaRPr lang="en-US" altLang="ja-JP" sz="1100" dirty="0" smtClean="0"/>
          </a:p>
          <a:p>
            <a:r>
              <a:rPr lang="ja-JP" altLang="en-US" sz="1100" dirty="0" smtClean="0"/>
              <a:t>もしくはツールバーの　　をクリック。</a:t>
            </a:r>
            <a:endParaRPr lang="en-US" altLang="ja-JP" sz="1100" dirty="0" smtClean="0"/>
          </a:p>
          <a:p>
            <a:endParaRPr lang="en-US" altLang="ja-JP" sz="1100" dirty="0"/>
          </a:p>
          <a:p>
            <a:r>
              <a:rPr lang="ja-JP" altLang="en-US" sz="1100" dirty="0" smtClean="0"/>
              <a:t>うまくいくと成功したと文字が表示される</a:t>
            </a:r>
            <a:endParaRPr lang="en-US" altLang="ja-JP" sz="1100" dirty="0" smtClean="0"/>
          </a:p>
        </p:txBody>
      </p:sp>
      <p:sp>
        <p:nvSpPr>
          <p:cNvPr id="33" name="正方形/長方形 32"/>
          <p:cNvSpPr/>
          <p:nvPr/>
        </p:nvSpPr>
        <p:spPr>
          <a:xfrm>
            <a:off x="5178295" y="1634760"/>
            <a:ext cx="360679" cy="3087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a:blip r:embed="rId3"/>
          <a:stretch>
            <a:fillRect/>
          </a:stretch>
        </p:blipFill>
        <p:spPr>
          <a:xfrm>
            <a:off x="7430011" y="3394391"/>
            <a:ext cx="192377" cy="219859"/>
          </a:xfrm>
          <a:prstGeom prst="rect">
            <a:avLst/>
          </a:prstGeom>
        </p:spPr>
      </p:pic>
      <p:sp>
        <p:nvSpPr>
          <p:cNvPr id="13" name="テキスト ボックス 12"/>
          <p:cNvSpPr txBox="1"/>
          <p:nvPr/>
        </p:nvSpPr>
        <p:spPr>
          <a:xfrm>
            <a:off x="683622" y="466273"/>
            <a:ext cx="7317378" cy="400110"/>
          </a:xfrm>
          <a:prstGeom prst="rect">
            <a:avLst/>
          </a:prstGeom>
          <a:noFill/>
        </p:spPr>
        <p:txBody>
          <a:bodyPr wrap="square" rtlCol="0">
            <a:spAutoFit/>
          </a:bodyPr>
          <a:lstStyle/>
          <a:p>
            <a:r>
              <a:rPr lang="en-US" altLang="ja-JP" sz="2000" dirty="0" smtClean="0"/>
              <a:t>2.13 </a:t>
            </a:r>
            <a:r>
              <a:rPr lang="ja-JP" altLang="en-US" sz="2000" dirty="0" smtClean="0"/>
              <a:t>事業計画図の作成</a:t>
            </a:r>
            <a:r>
              <a:rPr lang="en-US" altLang="ja-JP" sz="2000" dirty="0" smtClean="0"/>
              <a:t>【</a:t>
            </a:r>
            <a:r>
              <a:rPr lang="ja-JP" altLang="en-US" sz="2000" dirty="0" smtClean="0"/>
              <a:t>伐区の作成</a:t>
            </a:r>
            <a:r>
              <a:rPr lang="en-US" altLang="ja-JP" sz="2000" dirty="0" smtClean="0"/>
              <a:t>】</a:t>
            </a:r>
            <a:endParaRPr lang="en-US" altLang="ja-JP" sz="2000" dirty="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51</a:t>
            </a:fld>
            <a:endParaRPr kumimoji="1" lang="ja-JP" altLang="en-US"/>
          </a:p>
        </p:txBody>
      </p:sp>
    </p:spTree>
    <p:extLst>
      <p:ext uri="{BB962C8B-B14F-4D97-AF65-F5344CB8AC3E}">
        <p14:creationId xmlns:p14="http://schemas.microsoft.com/office/powerpoint/2010/main" val="4311523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3" name="テキスト ボックス 12"/>
          <p:cNvSpPr txBox="1"/>
          <p:nvPr/>
        </p:nvSpPr>
        <p:spPr>
          <a:xfrm>
            <a:off x="683622" y="857333"/>
            <a:ext cx="8498477" cy="523220"/>
          </a:xfrm>
          <a:prstGeom prst="rect">
            <a:avLst/>
          </a:prstGeom>
          <a:noFill/>
        </p:spPr>
        <p:txBody>
          <a:bodyPr wrap="square" rtlCol="0">
            <a:spAutoFit/>
          </a:bodyPr>
          <a:lstStyle/>
          <a:p>
            <a:r>
              <a:rPr lang="ja-JP" altLang="en-US" sz="1400" dirty="0" smtClean="0"/>
              <a:t>土場を記録するレイヤ（ジオメトリタイプ：ポリゴン）を新しく作成。</a:t>
            </a:r>
            <a:endParaRPr lang="en-US" altLang="ja-JP" sz="1400" dirty="0" smtClean="0"/>
          </a:p>
          <a:p>
            <a:r>
              <a:rPr lang="ja-JP" altLang="en-US" sz="1400" dirty="0" smtClean="0"/>
              <a:t>その後、地物の追加で土場を長方形の地物を追加する。</a:t>
            </a:r>
            <a:endParaRPr lang="en-US" altLang="ja-JP" sz="1400" dirty="0" smtClean="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645" y="1380552"/>
            <a:ext cx="7800143" cy="5350447"/>
          </a:xfrm>
          <a:prstGeom prst="rect">
            <a:avLst/>
          </a:prstGeom>
        </p:spPr>
      </p:pic>
      <p:sp>
        <p:nvSpPr>
          <p:cNvPr id="15" name="正方形/長方形 14"/>
          <p:cNvSpPr/>
          <p:nvPr/>
        </p:nvSpPr>
        <p:spPr>
          <a:xfrm>
            <a:off x="1069916" y="5191387"/>
            <a:ext cx="2137889" cy="17678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角丸四角形吹き出し 15"/>
          <p:cNvSpPr/>
          <p:nvPr/>
        </p:nvSpPr>
        <p:spPr>
          <a:xfrm>
            <a:off x="292101" y="4262468"/>
            <a:ext cx="2654300" cy="657498"/>
          </a:xfrm>
          <a:prstGeom prst="wedgeRoundRectCallout">
            <a:avLst>
              <a:gd name="adj1" fmla="val -7424"/>
              <a:gd name="adj2" fmla="val 8767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テキスト ボックス 16"/>
          <p:cNvSpPr txBox="1"/>
          <p:nvPr/>
        </p:nvSpPr>
        <p:spPr>
          <a:xfrm>
            <a:off x="310308" y="4319801"/>
            <a:ext cx="2757798" cy="600164"/>
          </a:xfrm>
          <a:prstGeom prst="rect">
            <a:avLst/>
          </a:prstGeom>
          <a:noFill/>
        </p:spPr>
        <p:txBody>
          <a:bodyPr wrap="square" rtlCol="0">
            <a:spAutoFit/>
          </a:bodyPr>
          <a:lstStyle/>
          <a:p>
            <a:r>
              <a:rPr lang="ja-JP" altLang="en-US" sz="1100" dirty="0" smtClean="0"/>
              <a:t>①ジオメトリタイプをポリゴンにして、土場のレイヤを作成。レイヤを選択し、編集モードをオンにする</a:t>
            </a:r>
            <a:endParaRPr lang="en-US" altLang="ja-JP" sz="1100" dirty="0" smtClean="0"/>
          </a:p>
        </p:txBody>
      </p:sp>
      <p:sp>
        <p:nvSpPr>
          <p:cNvPr id="18" name="正方形/長方形 17"/>
          <p:cNvSpPr/>
          <p:nvPr/>
        </p:nvSpPr>
        <p:spPr>
          <a:xfrm>
            <a:off x="3504541" y="2072015"/>
            <a:ext cx="356260" cy="31558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吹き出し 18"/>
          <p:cNvSpPr/>
          <p:nvPr/>
        </p:nvSpPr>
        <p:spPr>
          <a:xfrm>
            <a:off x="4219923" y="1863931"/>
            <a:ext cx="1710977" cy="320469"/>
          </a:xfrm>
          <a:prstGeom prst="wedgeRoundRectCallout">
            <a:avLst>
              <a:gd name="adj1" fmla="val -66637"/>
              <a:gd name="adj2" fmla="val 4424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テキスト ボックス 19"/>
          <p:cNvSpPr txBox="1"/>
          <p:nvPr/>
        </p:nvSpPr>
        <p:spPr>
          <a:xfrm>
            <a:off x="4238130" y="1921264"/>
            <a:ext cx="1807070" cy="263136"/>
          </a:xfrm>
          <a:prstGeom prst="rect">
            <a:avLst/>
          </a:prstGeom>
          <a:noFill/>
        </p:spPr>
        <p:txBody>
          <a:bodyPr wrap="square" rtlCol="0">
            <a:spAutoFit/>
          </a:bodyPr>
          <a:lstStyle/>
          <a:p>
            <a:r>
              <a:rPr lang="ja-JP" altLang="en-US" sz="1100" dirty="0" smtClean="0"/>
              <a:t>②地物の追加をクリック</a:t>
            </a:r>
            <a:endParaRPr lang="en-US" altLang="ja-JP" sz="1100" dirty="0" smtClean="0"/>
          </a:p>
        </p:txBody>
      </p:sp>
      <p:sp>
        <p:nvSpPr>
          <p:cNvPr id="12" name="テキスト ボックス 11"/>
          <p:cNvSpPr txBox="1"/>
          <p:nvPr/>
        </p:nvSpPr>
        <p:spPr>
          <a:xfrm>
            <a:off x="683622" y="466273"/>
            <a:ext cx="7317378" cy="400110"/>
          </a:xfrm>
          <a:prstGeom prst="rect">
            <a:avLst/>
          </a:prstGeom>
          <a:noFill/>
        </p:spPr>
        <p:txBody>
          <a:bodyPr wrap="square" rtlCol="0">
            <a:spAutoFit/>
          </a:bodyPr>
          <a:lstStyle/>
          <a:p>
            <a:r>
              <a:rPr lang="en-US" altLang="ja-JP" sz="2000" dirty="0" smtClean="0"/>
              <a:t>2.14 </a:t>
            </a:r>
            <a:r>
              <a:rPr lang="ja-JP" altLang="en-US" sz="2000" dirty="0" smtClean="0"/>
              <a:t>事業計画図の作成</a:t>
            </a:r>
            <a:r>
              <a:rPr lang="en-US" altLang="ja-JP" sz="2000" dirty="0" smtClean="0"/>
              <a:t>【</a:t>
            </a:r>
            <a:r>
              <a:rPr lang="ja-JP" altLang="en-US" sz="2000" dirty="0" smtClean="0"/>
              <a:t>土場の作成</a:t>
            </a:r>
            <a:r>
              <a:rPr lang="en-US" altLang="ja-JP" sz="2000" dirty="0" smtClean="0"/>
              <a:t>】</a:t>
            </a:r>
            <a:endParaRPr lang="en-US" altLang="ja-JP" sz="2000" dirty="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52</a:t>
            </a:fld>
            <a:endParaRPr kumimoji="1" lang="ja-JP" altLang="en-US"/>
          </a:p>
        </p:txBody>
      </p:sp>
    </p:spTree>
    <p:extLst>
      <p:ext uri="{BB962C8B-B14F-4D97-AF65-F5344CB8AC3E}">
        <p14:creationId xmlns:p14="http://schemas.microsoft.com/office/powerpoint/2010/main" val="404821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123" y="1058699"/>
            <a:ext cx="4857205" cy="2964084"/>
          </a:xfrm>
          <a:prstGeom prst="rect">
            <a:avLst/>
          </a:prstGeom>
        </p:spPr>
      </p:pic>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smtClean="0"/>
              <a:t>2.</a:t>
            </a:r>
            <a:r>
              <a:rPr lang="ja-JP" altLang="en-US" sz="2000" dirty="0" smtClean="0"/>
              <a:t>　新たに地理情報（レイヤ）をつくる</a:t>
            </a:r>
            <a:endParaRPr lang="en-US" altLang="ja-JP" sz="2000" dirty="0"/>
          </a:p>
        </p:txBody>
      </p:sp>
      <p:sp>
        <p:nvSpPr>
          <p:cNvPr id="19" name="角丸四角形吹き出し 18"/>
          <p:cNvSpPr/>
          <p:nvPr/>
        </p:nvSpPr>
        <p:spPr>
          <a:xfrm>
            <a:off x="2836069" y="1416115"/>
            <a:ext cx="2178253" cy="635527"/>
          </a:xfrm>
          <a:prstGeom prst="wedgeRoundRectCallout">
            <a:avLst>
              <a:gd name="adj1" fmla="val -47980"/>
              <a:gd name="adj2" fmla="val 13017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テキスト ボックス 19"/>
          <p:cNvSpPr txBox="1"/>
          <p:nvPr/>
        </p:nvSpPr>
        <p:spPr>
          <a:xfrm>
            <a:off x="2836070" y="1451478"/>
            <a:ext cx="2288924" cy="600164"/>
          </a:xfrm>
          <a:prstGeom prst="rect">
            <a:avLst/>
          </a:prstGeom>
          <a:noFill/>
        </p:spPr>
        <p:txBody>
          <a:bodyPr wrap="square" rtlCol="0">
            <a:spAutoFit/>
          </a:bodyPr>
          <a:lstStyle/>
          <a:p>
            <a:r>
              <a:rPr lang="ja-JP" altLang="en-US" sz="1100" dirty="0" smtClean="0"/>
              <a:t>③左クリックで頂点を追加して、長方形の図形を作る。</a:t>
            </a:r>
            <a:endParaRPr lang="en-US" altLang="ja-JP" sz="1100" dirty="0" smtClean="0"/>
          </a:p>
          <a:p>
            <a:r>
              <a:rPr lang="ja-JP" altLang="en-US" sz="1100" dirty="0" smtClean="0"/>
              <a:t>完了するときには右クリック</a:t>
            </a:r>
            <a:endParaRPr lang="en-US" altLang="ja-JP" sz="1100" dirty="0" smtClean="0"/>
          </a:p>
        </p:txBody>
      </p:sp>
      <p:sp>
        <p:nvSpPr>
          <p:cNvPr id="7" name="正方形/長方形 6"/>
          <p:cNvSpPr/>
          <p:nvPr/>
        </p:nvSpPr>
        <p:spPr>
          <a:xfrm>
            <a:off x="5617029" y="1058698"/>
            <a:ext cx="4049485" cy="5524981"/>
          </a:xfrm>
          <a:prstGeom prst="rect">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5656761" y="1189869"/>
            <a:ext cx="3461113" cy="307777"/>
          </a:xfrm>
          <a:prstGeom prst="rect">
            <a:avLst/>
          </a:prstGeom>
          <a:noFill/>
        </p:spPr>
        <p:txBody>
          <a:bodyPr wrap="square" rtlCol="0">
            <a:spAutoFit/>
          </a:bodyPr>
          <a:lstStyle/>
          <a:p>
            <a:r>
              <a:rPr lang="ja-JP" altLang="en-US" sz="1400" dirty="0" smtClean="0"/>
              <a:t>正確に図形を書きたい人に、</a:t>
            </a:r>
            <a:endParaRPr lang="en-US" altLang="ja-JP" sz="1400" dirty="0" smtClean="0"/>
          </a:p>
        </p:txBody>
      </p:sp>
      <p:sp>
        <p:nvSpPr>
          <p:cNvPr id="9" name="テキスト ボックス 8"/>
          <p:cNvSpPr txBox="1"/>
          <p:nvPr/>
        </p:nvSpPr>
        <p:spPr>
          <a:xfrm>
            <a:off x="5682138" y="1556444"/>
            <a:ext cx="3461113" cy="954107"/>
          </a:xfrm>
          <a:prstGeom prst="rect">
            <a:avLst/>
          </a:prstGeom>
          <a:noFill/>
        </p:spPr>
        <p:txBody>
          <a:bodyPr wrap="square" rtlCol="0">
            <a:spAutoFit/>
          </a:bodyPr>
          <a:lstStyle/>
          <a:p>
            <a:r>
              <a:rPr lang="ja-JP" altLang="en-US" sz="1400" dirty="0" smtClean="0"/>
              <a:t>ツールバー（</a:t>
            </a:r>
            <a:r>
              <a:rPr lang="en-US" altLang="ja-JP" sz="1400" dirty="0" smtClean="0"/>
              <a:t>QGIS</a:t>
            </a:r>
            <a:r>
              <a:rPr lang="ja-JP" altLang="en-US" sz="1400" dirty="0" smtClean="0"/>
              <a:t>上部を右クリック）するとタブが出て、タブの下側の「高度なデジタイジングツールバー」にクリックを入れ、地物の追加をオンにすると、</a:t>
            </a:r>
            <a:endParaRPr lang="en-US" altLang="ja-JP" sz="1400" dirty="0" smtClean="0"/>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0951" y="2531392"/>
            <a:ext cx="352474" cy="342948"/>
          </a:xfrm>
          <a:prstGeom prst="rect">
            <a:avLst/>
          </a:prstGeom>
        </p:spPr>
      </p:pic>
      <p:sp>
        <p:nvSpPr>
          <p:cNvPr id="11" name="テキスト ボックス 10"/>
          <p:cNvSpPr txBox="1"/>
          <p:nvPr/>
        </p:nvSpPr>
        <p:spPr>
          <a:xfrm>
            <a:off x="5702209" y="2938509"/>
            <a:ext cx="3461113" cy="954107"/>
          </a:xfrm>
          <a:prstGeom prst="rect">
            <a:avLst/>
          </a:prstGeom>
          <a:noFill/>
        </p:spPr>
        <p:txBody>
          <a:bodyPr wrap="square" rtlCol="0">
            <a:spAutoFit/>
          </a:bodyPr>
          <a:lstStyle/>
          <a:p>
            <a:r>
              <a:rPr lang="ja-JP" altLang="en-US" sz="1400" dirty="0" smtClean="0"/>
              <a:t>上のボタンが表示され、高度なデジタイジングツールバーを有効にでき、</a:t>
            </a:r>
            <a:endParaRPr lang="en-US" altLang="ja-JP" sz="1400" dirty="0" smtClean="0"/>
          </a:p>
          <a:p>
            <a:r>
              <a:rPr lang="ja-JP" altLang="en-US" sz="1400" dirty="0" smtClean="0"/>
              <a:t>下のように長さと角度を調節しながら図形を書ける。</a:t>
            </a:r>
            <a:endParaRPr lang="en-US" altLang="ja-JP" sz="1400" dirty="0" smtClean="0"/>
          </a:p>
        </p:txBody>
      </p:sp>
      <p:pic>
        <p:nvPicPr>
          <p:cNvPr id="4" name="図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2209" y="4022783"/>
            <a:ext cx="3646933" cy="2429008"/>
          </a:xfrm>
          <a:prstGeom prst="rect">
            <a:avLst/>
          </a:prstGeom>
        </p:spPr>
      </p:pic>
      <p:sp>
        <p:nvSpPr>
          <p:cNvPr id="13" name="テキスト ボックス 12"/>
          <p:cNvSpPr txBox="1"/>
          <p:nvPr/>
        </p:nvSpPr>
        <p:spPr>
          <a:xfrm>
            <a:off x="683622" y="466273"/>
            <a:ext cx="7317378" cy="400110"/>
          </a:xfrm>
          <a:prstGeom prst="rect">
            <a:avLst/>
          </a:prstGeom>
          <a:noFill/>
        </p:spPr>
        <p:txBody>
          <a:bodyPr wrap="square" rtlCol="0">
            <a:spAutoFit/>
          </a:bodyPr>
          <a:lstStyle/>
          <a:p>
            <a:r>
              <a:rPr lang="en-US" altLang="ja-JP" sz="2000" dirty="0" smtClean="0"/>
              <a:t>2.14 </a:t>
            </a:r>
            <a:r>
              <a:rPr lang="ja-JP" altLang="en-US" sz="2000" dirty="0" smtClean="0"/>
              <a:t>事業計画図の作成</a:t>
            </a:r>
            <a:r>
              <a:rPr lang="en-US" altLang="ja-JP" sz="2000" dirty="0" smtClean="0"/>
              <a:t>【</a:t>
            </a:r>
            <a:r>
              <a:rPr lang="ja-JP" altLang="en-US" sz="2000" dirty="0" smtClean="0"/>
              <a:t>土場の作成</a:t>
            </a:r>
            <a:r>
              <a:rPr lang="en-US" altLang="ja-JP" sz="2000" dirty="0" smtClean="0"/>
              <a:t>】</a:t>
            </a:r>
            <a:endParaRPr lang="en-US" altLang="ja-JP" sz="2000" dirty="0"/>
          </a:p>
        </p:txBody>
      </p:sp>
      <p:sp>
        <p:nvSpPr>
          <p:cNvPr id="6" name="スライド番号プレースホルダー 5"/>
          <p:cNvSpPr>
            <a:spLocks noGrp="1"/>
          </p:cNvSpPr>
          <p:nvPr>
            <p:ph type="sldNum" sz="quarter" idx="12"/>
          </p:nvPr>
        </p:nvSpPr>
        <p:spPr/>
        <p:txBody>
          <a:bodyPr/>
          <a:lstStyle/>
          <a:p>
            <a:fld id="{A1DDC3DE-7601-4481-8E68-0328CB982E8C}" type="slidenum">
              <a:rPr kumimoji="1" lang="ja-JP" altLang="en-US" smtClean="0"/>
              <a:t>53</a:t>
            </a:fld>
            <a:endParaRPr kumimoji="1" lang="ja-JP" altLang="en-US"/>
          </a:p>
        </p:txBody>
      </p:sp>
    </p:spTree>
    <p:extLst>
      <p:ext uri="{BB962C8B-B14F-4D97-AF65-F5344CB8AC3E}">
        <p14:creationId xmlns:p14="http://schemas.microsoft.com/office/powerpoint/2010/main" val="32725078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8407" y="1283764"/>
            <a:ext cx="7242906" cy="5117271"/>
          </a:xfrm>
          <a:prstGeom prst="rect">
            <a:avLst/>
          </a:prstGeom>
        </p:spPr>
      </p:pic>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3. 1 </a:t>
            </a:r>
            <a:r>
              <a:rPr lang="ja-JP" altLang="en-US" sz="2000" dirty="0" smtClean="0"/>
              <a:t>新規プリントレイアウトの作成</a:t>
            </a:r>
            <a:endParaRPr lang="en-US" altLang="ja-JP" sz="2000" dirty="0"/>
          </a:p>
        </p:txBody>
      </p:sp>
      <p:sp>
        <p:nvSpPr>
          <p:cNvPr id="22" name="テキスト ボックス 21"/>
          <p:cNvSpPr txBox="1"/>
          <p:nvPr/>
        </p:nvSpPr>
        <p:spPr>
          <a:xfrm>
            <a:off x="683622" y="822099"/>
            <a:ext cx="7684000" cy="461665"/>
          </a:xfrm>
          <a:prstGeom prst="rect">
            <a:avLst/>
          </a:prstGeom>
          <a:noFill/>
        </p:spPr>
        <p:txBody>
          <a:bodyPr wrap="square" rtlCol="0">
            <a:spAutoFit/>
          </a:bodyPr>
          <a:lstStyle/>
          <a:p>
            <a:r>
              <a:rPr lang="ja-JP" altLang="en-US" sz="1200" dirty="0" smtClean="0"/>
              <a:t>当マニュアルでは事業計画図（作設結果図）を以下のようなレイアウト例で作成をします。</a:t>
            </a:r>
            <a:endParaRPr lang="en-US" altLang="ja-JP" sz="1200" dirty="0" smtClean="0"/>
          </a:p>
          <a:p>
            <a:r>
              <a:rPr lang="ja-JP" altLang="en-US" sz="1200" dirty="0" smtClean="0"/>
              <a:t>（なお凡例の色は任意で問題ございません）</a:t>
            </a:r>
            <a:endParaRPr lang="en-US" altLang="ja-JP" sz="1200" dirty="0" smtClean="0"/>
          </a:p>
        </p:txBody>
      </p:sp>
      <p:sp>
        <p:nvSpPr>
          <p:cNvPr id="2" name="楕円 1"/>
          <p:cNvSpPr/>
          <p:nvPr/>
        </p:nvSpPr>
        <p:spPr>
          <a:xfrm>
            <a:off x="7188921" y="1035824"/>
            <a:ext cx="1894114" cy="8582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smtClean="0"/>
              <a:t>作成例</a:t>
            </a:r>
            <a:endParaRPr kumimoji="1" lang="ja-JP" altLang="en-US" sz="2800" b="1" dirty="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54</a:t>
            </a:fld>
            <a:endParaRPr kumimoji="1" lang="ja-JP" altLang="en-US"/>
          </a:p>
        </p:txBody>
      </p:sp>
    </p:spTree>
    <p:extLst>
      <p:ext uri="{BB962C8B-B14F-4D97-AF65-F5344CB8AC3E}">
        <p14:creationId xmlns:p14="http://schemas.microsoft.com/office/powerpoint/2010/main" val="23248384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3. 1 </a:t>
            </a:r>
            <a:r>
              <a:rPr lang="ja-JP" altLang="en-US" sz="2000" dirty="0" smtClean="0"/>
              <a:t>新規プリントレイアウトの作成</a:t>
            </a:r>
            <a:endParaRPr lang="en-US" altLang="ja-JP" sz="2000" dirty="0"/>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716" y="1409226"/>
            <a:ext cx="7242906" cy="5117271"/>
          </a:xfrm>
          <a:prstGeom prst="rect">
            <a:avLst/>
          </a:prstGeom>
        </p:spPr>
      </p:pic>
      <p:sp>
        <p:nvSpPr>
          <p:cNvPr id="22" name="テキスト ボックス 21"/>
          <p:cNvSpPr txBox="1"/>
          <p:nvPr/>
        </p:nvSpPr>
        <p:spPr>
          <a:xfrm>
            <a:off x="683622" y="822099"/>
            <a:ext cx="7684000" cy="461665"/>
          </a:xfrm>
          <a:prstGeom prst="rect">
            <a:avLst/>
          </a:prstGeom>
          <a:noFill/>
        </p:spPr>
        <p:txBody>
          <a:bodyPr wrap="square" rtlCol="0">
            <a:spAutoFit/>
          </a:bodyPr>
          <a:lstStyle/>
          <a:p>
            <a:r>
              <a:rPr lang="en-US" altLang="ja-JP" sz="1200" dirty="0" smtClean="0"/>
              <a:t>QGIS</a:t>
            </a:r>
            <a:r>
              <a:rPr lang="ja-JP" altLang="en-US" sz="1200" dirty="0" smtClean="0"/>
              <a:t>は地図印刷する際に、凡例や縮尺のようなレイアウトを自動保存されます。事業計画図のようなレイアウトが変わらず、複数の地点の図面を印刷する際に大変便利な機能になります。</a:t>
            </a:r>
            <a:endParaRPr lang="en-US" altLang="ja-JP" sz="1200" dirty="0" smtClean="0"/>
          </a:p>
        </p:txBody>
      </p:sp>
      <p:sp>
        <p:nvSpPr>
          <p:cNvPr id="7" name="楕円 6"/>
          <p:cNvSpPr/>
          <p:nvPr/>
        </p:nvSpPr>
        <p:spPr>
          <a:xfrm>
            <a:off x="920896" y="1486863"/>
            <a:ext cx="1494501" cy="566223"/>
          </a:xfrm>
          <a:prstGeom prst="ellipse">
            <a:avLst/>
          </a:prstGeom>
          <a:noFill/>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3" name="楕円 22"/>
          <p:cNvSpPr/>
          <p:nvPr/>
        </p:nvSpPr>
        <p:spPr>
          <a:xfrm>
            <a:off x="1012911" y="5921833"/>
            <a:ext cx="1721663" cy="682301"/>
          </a:xfrm>
          <a:prstGeom prst="ellipse">
            <a:avLst/>
          </a:prstGeom>
          <a:noFill/>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4" name="楕円 23"/>
          <p:cNvSpPr/>
          <p:nvPr/>
        </p:nvSpPr>
        <p:spPr>
          <a:xfrm>
            <a:off x="6157130" y="4918293"/>
            <a:ext cx="2414312" cy="1828556"/>
          </a:xfrm>
          <a:prstGeom prst="ellipse">
            <a:avLst/>
          </a:prstGeom>
          <a:noFill/>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5" name="楕円 24"/>
          <p:cNvSpPr/>
          <p:nvPr/>
        </p:nvSpPr>
        <p:spPr>
          <a:xfrm>
            <a:off x="4192438" y="6133381"/>
            <a:ext cx="905774" cy="393116"/>
          </a:xfrm>
          <a:prstGeom prst="ellipse">
            <a:avLst/>
          </a:prstGeom>
          <a:noFill/>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7" name="角丸四角形吹き出し 26"/>
          <p:cNvSpPr/>
          <p:nvPr/>
        </p:nvSpPr>
        <p:spPr>
          <a:xfrm>
            <a:off x="469447" y="2777706"/>
            <a:ext cx="1825179" cy="453039"/>
          </a:xfrm>
          <a:prstGeom prst="wedgeRoundRectCallout">
            <a:avLst>
              <a:gd name="adj1" fmla="val -42974"/>
              <a:gd name="adj2" fmla="val 1528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テキスト ボックス 25"/>
          <p:cNvSpPr txBox="1"/>
          <p:nvPr/>
        </p:nvSpPr>
        <p:spPr>
          <a:xfrm>
            <a:off x="486699" y="2794958"/>
            <a:ext cx="2092598" cy="461665"/>
          </a:xfrm>
          <a:prstGeom prst="rect">
            <a:avLst/>
          </a:prstGeom>
          <a:noFill/>
        </p:spPr>
        <p:txBody>
          <a:bodyPr wrap="square" rtlCol="0">
            <a:spAutoFit/>
          </a:bodyPr>
          <a:lstStyle/>
          <a:p>
            <a:r>
              <a:rPr kumimoji="1" lang="ja-JP" altLang="en-US" sz="1200" dirty="0" smtClean="0"/>
              <a:t>これらのレイアウトは</a:t>
            </a:r>
            <a:endParaRPr kumimoji="1" lang="en-US" altLang="ja-JP" sz="1200" dirty="0" smtClean="0"/>
          </a:p>
          <a:p>
            <a:r>
              <a:rPr kumimoji="1" lang="ja-JP" altLang="en-US" sz="1200" dirty="0" smtClean="0"/>
              <a:t>変わらないまま</a:t>
            </a:r>
            <a:endParaRPr kumimoji="1" lang="ja-JP" altLang="en-US" sz="1200" dirty="0"/>
          </a:p>
        </p:txBody>
      </p:sp>
      <p:cxnSp>
        <p:nvCxnSpPr>
          <p:cNvPr id="29" name="直線矢印コネクタ 28"/>
          <p:cNvCxnSpPr/>
          <p:nvPr/>
        </p:nvCxnSpPr>
        <p:spPr>
          <a:xfrm flipV="1">
            <a:off x="920896" y="2053086"/>
            <a:ext cx="461140" cy="65560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0" name="直線矢印コネクタ 29"/>
          <p:cNvCxnSpPr/>
          <p:nvPr/>
        </p:nvCxnSpPr>
        <p:spPr>
          <a:xfrm>
            <a:off x="840054" y="3353594"/>
            <a:ext cx="413322" cy="26417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直線矢印コネクタ 31"/>
          <p:cNvCxnSpPr/>
          <p:nvPr/>
        </p:nvCxnSpPr>
        <p:spPr>
          <a:xfrm>
            <a:off x="1326337" y="3256623"/>
            <a:ext cx="2866101" cy="293714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4" name="直線矢印コネクタ 33"/>
          <p:cNvCxnSpPr/>
          <p:nvPr/>
        </p:nvCxnSpPr>
        <p:spPr>
          <a:xfrm>
            <a:off x="1777042" y="3226431"/>
            <a:ext cx="4287328" cy="236410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6" name="角丸四角形吹き出し 35"/>
          <p:cNvSpPr/>
          <p:nvPr/>
        </p:nvSpPr>
        <p:spPr>
          <a:xfrm>
            <a:off x="3691769" y="3525330"/>
            <a:ext cx="2146505" cy="277000"/>
          </a:xfrm>
          <a:prstGeom prst="wedgeRoundRectCallout">
            <a:avLst>
              <a:gd name="adj1" fmla="val -42974"/>
              <a:gd name="adj2" fmla="val 1528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テキスト ボックス 36"/>
          <p:cNvSpPr txBox="1"/>
          <p:nvPr/>
        </p:nvSpPr>
        <p:spPr>
          <a:xfrm>
            <a:off x="3710831" y="3525330"/>
            <a:ext cx="2239248" cy="276999"/>
          </a:xfrm>
          <a:prstGeom prst="rect">
            <a:avLst/>
          </a:prstGeom>
          <a:noFill/>
        </p:spPr>
        <p:txBody>
          <a:bodyPr wrap="square" rtlCol="0">
            <a:spAutoFit/>
          </a:bodyPr>
          <a:lstStyle/>
          <a:p>
            <a:r>
              <a:rPr kumimoji="1" lang="ja-JP" altLang="en-US" sz="1200" dirty="0" smtClean="0"/>
              <a:t>表示している位置を動かせる</a:t>
            </a:r>
            <a:endParaRPr kumimoji="1" lang="en-US" altLang="ja-JP" sz="1200" dirty="0" smtClean="0"/>
          </a:p>
        </p:txBody>
      </p:sp>
      <p:sp>
        <p:nvSpPr>
          <p:cNvPr id="38" name="左矢印 37"/>
          <p:cNvSpPr/>
          <p:nvPr/>
        </p:nvSpPr>
        <p:spPr>
          <a:xfrm>
            <a:off x="3025036" y="3533622"/>
            <a:ext cx="543464" cy="26870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右矢印 38"/>
          <p:cNvSpPr/>
          <p:nvPr/>
        </p:nvSpPr>
        <p:spPr>
          <a:xfrm>
            <a:off x="5904241" y="3522933"/>
            <a:ext cx="589302"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下矢印 39"/>
          <p:cNvSpPr/>
          <p:nvPr/>
        </p:nvSpPr>
        <p:spPr>
          <a:xfrm>
            <a:off x="4669310" y="3880494"/>
            <a:ext cx="265778" cy="7066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上矢印 40"/>
          <p:cNvSpPr/>
          <p:nvPr/>
        </p:nvSpPr>
        <p:spPr>
          <a:xfrm>
            <a:off x="4648523" y="2708694"/>
            <a:ext cx="286565" cy="73847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スライド番号プレースホルダー 41"/>
          <p:cNvSpPr>
            <a:spLocks noGrp="1"/>
          </p:cNvSpPr>
          <p:nvPr>
            <p:ph type="sldNum" sz="quarter" idx="12"/>
          </p:nvPr>
        </p:nvSpPr>
        <p:spPr/>
        <p:txBody>
          <a:bodyPr/>
          <a:lstStyle/>
          <a:p>
            <a:fld id="{A1DDC3DE-7601-4481-8E68-0328CB982E8C}" type="slidenum">
              <a:rPr kumimoji="1" lang="ja-JP" altLang="en-US" smtClean="0"/>
              <a:t>55</a:t>
            </a:fld>
            <a:endParaRPr kumimoji="1" lang="ja-JP" altLang="en-US"/>
          </a:p>
        </p:txBody>
      </p:sp>
    </p:spTree>
    <p:extLst>
      <p:ext uri="{BB962C8B-B14F-4D97-AF65-F5344CB8AC3E}">
        <p14:creationId xmlns:p14="http://schemas.microsoft.com/office/powerpoint/2010/main" val="13575829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3. 1 </a:t>
            </a:r>
            <a:r>
              <a:rPr lang="ja-JP" altLang="en-US" sz="2000" dirty="0" smtClean="0"/>
              <a:t>新規プリントレイアウトの作成</a:t>
            </a:r>
            <a:endParaRPr lang="en-US" altLang="ja-JP" sz="2000"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222" y="866383"/>
            <a:ext cx="8282578" cy="5689627"/>
          </a:xfrm>
          <a:prstGeom prst="rect">
            <a:avLst/>
          </a:prstGeom>
        </p:spPr>
      </p:pic>
      <p:sp>
        <p:nvSpPr>
          <p:cNvPr id="8" name="正方形/長方形 7"/>
          <p:cNvSpPr/>
          <p:nvPr/>
        </p:nvSpPr>
        <p:spPr>
          <a:xfrm>
            <a:off x="810622" y="1121400"/>
            <a:ext cx="624478" cy="15779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吹き出し 8"/>
          <p:cNvSpPr/>
          <p:nvPr/>
        </p:nvSpPr>
        <p:spPr>
          <a:xfrm>
            <a:off x="1705323" y="891783"/>
            <a:ext cx="1914177" cy="318944"/>
          </a:xfrm>
          <a:prstGeom prst="wedgeRoundRectCallout">
            <a:avLst>
              <a:gd name="adj1" fmla="val -61993"/>
              <a:gd name="adj2" fmla="val 4424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テキスト ボックス 10"/>
          <p:cNvSpPr txBox="1"/>
          <p:nvPr/>
        </p:nvSpPr>
        <p:spPr>
          <a:xfrm>
            <a:off x="1723530" y="949116"/>
            <a:ext cx="2035670" cy="261610"/>
          </a:xfrm>
          <a:prstGeom prst="rect">
            <a:avLst/>
          </a:prstGeom>
          <a:noFill/>
        </p:spPr>
        <p:txBody>
          <a:bodyPr wrap="square" rtlCol="0">
            <a:spAutoFit/>
          </a:bodyPr>
          <a:lstStyle/>
          <a:p>
            <a:r>
              <a:rPr lang="ja-JP" altLang="en-US" sz="1100" dirty="0" smtClean="0"/>
              <a:t>①「プロジェクト」を選択</a:t>
            </a:r>
            <a:endParaRPr lang="en-US" altLang="ja-JP" sz="1100" dirty="0" smtClean="0"/>
          </a:p>
        </p:txBody>
      </p:sp>
      <p:sp>
        <p:nvSpPr>
          <p:cNvPr id="12" name="正方形/長方形 11"/>
          <p:cNvSpPr/>
          <p:nvPr/>
        </p:nvSpPr>
        <p:spPr>
          <a:xfrm>
            <a:off x="772522" y="3838705"/>
            <a:ext cx="2643778" cy="1998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吹き出し 12"/>
          <p:cNvSpPr/>
          <p:nvPr/>
        </p:nvSpPr>
        <p:spPr>
          <a:xfrm>
            <a:off x="3517900" y="1610836"/>
            <a:ext cx="3022600" cy="1982746"/>
          </a:xfrm>
          <a:prstGeom prst="wedgeRoundRectCallout">
            <a:avLst>
              <a:gd name="adj1" fmla="val -50935"/>
              <a:gd name="adj2" fmla="val 6359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テキスト ボックス 13"/>
          <p:cNvSpPr txBox="1"/>
          <p:nvPr/>
        </p:nvSpPr>
        <p:spPr>
          <a:xfrm>
            <a:off x="3619500" y="1658368"/>
            <a:ext cx="2933700" cy="600164"/>
          </a:xfrm>
          <a:prstGeom prst="rect">
            <a:avLst/>
          </a:prstGeom>
          <a:noFill/>
        </p:spPr>
        <p:txBody>
          <a:bodyPr wrap="square" rtlCol="0">
            <a:spAutoFit/>
          </a:bodyPr>
          <a:lstStyle/>
          <a:p>
            <a:r>
              <a:rPr lang="ja-JP" altLang="en-US" sz="1100" dirty="0" smtClean="0"/>
              <a:t>②「新規印刷レイアウト」を選択</a:t>
            </a:r>
            <a:endParaRPr lang="en-US" altLang="ja-JP" sz="1100" dirty="0" smtClean="0"/>
          </a:p>
          <a:p>
            <a:r>
              <a:rPr lang="ja-JP" altLang="en-US" sz="1100" dirty="0" smtClean="0"/>
              <a:t>以下のウィンドが出るので、名前を入力して、</a:t>
            </a:r>
            <a:r>
              <a:rPr lang="en-US" altLang="ja-JP" sz="1100" dirty="0" smtClean="0"/>
              <a:t>OK</a:t>
            </a:r>
            <a:r>
              <a:rPr lang="ja-JP" altLang="en-US" sz="1100" dirty="0" smtClean="0"/>
              <a:t>をクリック</a:t>
            </a:r>
            <a:endParaRPr lang="en-US" altLang="ja-JP" sz="1100" dirty="0" smtClean="0"/>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6924" y="2247382"/>
            <a:ext cx="2514951" cy="1257475"/>
          </a:xfrm>
          <a:prstGeom prst="rect">
            <a:avLst/>
          </a:prstGeom>
        </p:spPr>
      </p:pic>
      <p:pic>
        <p:nvPicPr>
          <p:cNvPr id="15" name="図 14"/>
          <p:cNvPicPr>
            <a:picLocks noChangeAspect="1"/>
          </p:cNvPicPr>
          <p:nvPr/>
        </p:nvPicPr>
        <p:blipFill>
          <a:blip r:embed="rId4"/>
          <a:stretch>
            <a:fillRect/>
          </a:stretch>
        </p:blipFill>
        <p:spPr>
          <a:xfrm>
            <a:off x="833533" y="4427076"/>
            <a:ext cx="2544303" cy="183387"/>
          </a:xfrm>
          <a:prstGeom prst="rect">
            <a:avLst/>
          </a:prstGeom>
          <a:ln w="19050">
            <a:solidFill>
              <a:srgbClr val="0070C0"/>
            </a:solidFill>
          </a:ln>
        </p:spPr>
      </p:pic>
      <p:sp>
        <p:nvSpPr>
          <p:cNvPr id="16" name="角丸四角形吹き出し 15"/>
          <p:cNvSpPr/>
          <p:nvPr/>
        </p:nvSpPr>
        <p:spPr>
          <a:xfrm>
            <a:off x="162284" y="5429643"/>
            <a:ext cx="3122491" cy="884281"/>
          </a:xfrm>
          <a:prstGeom prst="wedgeRoundRectCallout">
            <a:avLst>
              <a:gd name="adj1" fmla="val -14088"/>
              <a:gd name="adj2" fmla="val -13848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テキスト ボックス 16"/>
          <p:cNvSpPr txBox="1"/>
          <p:nvPr/>
        </p:nvSpPr>
        <p:spPr>
          <a:xfrm>
            <a:off x="180490" y="5486977"/>
            <a:ext cx="3613737" cy="261610"/>
          </a:xfrm>
          <a:prstGeom prst="rect">
            <a:avLst/>
          </a:prstGeom>
          <a:noFill/>
        </p:spPr>
        <p:txBody>
          <a:bodyPr wrap="square" rtlCol="0">
            <a:spAutoFit/>
          </a:bodyPr>
          <a:lstStyle/>
          <a:p>
            <a:r>
              <a:rPr lang="en-US" altLang="ja-JP" sz="1100" dirty="0" smtClean="0"/>
              <a:t>※</a:t>
            </a:r>
            <a:r>
              <a:rPr lang="ja-JP" altLang="en-US" sz="1100" dirty="0" smtClean="0"/>
              <a:t>一度作成したレイアウトはここから開ける</a:t>
            </a:r>
            <a:endParaRPr lang="en-US" altLang="ja-JP" sz="1100" dirty="0" smtClean="0"/>
          </a:p>
        </p:txBody>
      </p:sp>
      <p:pic>
        <p:nvPicPr>
          <p:cNvPr id="2" name="図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897" y="5749045"/>
            <a:ext cx="2766061" cy="468103"/>
          </a:xfrm>
          <a:prstGeom prst="rect">
            <a:avLst/>
          </a:prstGeom>
        </p:spPr>
      </p:pic>
      <p:pic>
        <p:nvPicPr>
          <p:cNvPr id="18" name="図 17"/>
          <p:cNvPicPr>
            <a:picLocks noChangeAspect="1"/>
          </p:cNvPicPr>
          <p:nvPr/>
        </p:nvPicPr>
        <p:blipFill>
          <a:blip r:embed="rId4"/>
          <a:stretch>
            <a:fillRect/>
          </a:stretch>
        </p:blipFill>
        <p:spPr>
          <a:xfrm>
            <a:off x="842240" y="4226778"/>
            <a:ext cx="2544303" cy="183387"/>
          </a:xfrm>
          <a:prstGeom prst="rect">
            <a:avLst/>
          </a:prstGeom>
          <a:ln w="19050">
            <a:solidFill>
              <a:srgbClr val="0070C0"/>
            </a:solidFill>
          </a:ln>
        </p:spPr>
      </p:pic>
      <p:sp>
        <p:nvSpPr>
          <p:cNvPr id="19" name="角丸四角形吹き出し 18"/>
          <p:cNvSpPr/>
          <p:nvPr/>
        </p:nvSpPr>
        <p:spPr>
          <a:xfrm>
            <a:off x="3822867" y="4285453"/>
            <a:ext cx="3413955" cy="325009"/>
          </a:xfrm>
          <a:prstGeom prst="wedgeRoundRectCallout">
            <a:avLst>
              <a:gd name="adj1" fmla="val -61896"/>
              <a:gd name="adj2" fmla="val -3870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テキスト ボックス 19"/>
          <p:cNvSpPr txBox="1"/>
          <p:nvPr/>
        </p:nvSpPr>
        <p:spPr>
          <a:xfrm>
            <a:off x="3822868" y="4338035"/>
            <a:ext cx="3613737" cy="261610"/>
          </a:xfrm>
          <a:prstGeom prst="rect">
            <a:avLst/>
          </a:prstGeom>
          <a:noFill/>
        </p:spPr>
        <p:txBody>
          <a:bodyPr wrap="square" rtlCol="0">
            <a:spAutoFit/>
          </a:bodyPr>
          <a:lstStyle/>
          <a:p>
            <a:r>
              <a:rPr lang="en-US" altLang="ja-JP" sz="1100" dirty="0" smtClean="0"/>
              <a:t>※</a:t>
            </a:r>
            <a:r>
              <a:rPr lang="ja-JP" altLang="en-US" sz="1100" dirty="0" smtClean="0"/>
              <a:t>作成したレイアウトの名前の変更、削除ができる</a:t>
            </a:r>
            <a:endParaRPr lang="en-US" altLang="ja-JP" sz="1100" dirty="0" smtClean="0"/>
          </a:p>
        </p:txBody>
      </p:sp>
      <p:sp>
        <p:nvSpPr>
          <p:cNvPr id="6" name="スライド番号プレースホルダー 5"/>
          <p:cNvSpPr>
            <a:spLocks noGrp="1"/>
          </p:cNvSpPr>
          <p:nvPr>
            <p:ph type="sldNum" sz="quarter" idx="12"/>
          </p:nvPr>
        </p:nvSpPr>
        <p:spPr/>
        <p:txBody>
          <a:bodyPr/>
          <a:lstStyle/>
          <a:p>
            <a:fld id="{A1DDC3DE-7601-4481-8E68-0328CB982E8C}" type="slidenum">
              <a:rPr kumimoji="1" lang="ja-JP" altLang="en-US" smtClean="0"/>
              <a:t>56</a:t>
            </a:fld>
            <a:endParaRPr kumimoji="1" lang="ja-JP" altLang="en-US"/>
          </a:p>
        </p:txBody>
      </p:sp>
    </p:spTree>
    <p:extLst>
      <p:ext uri="{BB962C8B-B14F-4D97-AF65-F5344CB8AC3E}">
        <p14:creationId xmlns:p14="http://schemas.microsoft.com/office/powerpoint/2010/main" val="15840893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135" y="866383"/>
            <a:ext cx="9161853" cy="5670795"/>
          </a:xfrm>
          <a:prstGeom prst="rect">
            <a:avLst/>
          </a:prstGeom>
        </p:spPr>
      </p:pic>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3. 2 </a:t>
            </a:r>
            <a:r>
              <a:rPr lang="ja-JP" altLang="en-US" sz="2000" dirty="0" smtClean="0"/>
              <a:t>プリントレイアウトウィンドの説明</a:t>
            </a:r>
            <a:endParaRPr lang="en-US" altLang="ja-JP" sz="2000" dirty="0"/>
          </a:p>
        </p:txBody>
      </p:sp>
      <p:sp>
        <p:nvSpPr>
          <p:cNvPr id="32" name="正方形/長方形 31"/>
          <p:cNvSpPr/>
          <p:nvPr/>
        </p:nvSpPr>
        <p:spPr>
          <a:xfrm>
            <a:off x="450289" y="1317293"/>
            <a:ext cx="278345" cy="28290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角丸四角形吹き出し 32"/>
          <p:cNvSpPr/>
          <p:nvPr/>
        </p:nvSpPr>
        <p:spPr>
          <a:xfrm>
            <a:off x="334135" y="869766"/>
            <a:ext cx="1342677" cy="300921"/>
          </a:xfrm>
          <a:prstGeom prst="wedgeRoundRectCallout">
            <a:avLst>
              <a:gd name="adj1" fmla="val -28887"/>
              <a:gd name="adj2" fmla="val 9066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テキスト ボックス 33"/>
          <p:cNvSpPr txBox="1"/>
          <p:nvPr/>
        </p:nvSpPr>
        <p:spPr>
          <a:xfrm>
            <a:off x="334135" y="909077"/>
            <a:ext cx="1342677" cy="261610"/>
          </a:xfrm>
          <a:prstGeom prst="rect">
            <a:avLst/>
          </a:prstGeom>
          <a:noFill/>
        </p:spPr>
        <p:txBody>
          <a:bodyPr wrap="square" rtlCol="0">
            <a:spAutoFit/>
          </a:bodyPr>
          <a:lstStyle/>
          <a:p>
            <a:r>
              <a:rPr lang="ja-JP" altLang="en-US" sz="1100" dirty="0" smtClean="0"/>
              <a:t>レイアウトの保存</a:t>
            </a:r>
            <a:endParaRPr lang="en-US" altLang="ja-JP" sz="1100" dirty="0" smtClean="0"/>
          </a:p>
        </p:txBody>
      </p:sp>
      <p:sp>
        <p:nvSpPr>
          <p:cNvPr id="35" name="正方形/長方形 34"/>
          <p:cNvSpPr/>
          <p:nvPr/>
        </p:nvSpPr>
        <p:spPr>
          <a:xfrm>
            <a:off x="2295732" y="1311499"/>
            <a:ext cx="253041" cy="28290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角丸四角形吹き出し 35"/>
          <p:cNvSpPr/>
          <p:nvPr/>
        </p:nvSpPr>
        <p:spPr>
          <a:xfrm>
            <a:off x="1785514" y="882800"/>
            <a:ext cx="1097386" cy="284855"/>
          </a:xfrm>
          <a:prstGeom prst="wedgeRoundRectCallout">
            <a:avLst>
              <a:gd name="adj1" fmla="val -6898"/>
              <a:gd name="adj2" fmla="val 9958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テキスト ボックス 36"/>
          <p:cNvSpPr txBox="1"/>
          <p:nvPr/>
        </p:nvSpPr>
        <p:spPr>
          <a:xfrm>
            <a:off x="1785514" y="922112"/>
            <a:ext cx="1097386" cy="261610"/>
          </a:xfrm>
          <a:prstGeom prst="rect">
            <a:avLst/>
          </a:prstGeom>
          <a:noFill/>
        </p:spPr>
        <p:txBody>
          <a:bodyPr wrap="square" rtlCol="0">
            <a:spAutoFit/>
          </a:bodyPr>
          <a:lstStyle/>
          <a:p>
            <a:r>
              <a:rPr lang="ja-JP" altLang="en-US" sz="1100" dirty="0" smtClean="0"/>
              <a:t>ページの追加</a:t>
            </a:r>
            <a:endParaRPr lang="en-US" altLang="ja-JP" sz="1100" dirty="0" smtClean="0"/>
          </a:p>
        </p:txBody>
      </p:sp>
      <p:sp>
        <p:nvSpPr>
          <p:cNvPr id="38" name="正方形/長方形 37"/>
          <p:cNvSpPr/>
          <p:nvPr/>
        </p:nvSpPr>
        <p:spPr>
          <a:xfrm>
            <a:off x="2624780" y="1311499"/>
            <a:ext cx="253041" cy="28290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角丸四角形吹き出し 38"/>
          <p:cNvSpPr/>
          <p:nvPr/>
        </p:nvSpPr>
        <p:spPr>
          <a:xfrm>
            <a:off x="2969781" y="891993"/>
            <a:ext cx="1033886" cy="295815"/>
          </a:xfrm>
          <a:prstGeom prst="wedgeRoundRectCallout">
            <a:avLst>
              <a:gd name="adj1" fmla="val -53576"/>
              <a:gd name="adj2" fmla="val 8670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テキスト ボックス 39"/>
          <p:cNvSpPr txBox="1"/>
          <p:nvPr/>
        </p:nvSpPr>
        <p:spPr>
          <a:xfrm>
            <a:off x="2969781" y="931305"/>
            <a:ext cx="1033886" cy="271676"/>
          </a:xfrm>
          <a:prstGeom prst="rect">
            <a:avLst/>
          </a:prstGeom>
          <a:noFill/>
        </p:spPr>
        <p:txBody>
          <a:bodyPr wrap="square" rtlCol="0">
            <a:spAutoFit/>
          </a:bodyPr>
          <a:lstStyle/>
          <a:p>
            <a:r>
              <a:rPr lang="ja-JP" altLang="en-US" sz="1100" dirty="0" smtClean="0"/>
              <a:t>ページの印刷</a:t>
            </a:r>
            <a:endParaRPr lang="en-US" altLang="ja-JP" sz="1100" dirty="0" smtClean="0"/>
          </a:p>
        </p:txBody>
      </p:sp>
      <p:sp>
        <p:nvSpPr>
          <p:cNvPr id="41" name="正方形/長方形 40"/>
          <p:cNvSpPr/>
          <p:nvPr/>
        </p:nvSpPr>
        <p:spPr>
          <a:xfrm>
            <a:off x="3481590" y="1311499"/>
            <a:ext cx="253041" cy="28290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角丸四角形吹き出し 41"/>
          <p:cNvSpPr/>
          <p:nvPr/>
        </p:nvSpPr>
        <p:spPr>
          <a:xfrm>
            <a:off x="4090548" y="891993"/>
            <a:ext cx="824352" cy="310988"/>
          </a:xfrm>
          <a:prstGeom prst="wedgeRoundRectCallout">
            <a:avLst>
              <a:gd name="adj1" fmla="val -85929"/>
              <a:gd name="adj2" fmla="val 9487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テキスト ボックス 42"/>
          <p:cNvSpPr txBox="1"/>
          <p:nvPr/>
        </p:nvSpPr>
        <p:spPr>
          <a:xfrm>
            <a:off x="4090548" y="931304"/>
            <a:ext cx="824352" cy="261610"/>
          </a:xfrm>
          <a:prstGeom prst="rect">
            <a:avLst/>
          </a:prstGeom>
          <a:noFill/>
        </p:spPr>
        <p:txBody>
          <a:bodyPr wrap="square" rtlCol="0">
            <a:spAutoFit/>
          </a:bodyPr>
          <a:lstStyle/>
          <a:p>
            <a:r>
              <a:rPr lang="en-US" altLang="ja-JP" sz="1100" dirty="0" smtClean="0"/>
              <a:t>Pdf</a:t>
            </a:r>
            <a:r>
              <a:rPr lang="ja-JP" altLang="en-US" sz="1100" dirty="0" smtClean="0"/>
              <a:t>を作成</a:t>
            </a:r>
            <a:endParaRPr lang="en-US" altLang="ja-JP" sz="1100" dirty="0" smtClean="0"/>
          </a:p>
        </p:txBody>
      </p:sp>
      <p:sp>
        <p:nvSpPr>
          <p:cNvPr id="44" name="正方形/長方形 43"/>
          <p:cNvSpPr/>
          <p:nvPr/>
        </p:nvSpPr>
        <p:spPr>
          <a:xfrm>
            <a:off x="334135" y="1934150"/>
            <a:ext cx="349487" cy="44412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角丸四角形吹き出し 44"/>
          <p:cNvSpPr/>
          <p:nvPr/>
        </p:nvSpPr>
        <p:spPr>
          <a:xfrm>
            <a:off x="925693" y="5250969"/>
            <a:ext cx="2404873" cy="470199"/>
          </a:xfrm>
          <a:prstGeom prst="wedgeRoundRectCallout">
            <a:avLst>
              <a:gd name="adj1" fmla="val -58468"/>
              <a:gd name="adj2" fmla="val -9419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6" name="テキスト ボックス 45"/>
          <p:cNvSpPr txBox="1"/>
          <p:nvPr/>
        </p:nvSpPr>
        <p:spPr>
          <a:xfrm>
            <a:off x="925693" y="5290281"/>
            <a:ext cx="2404874" cy="430887"/>
          </a:xfrm>
          <a:prstGeom prst="rect">
            <a:avLst/>
          </a:prstGeom>
          <a:noFill/>
        </p:spPr>
        <p:txBody>
          <a:bodyPr wrap="square" rtlCol="0">
            <a:spAutoFit/>
          </a:bodyPr>
          <a:lstStyle/>
          <a:p>
            <a:r>
              <a:rPr lang="ja-JP" altLang="en-US" sz="1100" dirty="0" smtClean="0"/>
              <a:t>アイテム（地図や凡例）を追加したり、編集するアイテムコマンド</a:t>
            </a:r>
            <a:endParaRPr lang="en-US" altLang="ja-JP" sz="1100" dirty="0" smtClean="0"/>
          </a:p>
        </p:txBody>
      </p:sp>
      <p:sp>
        <p:nvSpPr>
          <p:cNvPr id="47" name="正方形/長方形 46"/>
          <p:cNvSpPr/>
          <p:nvPr/>
        </p:nvSpPr>
        <p:spPr>
          <a:xfrm>
            <a:off x="5400992" y="4165600"/>
            <a:ext cx="4094996" cy="212405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47"/>
          <p:cNvSpPr/>
          <p:nvPr/>
        </p:nvSpPr>
        <p:spPr>
          <a:xfrm>
            <a:off x="5397144" y="2174103"/>
            <a:ext cx="4094996" cy="17039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角丸四角形吹き出し 48"/>
          <p:cNvSpPr/>
          <p:nvPr/>
        </p:nvSpPr>
        <p:spPr>
          <a:xfrm>
            <a:off x="6554134" y="1339650"/>
            <a:ext cx="2404873" cy="470199"/>
          </a:xfrm>
          <a:prstGeom prst="wedgeRoundRectCallout">
            <a:avLst>
              <a:gd name="adj1" fmla="val -37344"/>
              <a:gd name="adj2" fmla="val 11648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0" name="テキスト ボックス 49"/>
          <p:cNvSpPr txBox="1"/>
          <p:nvPr/>
        </p:nvSpPr>
        <p:spPr>
          <a:xfrm>
            <a:off x="6554134" y="1378962"/>
            <a:ext cx="2404874" cy="430887"/>
          </a:xfrm>
          <a:prstGeom prst="rect">
            <a:avLst/>
          </a:prstGeom>
          <a:noFill/>
        </p:spPr>
        <p:txBody>
          <a:bodyPr wrap="square" rtlCol="0">
            <a:spAutoFit/>
          </a:bodyPr>
          <a:lstStyle/>
          <a:p>
            <a:r>
              <a:rPr lang="ja-JP" altLang="en-US" sz="1100" dirty="0" smtClean="0"/>
              <a:t>追加されたアイテムが表示され、</a:t>
            </a:r>
            <a:endParaRPr lang="en-US" altLang="ja-JP" sz="1100" dirty="0" smtClean="0"/>
          </a:p>
          <a:p>
            <a:r>
              <a:rPr lang="ja-JP" altLang="en-US" sz="1100" dirty="0" smtClean="0"/>
              <a:t>表示・非表示設定ができる場所</a:t>
            </a:r>
            <a:endParaRPr lang="en-US" altLang="ja-JP" sz="1100" dirty="0" smtClean="0"/>
          </a:p>
        </p:txBody>
      </p:sp>
      <p:sp>
        <p:nvSpPr>
          <p:cNvPr id="51" name="角丸四角形吹き出し 50"/>
          <p:cNvSpPr/>
          <p:nvPr/>
        </p:nvSpPr>
        <p:spPr>
          <a:xfrm>
            <a:off x="2888111" y="4004072"/>
            <a:ext cx="2404873" cy="470199"/>
          </a:xfrm>
          <a:prstGeom prst="wedgeRoundRectCallout">
            <a:avLst>
              <a:gd name="adj1" fmla="val 51376"/>
              <a:gd name="adj2" fmla="val 11107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2" name="テキスト ボックス 51"/>
          <p:cNvSpPr txBox="1"/>
          <p:nvPr/>
        </p:nvSpPr>
        <p:spPr>
          <a:xfrm>
            <a:off x="2888111" y="4043384"/>
            <a:ext cx="2404874" cy="430887"/>
          </a:xfrm>
          <a:prstGeom prst="rect">
            <a:avLst/>
          </a:prstGeom>
          <a:noFill/>
        </p:spPr>
        <p:txBody>
          <a:bodyPr wrap="square" rtlCol="0">
            <a:spAutoFit/>
          </a:bodyPr>
          <a:lstStyle/>
          <a:p>
            <a:r>
              <a:rPr lang="ja-JP" altLang="en-US" sz="1100" dirty="0" smtClean="0"/>
              <a:t>アイテムやページのプロパティが表示される場所</a:t>
            </a:r>
            <a:endParaRPr lang="en-US" altLang="ja-JP" sz="1100" dirty="0" smtClean="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57</a:t>
            </a:fld>
            <a:endParaRPr kumimoji="1" lang="ja-JP" altLang="en-US"/>
          </a:p>
        </p:txBody>
      </p:sp>
    </p:spTree>
    <p:extLst>
      <p:ext uri="{BB962C8B-B14F-4D97-AF65-F5344CB8AC3E}">
        <p14:creationId xmlns:p14="http://schemas.microsoft.com/office/powerpoint/2010/main" val="34551881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3. 3 </a:t>
            </a:r>
            <a:r>
              <a:rPr lang="ja-JP" altLang="en-US" sz="2000" dirty="0" smtClean="0"/>
              <a:t>アイテムコマンドの説明</a:t>
            </a:r>
            <a:endParaRPr lang="en-US" altLang="ja-JP" sz="2000" dirty="0" smtClean="0"/>
          </a:p>
        </p:txBody>
      </p:sp>
      <p:pic>
        <p:nvPicPr>
          <p:cNvPr id="27" name="図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2" y="866383"/>
            <a:ext cx="534454" cy="5029348"/>
          </a:xfrm>
          <a:prstGeom prst="rect">
            <a:avLst/>
          </a:prstGeom>
        </p:spPr>
      </p:pic>
      <p:sp>
        <p:nvSpPr>
          <p:cNvPr id="28" name="正方形/長方形 27"/>
          <p:cNvSpPr/>
          <p:nvPr/>
        </p:nvSpPr>
        <p:spPr>
          <a:xfrm>
            <a:off x="730001" y="1898134"/>
            <a:ext cx="441697" cy="4193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角丸四角形吹き出し 28"/>
          <p:cNvSpPr/>
          <p:nvPr/>
        </p:nvSpPr>
        <p:spPr>
          <a:xfrm>
            <a:off x="1501137" y="1093712"/>
            <a:ext cx="3918587" cy="804422"/>
          </a:xfrm>
          <a:prstGeom prst="wedgeRoundRectCallout">
            <a:avLst>
              <a:gd name="adj1" fmla="val -59271"/>
              <a:gd name="adj2" fmla="val 468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テキスト ボックス 29"/>
          <p:cNvSpPr txBox="1"/>
          <p:nvPr/>
        </p:nvSpPr>
        <p:spPr>
          <a:xfrm>
            <a:off x="1501137" y="1128693"/>
            <a:ext cx="3918587" cy="769441"/>
          </a:xfrm>
          <a:prstGeom prst="rect">
            <a:avLst/>
          </a:prstGeom>
          <a:noFill/>
        </p:spPr>
        <p:txBody>
          <a:bodyPr wrap="square" rtlCol="0">
            <a:spAutoFit/>
          </a:bodyPr>
          <a:lstStyle/>
          <a:p>
            <a:r>
              <a:rPr lang="ja-JP" altLang="en-US" sz="1100" dirty="0" smtClean="0"/>
              <a:t>アイテムを選択できるコマンド。選択されたアイテムは右下にプロパティが表示され、詳細を設定することができる。</a:t>
            </a:r>
            <a:endParaRPr lang="en-US" altLang="ja-JP" sz="1100" dirty="0" smtClean="0"/>
          </a:p>
          <a:p>
            <a:r>
              <a:rPr lang="ja-JP" altLang="en-US" sz="1100" dirty="0" smtClean="0"/>
              <a:t>アイテムを選択して「</a:t>
            </a:r>
            <a:r>
              <a:rPr lang="en-US" altLang="ja-JP" sz="1100" dirty="0" smtClean="0"/>
              <a:t>delete</a:t>
            </a:r>
            <a:r>
              <a:rPr lang="ja-JP" altLang="en-US" sz="1100" dirty="0" smtClean="0"/>
              <a:t>」キーを押すとそのアイテムは削除される</a:t>
            </a:r>
            <a:endParaRPr lang="en-US" altLang="ja-JP" sz="1100" dirty="0" smtClean="0"/>
          </a:p>
        </p:txBody>
      </p:sp>
      <p:sp>
        <p:nvSpPr>
          <p:cNvPr id="31" name="正方形/長方形 30"/>
          <p:cNvSpPr/>
          <p:nvPr/>
        </p:nvSpPr>
        <p:spPr>
          <a:xfrm>
            <a:off x="720476" y="2346104"/>
            <a:ext cx="441697" cy="4193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角丸四角形吹き出し 52"/>
          <p:cNvSpPr/>
          <p:nvPr/>
        </p:nvSpPr>
        <p:spPr>
          <a:xfrm>
            <a:off x="1501137" y="2346104"/>
            <a:ext cx="3842387" cy="465868"/>
          </a:xfrm>
          <a:prstGeom prst="wedgeRoundRectCallout">
            <a:avLst>
              <a:gd name="adj1" fmla="val -58056"/>
              <a:gd name="adj2" fmla="val -1061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4" name="テキスト ボックス 53"/>
          <p:cNvSpPr txBox="1"/>
          <p:nvPr/>
        </p:nvSpPr>
        <p:spPr>
          <a:xfrm>
            <a:off x="1501137" y="2381085"/>
            <a:ext cx="3918587" cy="430887"/>
          </a:xfrm>
          <a:prstGeom prst="rect">
            <a:avLst/>
          </a:prstGeom>
          <a:noFill/>
        </p:spPr>
        <p:txBody>
          <a:bodyPr wrap="square" rtlCol="0">
            <a:spAutoFit/>
          </a:bodyPr>
          <a:lstStyle/>
          <a:p>
            <a:r>
              <a:rPr lang="ja-JP" altLang="en-US" sz="1100" dirty="0" smtClean="0"/>
              <a:t>プリントレイアウトに追加されている地図の表示している位置を変えることができるコマンド</a:t>
            </a:r>
            <a:endParaRPr lang="en-US" altLang="ja-JP" sz="1100" dirty="0" smtClean="0"/>
          </a:p>
        </p:txBody>
      </p:sp>
      <p:sp>
        <p:nvSpPr>
          <p:cNvPr id="55" name="正方形/長方形 54"/>
          <p:cNvSpPr/>
          <p:nvPr/>
        </p:nvSpPr>
        <p:spPr>
          <a:xfrm>
            <a:off x="730001" y="3199934"/>
            <a:ext cx="441697" cy="4193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角丸四角形吹き出し 55"/>
          <p:cNvSpPr/>
          <p:nvPr/>
        </p:nvSpPr>
        <p:spPr>
          <a:xfrm>
            <a:off x="1501137" y="3009517"/>
            <a:ext cx="3842387" cy="611344"/>
          </a:xfrm>
          <a:prstGeom prst="wedgeRoundRectCallout">
            <a:avLst>
              <a:gd name="adj1" fmla="val -57560"/>
              <a:gd name="adj2" fmla="val 2209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7" name="テキスト ボックス 56"/>
          <p:cNvSpPr txBox="1"/>
          <p:nvPr/>
        </p:nvSpPr>
        <p:spPr>
          <a:xfrm>
            <a:off x="1501137" y="3020697"/>
            <a:ext cx="3918587" cy="600164"/>
          </a:xfrm>
          <a:prstGeom prst="rect">
            <a:avLst/>
          </a:prstGeom>
          <a:noFill/>
        </p:spPr>
        <p:txBody>
          <a:bodyPr wrap="square" rtlCol="0">
            <a:spAutoFit/>
          </a:bodyPr>
          <a:lstStyle/>
          <a:p>
            <a:r>
              <a:rPr lang="ja-JP" altLang="en-US" sz="1100" dirty="0" smtClean="0"/>
              <a:t>地図を追加するコマンド</a:t>
            </a:r>
            <a:endParaRPr lang="en-US" altLang="ja-JP" sz="1100" dirty="0" smtClean="0"/>
          </a:p>
          <a:p>
            <a:r>
              <a:rPr lang="en-US" altLang="ja-JP" sz="1100" dirty="0" smtClean="0"/>
              <a:t>QGIS</a:t>
            </a:r>
            <a:r>
              <a:rPr lang="ja-JP" altLang="en-US" sz="1100" dirty="0" smtClean="0"/>
              <a:t>が表示している箇所を中心とした地図が追加される</a:t>
            </a:r>
            <a:endParaRPr lang="en-US" altLang="ja-JP" sz="1100" dirty="0" smtClean="0"/>
          </a:p>
          <a:p>
            <a:r>
              <a:rPr lang="ja-JP" altLang="en-US" sz="1100" dirty="0" smtClean="0"/>
              <a:t>プロパティで縮尺を変更できる</a:t>
            </a:r>
            <a:endParaRPr lang="en-US" altLang="ja-JP" sz="1100" dirty="0" smtClean="0"/>
          </a:p>
        </p:txBody>
      </p:sp>
      <p:sp>
        <p:nvSpPr>
          <p:cNvPr id="58" name="角丸四角形吹き出し 57"/>
          <p:cNvSpPr/>
          <p:nvPr/>
        </p:nvSpPr>
        <p:spPr>
          <a:xfrm>
            <a:off x="1501137" y="3710144"/>
            <a:ext cx="3890012" cy="635145"/>
          </a:xfrm>
          <a:prstGeom prst="wedgeRoundRectCallout">
            <a:avLst>
              <a:gd name="adj1" fmla="val -57560"/>
              <a:gd name="adj2" fmla="val 3909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9" name="テキスト ボックス 58"/>
          <p:cNvSpPr txBox="1"/>
          <p:nvPr/>
        </p:nvSpPr>
        <p:spPr>
          <a:xfrm>
            <a:off x="1501137" y="3745126"/>
            <a:ext cx="3918587" cy="600164"/>
          </a:xfrm>
          <a:prstGeom prst="rect">
            <a:avLst/>
          </a:prstGeom>
          <a:noFill/>
        </p:spPr>
        <p:txBody>
          <a:bodyPr wrap="square" rtlCol="0">
            <a:spAutoFit/>
          </a:bodyPr>
          <a:lstStyle/>
          <a:p>
            <a:r>
              <a:rPr lang="ja-JP" altLang="en-US" sz="1100" dirty="0" smtClean="0"/>
              <a:t>画像を追加するコマンド</a:t>
            </a:r>
            <a:endParaRPr lang="en-US" altLang="ja-JP" sz="1100" dirty="0" smtClean="0"/>
          </a:p>
          <a:p>
            <a:r>
              <a:rPr lang="ja-JP" altLang="en-US" sz="1100" dirty="0" smtClean="0"/>
              <a:t>あらかじめ作成した凡例などの画像データを取り込み、表示することができる</a:t>
            </a:r>
            <a:endParaRPr lang="en-US" altLang="ja-JP" sz="1100" dirty="0" smtClean="0"/>
          </a:p>
        </p:txBody>
      </p:sp>
      <p:sp>
        <p:nvSpPr>
          <p:cNvPr id="60" name="正方形/長方形 59"/>
          <p:cNvSpPr/>
          <p:nvPr/>
        </p:nvSpPr>
        <p:spPr>
          <a:xfrm>
            <a:off x="730001" y="4092449"/>
            <a:ext cx="441697" cy="4193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p:cNvSpPr/>
          <p:nvPr/>
        </p:nvSpPr>
        <p:spPr>
          <a:xfrm>
            <a:off x="725579" y="4541858"/>
            <a:ext cx="441697" cy="4193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正方形/長方形 61"/>
          <p:cNvSpPr/>
          <p:nvPr/>
        </p:nvSpPr>
        <p:spPr>
          <a:xfrm>
            <a:off x="741577" y="4994090"/>
            <a:ext cx="441697" cy="4193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正方形/長方形 62"/>
          <p:cNvSpPr/>
          <p:nvPr/>
        </p:nvSpPr>
        <p:spPr>
          <a:xfrm>
            <a:off x="742505" y="5438236"/>
            <a:ext cx="441697" cy="4193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角丸四角形吹き出し 63"/>
          <p:cNvSpPr/>
          <p:nvPr/>
        </p:nvSpPr>
        <p:spPr>
          <a:xfrm>
            <a:off x="1501137" y="4399590"/>
            <a:ext cx="3159763" cy="465869"/>
          </a:xfrm>
          <a:prstGeom prst="wedgeRoundRectCallout">
            <a:avLst>
              <a:gd name="adj1" fmla="val -57560"/>
              <a:gd name="adj2" fmla="val 1909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5" name="テキスト ボックス 64"/>
          <p:cNvSpPr txBox="1"/>
          <p:nvPr/>
        </p:nvSpPr>
        <p:spPr>
          <a:xfrm>
            <a:off x="1501137" y="4434572"/>
            <a:ext cx="3918587" cy="430887"/>
          </a:xfrm>
          <a:prstGeom prst="rect">
            <a:avLst/>
          </a:prstGeom>
          <a:noFill/>
        </p:spPr>
        <p:txBody>
          <a:bodyPr wrap="square" rtlCol="0">
            <a:spAutoFit/>
          </a:bodyPr>
          <a:lstStyle/>
          <a:p>
            <a:r>
              <a:rPr lang="ja-JP" altLang="en-US" sz="1100" dirty="0" smtClean="0"/>
              <a:t>テキストボックスを追加できる。</a:t>
            </a:r>
            <a:endParaRPr lang="en-US" altLang="ja-JP" sz="1100" dirty="0" smtClean="0"/>
          </a:p>
          <a:p>
            <a:r>
              <a:rPr lang="ja-JP" altLang="en-US" sz="1100" dirty="0" smtClean="0"/>
              <a:t>プロパティでボックスの枠や色も調整できる。</a:t>
            </a:r>
            <a:endParaRPr lang="en-US" altLang="ja-JP" sz="1100" dirty="0" smtClean="0"/>
          </a:p>
        </p:txBody>
      </p:sp>
      <p:sp>
        <p:nvSpPr>
          <p:cNvPr id="66" name="角丸四角形吹き出し 65"/>
          <p:cNvSpPr/>
          <p:nvPr/>
        </p:nvSpPr>
        <p:spPr>
          <a:xfrm>
            <a:off x="1501137" y="4994090"/>
            <a:ext cx="2550163" cy="268473"/>
          </a:xfrm>
          <a:prstGeom prst="wedgeRoundRectCallout">
            <a:avLst>
              <a:gd name="adj1" fmla="val -60548"/>
              <a:gd name="adj2" fmla="val 3801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7" name="テキスト ボックス 66"/>
          <p:cNvSpPr txBox="1"/>
          <p:nvPr/>
        </p:nvSpPr>
        <p:spPr>
          <a:xfrm>
            <a:off x="1501137" y="5029072"/>
            <a:ext cx="2651763" cy="430887"/>
          </a:xfrm>
          <a:prstGeom prst="rect">
            <a:avLst/>
          </a:prstGeom>
          <a:noFill/>
        </p:spPr>
        <p:txBody>
          <a:bodyPr wrap="square" rtlCol="0">
            <a:spAutoFit/>
          </a:bodyPr>
          <a:lstStyle/>
          <a:p>
            <a:r>
              <a:rPr lang="ja-JP" altLang="en-US" sz="1100" dirty="0" smtClean="0"/>
              <a:t>レイヤの凡例を表示することができる</a:t>
            </a:r>
            <a:endParaRPr lang="en-US" altLang="ja-JP" sz="1100" dirty="0" smtClean="0"/>
          </a:p>
          <a:p>
            <a:endParaRPr lang="en-US" altLang="ja-JP" sz="1100" dirty="0" smtClean="0"/>
          </a:p>
        </p:txBody>
      </p:sp>
      <p:sp>
        <p:nvSpPr>
          <p:cNvPr id="68" name="角丸四角形吹き出し 67"/>
          <p:cNvSpPr/>
          <p:nvPr/>
        </p:nvSpPr>
        <p:spPr>
          <a:xfrm>
            <a:off x="1501137" y="5474443"/>
            <a:ext cx="2550163" cy="268473"/>
          </a:xfrm>
          <a:prstGeom prst="wedgeRoundRectCallout">
            <a:avLst>
              <a:gd name="adj1" fmla="val -60548"/>
              <a:gd name="adj2" fmla="val 3801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9" name="テキスト ボックス 68"/>
          <p:cNvSpPr txBox="1"/>
          <p:nvPr/>
        </p:nvSpPr>
        <p:spPr>
          <a:xfrm>
            <a:off x="1501137" y="5509425"/>
            <a:ext cx="2651763" cy="261610"/>
          </a:xfrm>
          <a:prstGeom prst="rect">
            <a:avLst/>
          </a:prstGeom>
          <a:noFill/>
        </p:spPr>
        <p:txBody>
          <a:bodyPr wrap="square" rtlCol="0">
            <a:spAutoFit/>
          </a:bodyPr>
          <a:lstStyle/>
          <a:p>
            <a:r>
              <a:rPr lang="ja-JP" altLang="en-US" sz="1100" dirty="0" smtClean="0"/>
              <a:t>スケールバーを表示することができる</a:t>
            </a:r>
            <a:endParaRPr lang="en-US" altLang="ja-JP" sz="1100" dirty="0" smtClean="0"/>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577" y="6007661"/>
            <a:ext cx="437025" cy="425214"/>
          </a:xfrm>
          <a:prstGeom prst="rect">
            <a:avLst/>
          </a:prstGeom>
        </p:spPr>
      </p:pic>
      <p:sp>
        <p:nvSpPr>
          <p:cNvPr id="32" name="正方形/長方形 31"/>
          <p:cNvSpPr/>
          <p:nvPr/>
        </p:nvSpPr>
        <p:spPr>
          <a:xfrm>
            <a:off x="776379" y="5969561"/>
            <a:ext cx="441697" cy="4193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角丸四角形吹き出し 32"/>
          <p:cNvSpPr/>
          <p:nvPr/>
        </p:nvSpPr>
        <p:spPr>
          <a:xfrm>
            <a:off x="1501137" y="5972679"/>
            <a:ext cx="2550163" cy="268473"/>
          </a:xfrm>
          <a:prstGeom prst="wedgeRoundRectCallout">
            <a:avLst>
              <a:gd name="adj1" fmla="val -60548"/>
              <a:gd name="adj2" fmla="val 3801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テキスト ボックス 33"/>
          <p:cNvSpPr txBox="1"/>
          <p:nvPr/>
        </p:nvSpPr>
        <p:spPr>
          <a:xfrm>
            <a:off x="1501137" y="6007661"/>
            <a:ext cx="2651763" cy="261610"/>
          </a:xfrm>
          <a:prstGeom prst="rect">
            <a:avLst/>
          </a:prstGeom>
          <a:noFill/>
        </p:spPr>
        <p:txBody>
          <a:bodyPr wrap="square" rtlCol="0">
            <a:spAutoFit/>
          </a:bodyPr>
          <a:lstStyle/>
          <a:p>
            <a:r>
              <a:rPr lang="ja-JP" altLang="en-US" sz="1100" dirty="0" smtClean="0"/>
              <a:t>図形を追加できる。四角い枠など</a:t>
            </a:r>
            <a:endParaRPr lang="en-US" altLang="ja-JP" sz="1100" dirty="0" smtClean="0"/>
          </a:p>
        </p:txBody>
      </p:sp>
      <p:pic>
        <p:nvPicPr>
          <p:cNvPr id="3" name="図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9899" y="5981654"/>
            <a:ext cx="362001" cy="352474"/>
          </a:xfrm>
          <a:prstGeom prst="rect">
            <a:avLst/>
          </a:prstGeom>
        </p:spPr>
      </p:pic>
      <p:sp>
        <p:nvSpPr>
          <p:cNvPr id="35" name="角丸四角形吹き出し 34"/>
          <p:cNvSpPr/>
          <p:nvPr/>
        </p:nvSpPr>
        <p:spPr>
          <a:xfrm>
            <a:off x="5168899" y="5901927"/>
            <a:ext cx="2832101" cy="296592"/>
          </a:xfrm>
          <a:prstGeom prst="wedgeRoundRectCallout">
            <a:avLst>
              <a:gd name="adj1" fmla="val -60548"/>
              <a:gd name="adj2" fmla="val 3801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テキスト ボックス 35"/>
          <p:cNvSpPr txBox="1"/>
          <p:nvPr/>
        </p:nvSpPr>
        <p:spPr>
          <a:xfrm>
            <a:off x="5168899" y="5936909"/>
            <a:ext cx="3052075" cy="261610"/>
          </a:xfrm>
          <a:prstGeom prst="rect">
            <a:avLst/>
          </a:prstGeom>
          <a:noFill/>
        </p:spPr>
        <p:txBody>
          <a:bodyPr wrap="square" rtlCol="0">
            <a:spAutoFit/>
          </a:bodyPr>
          <a:lstStyle/>
          <a:p>
            <a:r>
              <a:rPr lang="ja-JP" altLang="en-US" sz="1100" dirty="0" smtClean="0"/>
              <a:t>矢印を追加できる。伐列の向きなど示せる</a:t>
            </a:r>
            <a:endParaRPr lang="en-US" altLang="ja-JP" sz="1100" dirty="0" smtClean="0"/>
          </a:p>
        </p:txBody>
      </p:sp>
      <p:sp>
        <p:nvSpPr>
          <p:cNvPr id="37" name="正方形/長方形 36"/>
          <p:cNvSpPr/>
          <p:nvPr/>
        </p:nvSpPr>
        <p:spPr>
          <a:xfrm>
            <a:off x="4412130" y="5920715"/>
            <a:ext cx="441697" cy="4193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A1DDC3DE-7601-4481-8E68-0328CB982E8C}" type="slidenum">
              <a:rPr kumimoji="1" lang="ja-JP" altLang="en-US" smtClean="0"/>
              <a:t>58</a:t>
            </a:fld>
            <a:endParaRPr kumimoji="1" lang="ja-JP" altLang="en-US"/>
          </a:p>
        </p:txBody>
      </p:sp>
    </p:spTree>
    <p:extLst>
      <p:ext uri="{BB962C8B-B14F-4D97-AF65-F5344CB8AC3E}">
        <p14:creationId xmlns:p14="http://schemas.microsoft.com/office/powerpoint/2010/main" val="35295519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3. 4 </a:t>
            </a:r>
            <a:r>
              <a:rPr lang="ja-JP" altLang="en-US" sz="2000" dirty="0" smtClean="0"/>
              <a:t>ページのプロパティの設定</a:t>
            </a:r>
            <a:endParaRPr lang="en-US" altLang="ja-JP" sz="2000" dirty="0" smtClean="0"/>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322" y="1219200"/>
            <a:ext cx="8840952" cy="5448300"/>
          </a:xfrm>
          <a:prstGeom prst="rect">
            <a:avLst/>
          </a:prstGeom>
        </p:spPr>
      </p:pic>
      <p:sp>
        <p:nvSpPr>
          <p:cNvPr id="33" name="角丸四角形吹き出し 32"/>
          <p:cNvSpPr/>
          <p:nvPr/>
        </p:nvSpPr>
        <p:spPr>
          <a:xfrm>
            <a:off x="588185" y="3306723"/>
            <a:ext cx="2629274" cy="613703"/>
          </a:xfrm>
          <a:prstGeom prst="wedgeRoundRectCallout">
            <a:avLst>
              <a:gd name="adj1" fmla="val 51778"/>
              <a:gd name="adj2" fmla="val 11964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テキスト ボックス 33"/>
          <p:cNvSpPr txBox="1"/>
          <p:nvPr/>
        </p:nvSpPr>
        <p:spPr>
          <a:xfrm>
            <a:off x="569322" y="3320262"/>
            <a:ext cx="2648137" cy="600164"/>
          </a:xfrm>
          <a:prstGeom prst="rect">
            <a:avLst/>
          </a:prstGeom>
          <a:noFill/>
        </p:spPr>
        <p:txBody>
          <a:bodyPr wrap="square" rtlCol="0">
            <a:spAutoFit/>
          </a:bodyPr>
          <a:lstStyle/>
          <a:p>
            <a:r>
              <a:rPr lang="ja-JP" altLang="en-US" sz="1100" dirty="0" smtClean="0"/>
              <a:t>①アイテムが表示されてない白紙のところで右クリックすると現れる。</a:t>
            </a:r>
            <a:endParaRPr lang="en-US" altLang="ja-JP" sz="1100" dirty="0" smtClean="0"/>
          </a:p>
          <a:p>
            <a:r>
              <a:rPr lang="ja-JP" altLang="en-US" sz="1100" dirty="0" smtClean="0"/>
              <a:t>「ページのプロパティ」を選択</a:t>
            </a:r>
            <a:endParaRPr lang="en-US" altLang="ja-JP" sz="1100" dirty="0" smtClean="0"/>
          </a:p>
        </p:txBody>
      </p:sp>
      <p:sp>
        <p:nvSpPr>
          <p:cNvPr id="35" name="正方形/長方形 34"/>
          <p:cNvSpPr/>
          <p:nvPr/>
        </p:nvSpPr>
        <p:spPr>
          <a:xfrm>
            <a:off x="3374776" y="4315239"/>
            <a:ext cx="1324224" cy="2059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5451929" y="4147378"/>
            <a:ext cx="3945645" cy="184702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角丸四角形吹き出し 36"/>
          <p:cNvSpPr/>
          <p:nvPr/>
        </p:nvSpPr>
        <p:spPr>
          <a:xfrm>
            <a:off x="6581494" y="3133793"/>
            <a:ext cx="2629274" cy="613703"/>
          </a:xfrm>
          <a:prstGeom prst="wedgeRoundRectCallout">
            <a:avLst>
              <a:gd name="adj1" fmla="val -41928"/>
              <a:gd name="adj2" fmla="val 10722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テキスト ボックス 37"/>
          <p:cNvSpPr txBox="1"/>
          <p:nvPr/>
        </p:nvSpPr>
        <p:spPr>
          <a:xfrm>
            <a:off x="6562631" y="3147332"/>
            <a:ext cx="2648137" cy="600164"/>
          </a:xfrm>
          <a:prstGeom prst="rect">
            <a:avLst/>
          </a:prstGeom>
          <a:noFill/>
        </p:spPr>
        <p:txBody>
          <a:bodyPr wrap="square" rtlCol="0">
            <a:spAutoFit/>
          </a:bodyPr>
          <a:lstStyle/>
          <a:p>
            <a:r>
              <a:rPr lang="ja-JP" altLang="en-US" sz="1100" dirty="0" smtClean="0"/>
              <a:t>②以下のようにプロパティが開く。</a:t>
            </a:r>
            <a:endParaRPr lang="en-US" altLang="ja-JP" sz="1100" dirty="0" smtClean="0"/>
          </a:p>
          <a:p>
            <a:r>
              <a:rPr lang="ja-JP" altLang="en-US" sz="1100" dirty="0" smtClean="0"/>
              <a:t>ページのサイズと向きを変更することができる</a:t>
            </a:r>
            <a:endParaRPr lang="en-US" altLang="ja-JP" sz="1100" dirty="0" smtClean="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59</a:t>
            </a:fld>
            <a:endParaRPr kumimoji="1" lang="ja-JP" altLang="en-US"/>
          </a:p>
        </p:txBody>
      </p:sp>
    </p:spTree>
    <p:extLst>
      <p:ext uri="{BB962C8B-B14F-4D97-AF65-F5344CB8AC3E}">
        <p14:creationId xmlns:p14="http://schemas.microsoft.com/office/powerpoint/2010/main" val="4987831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440" y="954176"/>
            <a:ext cx="8871134" cy="5586639"/>
          </a:xfrm>
          <a:prstGeom prst="rect">
            <a:avLst/>
          </a:prstGeom>
        </p:spPr>
      </p:pic>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3. 5 </a:t>
            </a:r>
            <a:r>
              <a:rPr lang="ja-JP" altLang="en-US" sz="2000" dirty="0" smtClean="0"/>
              <a:t>地図の追加</a:t>
            </a:r>
            <a:endParaRPr lang="en-US" altLang="ja-JP" sz="2000" dirty="0" smtClean="0"/>
          </a:p>
        </p:txBody>
      </p:sp>
      <p:sp>
        <p:nvSpPr>
          <p:cNvPr id="33" name="角丸四角形吹き出し 32"/>
          <p:cNvSpPr/>
          <p:nvPr/>
        </p:nvSpPr>
        <p:spPr>
          <a:xfrm>
            <a:off x="60366" y="3872229"/>
            <a:ext cx="1774101" cy="275149"/>
          </a:xfrm>
          <a:prstGeom prst="wedgeRoundRectCallout">
            <a:avLst>
              <a:gd name="adj1" fmla="val -9376"/>
              <a:gd name="adj2" fmla="val -18763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テキスト ボックス 33"/>
          <p:cNvSpPr txBox="1"/>
          <p:nvPr/>
        </p:nvSpPr>
        <p:spPr>
          <a:xfrm>
            <a:off x="41504" y="3885768"/>
            <a:ext cx="1792964" cy="261610"/>
          </a:xfrm>
          <a:prstGeom prst="rect">
            <a:avLst/>
          </a:prstGeom>
          <a:noFill/>
        </p:spPr>
        <p:txBody>
          <a:bodyPr wrap="square" rtlCol="0">
            <a:spAutoFit/>
          </a:bodyPr>
          <a:lstStyle/>
          <a:p>
            <a:r>
              <a:rPr lang="ja-JP" altLang="en-US" sz="1100" dirty="0" smtClean="0"/>
              <a:t>①地図を追加をクリック</a:t>
            </a:r>
            <a:endParaRPr lang="en-US" altLang="ja-JP" sz="1100" dirty="0" smtClean="0"/>
          </a:p>
        </p:txBody>
      </p:sp>
      <p:sp>
        <p:nvSpPr>
          <p:cNvPr id="35" name="正方形/長方形 34"/>
          <p:cNvSpPr/>
          <p:nvPr/>
        </p:nvSpPr>
        <p:spPr>
          <a:xfrm>
            <a:off x="526440" y="3234683"/>
            <a:ext cx="322646" cy="22697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a:blip r:embed="rId3"/>
          <a:stretch>
            <a:fillRect/>
          </a:stretch>
        </p:blipFill>
        <p:spPr>
          <a:xfrm>
            <a:off x="1247628" y="2700939"/>
            <a:ext cx="451143" cy="432854"/>
          </a:xfrm>
          <a:prstGeom prst="rect">
            <a:avLst/>
          </a:prstGeom>
        </p:spPr>
      </p:pic>
      <p:cxnSp>
        <p:nvCxnSpPr>
          <p:cNvPr id="8" name="直線矢印コネクタ 7"/>
          <p:cNvCxnSpPr/>
          <p:nvPr/>
        </p:nvCxnSpPr>
        <p:spPr>
          <a:xfrm>
            <a:off x="1570274" y="2933105"/>
            <a:ext cx="3603248" cy="25405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7" name="図 16"/>
          <p:cNvPicPr>
            <a:picLocks noChangeAspect="1"/>
          </p:cNvPicPr>
          <p:nvPr/>
        </p:nvPicPr>
        <p:blipFill>
          <a:blip r:embed="rId3"/>
          <a:stretch>
            <a:fillRect/>
          </a:stretch>
        </p:blipFill>
        <p:spPr>
          <a:xfrm>
            <a:off x="5064888" y="5357976"/>
            <a:ext cx="451143" cy="432854"/>
          </a:xfrm>
          <a:prstGeom prst="rect">
            <a:avLst/>
          </a:prstGeom>
        </p:spPr>
      </p:pic>
      <p:sp>
        <p:nvSpPr>
          <p:cNvPr id="18" name="角丸四角形吹き出し 17"/>
          <p:cNvSpPr/>
          <p:nvPr/>
        </p:nvSpPr>
        <p:spPr>
          <a:xfrm>
            <a:off x="2183707" y="2603003"/>
            <a:ext cx="3297378" cy="433712"/>
          </a:xfrm>
          <a:prstGeom prst="wedgeRoundRectCallout">
            <a:avLst>
              <a:gd name="adj1" fmla="val -62912"/>
              <a:gd name="adj2" fmla="val 4076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テキスト ボックス 18"/>
          <p:cNvSpPr txBox="1"/>
          <p:nvPr/>
        </p:nvSpPr>
        <p:spPr>
          <a:xfrm>
            <a:off x="2183707" y="2592289"/>
            <a:ext cx="3297378" cy="430887"/>
          </a:xfrm>
          <a:prstGeom prst="rect">
            <a:avLst/>
          </a:prstGeom>
          <a:noFill/>
        </p:spPr>
        <p:txBody>
          <a:bodyPr wrap="square" rtlCol="0">
            <a:spAutoFit/>
          </a:bodyPr>
          <a:lstStyle/>
          <a:p>
            <a:r>
              <a:rPr lang="ja-JP" altLang="en-US" sz="1100" dirty="0" smtClean="0"/>
              <a:t>②左上の角に合わせてクリックして、クリックしたまま右下角に合わせて、クリックを離す。</a:t>
            </a:r>
            <a:endParaRPr lang="en-US" altLang="ja-JP" sz="1100" dirty="0" smtClean="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60</a:t>
            </a:fld>
            <a:endParaRPr kumimoji="1" lang="ja-JP" altLang="en-US"/>
          </a:p>
        </p:txBody>
      </p:sp>
    </p:spTree>
    <p:extLst>
      <p:ext uri="{BB962C8B-B14F-4D97-AF65-F5344CB8AC3E}">
        <p14:creationId xmlns:p14="http://schemas.microsoft.com/office/powerpoint/2010/main" val="36492514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566" y="1223799"/>
            <a:ext cx="8812644" cy="5537675"/>
          </a:xfrm>
          <a:prstGeom prst="rect">
            <a:avLst/>
          </a:prstGeom>
        </p:spPr>
      </p:pic>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3. 5 </a:t>
            </a:r>
            <a:r>
              <a:rPr lang="ja-JP" altLang="en-US" sz="2000" dirty="0" smtClean="0"/>
              <a:t>地図の追加</a:t>
            </a:r>
            <a:endParaRPr lang="en-US" altLang="ja-JP" sz="2000" dirty="0" smtClean="0"/>
          </a:p>
        </p:txBody>
      </p:sp>
      <p:sp>
        <p:nvSpPr>
          <p:cNvPr id="33" name="角丸四角形吹き出し 32"/>
          <p:cNvSpPr/>
          <p:nvPr/>
        </p:nvSpPr>
        <p:spPr>
          <a:xfrm>
            <a:off x="6642100" y="3878078"/>
            <a:ext cx="2371910" cy="473565"/>
          </a:xfrm>
          <a:prstGeom prst="wedgeRoundRectCallout">
            <a:avLst>
              <a:gd name="adj1" fmla="val -33330"/>
              <a:gd name="adj2" fmla="val 19861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テキスト ボックス 33"/>
          <p:cNvSpPr txBox="1"/>
          <p:nvPr/>
        </p:nvSpPr>
        <p:spPr>
          <a:xfrm>
            <a:off x="6665617" y="3920756"/>
            <a:ext cx="2452983" cy="430887"/>
          </a:xfrm>
          <a:prstGeom prst="rect">
            <a:avLst/>
          </a:prstGeom>
          <a:noFill/>
        </p:spPr>
        <p:txBody>
          <a:bodyPr wrap="square" rtlCol="0">
            <a:spAutoFit/>
          </a:bodyPr>
          <a:lstStyle/>
          <a:p>
            <a:r>
              <a:rPr lang="ja-JP" altLang="en-US" sz="1100" dirty="0" smtClean="0"/>
              <a:t>④地図のプロパティが表示される。ここで縮尺を変更することができる</a:t>
            </a:r>
            <a:endParaRPr lang="en-US" altLang="ja-JP" sz="1100" dirty="0" smtClean="0"/>
          </a:p>
        </p:txBody>
      </p:sp>
      <p:sp>
        <p:nvSpPr>
          <p:cNvPr id="35" name="正方形/長方形 34"/>
          <p:cNvSpPr/>
          <p:nvPr/>
        </p:nvSpPr>
        <p:spPr>
          <a:xfrm>
            <a:off x="6133092" y="5131002"/>
            <a:ext cx="2769607" cy="22697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吹き出し 17"/>
          <p:cNvSpPr/>
          <p:nvPr/>
        </p:nvSpPr>
        <p:spPr>
          <a:xfrm>
            <a:off x="1243907" y="1545114"/>
            <a:ext cx="2883593" cy="952260"/>
          </a:xfrm>
          <a:prstGeom prst="wedgeRoundRectCallout">
            <a:avLst>
              <a:gd name="adj1" fmla="val -59829"/>
              <a:gd name="adj2" fmla="val 9811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テキスト ボックス 18"/>
          <p:cNvSpPr txBox="1"/>
          <p:nvPr/>
        </p:nvSpPr>
        <p:spPr>
          <a:xfrm>
            <a:off x="1370907" y="1558655"/>
            <a:ext cx="2642293" cy="938719"/>
          </a:xfrm>
          <a:prstGeom prst="rect">
            <a:avLst/>
          </a:prstGeom>
          <a:noFill/>
        </p:spPr>
        <p:txBody>
          <a:bodyPr wrap="square" rtlCol="0">
            <a:spAutoFit/>
          </a:bodyPr>
          <a:lstStyle/>
          <a:p>
            <a:r>
              <a:rPr lang="ja-JP" altLang="en-US" sz="1100" dirty="0" smtClean="0"/>
              <a:t>③クリックしてオンにすると、地図で表示されている位置を調整できる。</a:t>
            </a:r>
            <a:endParaRPr lang="en-US" altLang="ja-JP" sz="1100" dirty="0" smtClean="0"/>
          </a:p>
          <a:p>
            <a:r>
              <a:rPr lang="ja-JP" altLang="en-US" sz="1100" dirty="0" smtClean="0"/>
              <a:t>クリックしながらマウスを動かすと表示している場所が動く。</a:t>
            </a:r>
            <a:endParaRPr lang="en-US" altLang="ja-JP" sz="1100" dirty="0" smtClean="0"/>
          </a:p>
          <a:p>
            <a:r>
              <a:rPr lang="ja-JP" altLang="en-US" sz="1100" dirty="0" smtClean="0"/>
              <a:t>クリクリを回すと拡大・縮小される。</a:t>
            </a:r>
            <a:endParaRPr lang="en-US" altLang="ja-JP" sz="1100" dirty="0" smtClean="0"/>
          </a:p>
        </p:txBody>
      </p:sp>
      <p:sp>
        <p:nvSpPr>
          <p:cNvPr id="14" name="テキスト ボックス 13"/>
          <p:cNvSpPr txBox="1"/>
          <p:nvPr/>
        </p:nvSpPr>
        <p:spPr>
          <a:xfrm>
            <a:off x="572495" y="879922"/>
            <a:ext cx="1801408" cy="307777"/>
          </a:xfrm>
          <a:prstGeom prst="rect">
            <a:avLst/>
          </a:prstGeom>
          <a:noFill/>
        </p:spPr>
        <p:txBody>
          <a:bodyPr wrap="square" rtlCol="0">
            <a:spAutoFit/>
          </a:bodyPr>
          <a:lstStyle/>
          <a:p>
            <a:r>
              <a:rPr lang="ja-JP" altLang="en-US" sz="1400" dirty="0" smtClean="0"/>
              <a:t>地図が追加される。</a:t>
            </a:r>
            <a:endParaRPr lang="en-US" altLang="ja-JP" sz="1400" dirty="0" smtClean="0"/>
          </a:p>
        </p:txBody>
      </p:sp>
      <p:sp>
        <p:nvSpPr>
          <p:cNvPr id="15" name="正方形/長方形 14"/>
          <p:cNvSpPr/>
          <p:nvPr/>
        </p:nvSpPr>
        <p:spPr>
          <a:xfrm>
            <a:off x="695277" y="2995045"/>
            <a:ext cx="232385" cy="2063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61</a:t>
            </a:fld>
            <a:endParaRPr kumimoji="1" lang="ja-JP" altLang="en-US"/>
          </a:p>
        </p:txBody>
      </p:sp>
    </p:spTree>
    <p:extLst>
      <p:ext uri="{BB962C8B-B14F-4D97-AF65-F5344CB8AC3E}">
        <p14:creationId xmlns:p14="http://schemas.microsoft.com/office/powerpoint/2010/main" val="5389696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188" y="895411"/>
            <a:ext cx="9175125" cy="5775206"/>
          </a:xfrm>
          <a:prstGeom prst="rect">
            <a:avLst/>
          </a:prstGeom>
        </p:spPr>
      </p:pic>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3. 6 </a:t>
            </a:r>
            <a:r>
              <a:rPr lang="ja-JP" altLang="en-US" sz="2000" dirty="0" smtClean="0"/>
              <a:t>凡例を貼り付ける（画像データを貼り付ける）</a:t>
            </a:r>
            <a:endParaRPr lang="en-US" altLang="ja-JP" sz="2000" dirty="0" smtClean="0"/>
          </a:p>
        </p:txBody>
      </p:sp>
      <p:sp>
        <p:nvSpPr>
          <p:cNvPr id="18" name="角丸四角形吹き出し 17"/>
          <p:cNvSpPr/>
          <p:nvPr/>
        </p:nvSpPr>
        <p:spPr>
          <a:xfrm>
            <a:off x="40643" y="3215829"/>
            <a:ext cx="2042218" cy="303726"/>
          </a:xfrm>
          <a:prstGeom prst="wedgeRoundRectCallout">
            <a:avLst>
              <a:gd name="adj1" fmla="val -22051"/>
              <a:gd name="adj2" fmla="val 11693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テキスト ボックス 18"/>
          <p:cNvSpPr txBox="1"/>
          <p:nvPr/>
        </p:nvSpPr>
        <p:spPr>
          <a:xfrm>
            <a:off x="40644" y="3257945"/>
            <a:ext cx="2042218" cy="261610"/>
          </a:xfrm>
          <a:prstGeom prst="rect">
            <a:avLst/>
          </a:prstGeom>
          <a:noFill/>
        </p:spPr>
        <p:txBody>
          <a:bodyPr wrap="square" rtlCol="0">
            <a:spAutoFit/>
          </a:bodyPr>
          <a:lstStyle/>
          <a:p>
            <a:r>
              <a:rPr lang="ja-JP" altLang="en-US" sz="1100" dirty="0" smtClean="0"/>
              <a:t>①画像の貼り付けをクリック</a:t>
            </a:r>
            <a:endParaRPr lang="en-US" altLang="ja-JP" sz="1100" dirty="0" smtClean="0"/>
          </a:p>
        </p:txBody>
      </p:sp>
      <p:sp>
        <p:nvSpPr>
          <p:cNvPr id="15" name="正方形/長方形 14"/>
          <p:cNvSpPr/>
          <p:nvPr/>
        </p:nvSpPr>
        <p:spPr>
          <a:xfrm>
            <a:off x="503102" y="3752516"/>
            <a:ext cx="232385" cy="2063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p:cNvPicPr>
            <a:picLocks noChangeAspect="1"/>
          </p:cNvPicPr>
          <p:nvPr/>
        </p:nvPicPr>
        <p:blipFill>
          <a:blip r:embed="rId3"/>
          <a:stretch>
            <a:fillRect/>
          </a:stretch>
        </p:blipFill>
        <p:spPr>
          <a:xfrm>
            <a:off x="3721863" y="4351643"/>
            <a:ext cx="451143" cy="432854"/>
          </a:xfrm>
          <a:prstGeom prst="rect">
            <a:avLst/>
          </a:prstGeom>
        </p:spPr>
      </p:pic>
      <p:cxnSp>
        <p:nvCxnSpPr>
          <p:cNvPr id="16" name="直線矢印コネクタ 15"/>
          <p:cNvCxnSpPr/>
          <p:nvPr/>
        </p:nvCxnSpPr>
        <p:spPr>
          <a:xfrm>
            <a:off x="3958934" y="4545210"/>
            <a:ext cx="824997" cy="50065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7" name="図 16"/>
          <p:cNvPicPr>
            <a:picLocks noChangeAspect="1"/>
          </p:cNvPicPr>
          <p:nvPr/>
        </p:nvPicPr>
        <p:blipFill>
          <a:blip r:embed="rId3"/>
          <a:stretch>
            <a:fillRect/>
          </a:stretch>
        </p:blipFill>
        <p:spPr>
          <a:xfrm>
            <a:off x="4564786" y="4874313"/>
            <a:ext cx="479451" cy="460014"/>
          </a:xfrm>
          <a:prstGeom prst="rect">
            <a:avLst/>
          </a:prstGeom>
        </p:spPr>
      </p:pic>
      <p:sp>
        <p:nvSpPr>
          <p:cNvPr id="21" name="角丸四角形吹き出し 20"/>
          <p:cNvSpPr/>
          <p:nvPr/>
        </p:nvSpPr>
        <p:spPr>
          <a:xfrm>
            <a:off x="3637051" y="2802668"/>
            <a:ext cx="2189787" cy="1095416"/>
          </a:xfrm>
          <a:prstGeom prst="wedgeRoundRectCallout">
            <a:avLst>
              <a:gd name="adj1" fmla="val -33769"/>
              <a:gd name="adj2" fmla="val 9728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テキスト ボックス 21"/>
          <p:cNvSpPr txBox="1"/>
          <p:nvPr/>
        </p:nvSpPr>
        <p:spPr>
          <a:xfrm>
            <a:off x="3637052" y="2857353"/>
            <a:ext cx="2189786" cy="1046440"/>
          </a:xfrm>
          <a:prstGeom prst="rect">
            <a:avLst/>
          </a:prstGeom>
          <a:noFill/>
        </p:spPr>
        <p:txBody>
          <a:bodyPr wrap="square" rtlCol="0">
            <a:spAutoFit/>
          </a:bodyPr>
          <a:lstStyle/>
          <a:p>
            <a:r>
              <a:rPr lang="ja-JP" altLang="en-US" sz="1100" dirty="0" smtClean="0"/>
              <a:t>②貼り付けたい場所にクリックして、クリックしたまま移動させて、画像を貼り付ける空間をつくり、クリックを離す。</a:t>
            </a:r>
            <a:endParaRPr lang="en-US" altLang="ja-JP" sz="1100" dirty="0" smtClean="0"/>
          </a:p>
          <a:p>
            <a:r>
              <a:rPr lang="en-US" altLang="ja-JP" sz="900" dirty="0" smtClean="0"/>
              <a:t>※</a:t>
            </a:r>
            <a:r>
              <a:rPr lang="ja-JP" altLang="en-US" sz="900" dirty="0" smtClean="0"/>
              <a:t>後で大きさも位置も変えられるのでだいたいで</a:t>
            </a:r>
            <a:r>
              <a:rPr lang="en-US" altLang="ja-JP" sz="900" dirty="0" smtClean="0"/>
              <a:t>OK</a:t>
            </a:r>
            <a:r>
              <a:rPr lang="ja-JP" altLang="en-US" sz="900" dirty="0" err="1" smtClean="0"/>
              <a:t>。</a:t>
            </a:r>
            <a:endParaRPr lang="en-US" altLang="ja-JP" sz="1100" dirty="0" smtClean="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62</a:t>
            </a:fld>
            <a:endParaRPr kumimoji="1" lang="ja-JP" altLang="en-US"/>
          </a:p>
        </p:txBody>
      </p:sp>
    </p:spTree>
    <p:extLst>
      <p:ext uri="{BB962C8B-B14F-4D97-AF65-F5344CB8AC3E}">
        <p14:creationId xmlns:p14="http://schemas.microsoft.com/office/powerpoint/2010/main" val="30984672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3. 6 </a:t>
            </a:r>
            <a:r>
              <a:rPr lang="ja-JP" altLang="en-US" sz="2000" dirty="0" smtClean="0"/>
              <a:t>凡例を貼り付ける（画像データを貼り付ける）</a:t>
            </a:r>
            <a:endParaRPr lang="en-US" altLang="ja-JP" sz="2000" dirty="0" smtClean="0"/>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029" y="940622"/>
            <a:ext cx="8799158" cy="5622103"/>
          </a:xfrm>
          <a:prstGeom prst="rect">
            <a:avLst/>
          </a:prstGeom>
        </p:spPr>
      </p:pic>
      <p:sp>
        <p:nvSpPr>
          <p:cNvPr id="14" name="角丸四角形吹き出し 13"/>
          <p:cNvSpPr/>
          <p:nvPr/>
        </p:nvSpPr>
        <p:spPr>
          <a:xfrm>
            <a:off x="2830621" y="5481135"/>
            <a:ext cx="1741379" cy="426273"/>
          </a:xfrm>
          <a:prstGeom prst="wedgeRoundRectCallout">
            <a:avLst>
              <a:gd name="adj1" fmla="val 34288"/>
              <a:gd name="adj2" fmla="val -11768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テキスト ボックス 19"/>
          <p:cNvSpPr txBox="1"/>
          <p:nvPr/>
        </p:nvSpPr>
        <p:spPr>
          <a:xfrm>
            <a:off x="2818314" y="5476522"/>
            <a:ext cx="2042218" cy="430887"/>
          </a:xfrm>
          <a:prstGeom prst="rect">
            <a:avLst/>
          </a:prstGeom>
          <a:noFill/>
        </p:spPr>
        <p:txBody>
          <a:bodyPr wrap="square" rtlCol="0">
            <a:spAutoFit/>
          </a:bodyPr>
          <a:lstStyle/>
          <a:p>
            <a:r>
              <a:rPr lang="ja-JP" altLang="en-US" sz="1100" dirty="0" smtClean="0"/>
              <a:t>③枠ができる。</a:t>
            </a:r>
            <a:endParaRPr lang="en-US" altLang="ja-JP" sz="1100" dirty="0" smtClean="0"/>
          </a:p>
          <a:p>
            <a:r>
              <a:rPr lang="ja-JP" altLang="en-US" sz="1100" dirty="0" smtClean="0"/>
              <a:t>大きさと位置は変更可能。</a:t>
            </a:r>
            <a:endParaRPr lang="en-US" altLang="ja-JP" sz="1100" dirty="0" smtClean="0"/>
          </a:p>
        </p:txBody>
      </p:sp>
      <p:sp>
        <p:nvSpPr>
          <p:cNvPr id="23" name="正方形/長方形 22"/>
          <p:cNvSpPr/>
          <p:nvPr/>
        </p:nvSpPr>
        <p:spPr>
          <a:xfrm>
            <a:off x="8650777" y="4789949"/>
            <a:ext cx="255624" cy="22697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角丸四角形吹き出し 23"/>
          <p:cNvSpPr/>
          <p:nvPr/>
        </p:nvSpPr>
        <p:spPr>
          <a:xfrm>
            <a:off x="6681788" y="3947252"/>
            <a:ext cx="2329388" cy="626870"/>
          </a:xfrm>
          <a:prstGeom prst="wedgeRoundRectCallout">
            <a:avLst>
              <a:gd name="adj1" fmla="val 35650"/>
              <a:gd name="adj2" fmla="val 8407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テキスト ボックス 24"/>
          <p:cNvSpPr txBox="1"/>
          <p:nvPr/>
        </p:nvSpPr>
        <p:spPr>
          <a:xfrm>
            <a:off x="6724320" y="3973958"/>
            <a:ext cx="2244323" cy="600164"/>
          </a:xfrm>
          <a:prstGeom prst="rect">
            <a:avLst/>
          </a:prstGeom>
          <a:noFill/>
        </p:spPr>
        <p:txBody>
          <a:bodyPr wrap="square" rtlCol="0">
            <a:spAutoFit/>
          </a:bodyPr>
          <a:lstStyle/>
          <a:p>
            <a:r>
              <a:rPr lang="ja-JP" altLang="en-US" sz="1100" dirty="0" smtClean="0"/>
              <a:t>④クリックするとフォルダが開くので、凡例が書かれている画像ファイル</a:t>
            </a:r>
            <a:r>
              <a:rPr lang="en-US" altLang="ja-JP" sz="1100" dirty="0" smtClean="0"/>
              <a:t>(</a:t>
            </a:r>
            <a:r>
              <a:rPr lang="en-US" altLang="ja-JP" sz="1100" dirty="0" err="1" smtClean="0"/>
              <a:t>png,tif</a:t>
            </a:r>
            <a:r>
              <a:rPr lang="ja-JP" altLang="en-US" sz="1100" dirty="0" smtClean="0"/>
              <a:t>形式</a:t>
            </a:r>
            <a:r>
              <a:rPr lang="en-US" altLang="ja-JP" sz="1100" dirty="0" smtClean="0"/>
              <a:t>)</a:t>
            </a:r>
            <a:r>
              <a:rPr lang="ja-JP" altLang="en-US" sz="1100" dirty="0" smtClean="0"/>
              <a:t>を選択</a:t>
            </a:r>
            <a:endParaRPr lang="en-US" altLang="ja-JP" sz="1100" dirty="0" smtClean="0"/>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4184" y="1201840"/>
            <a:ext cx="3489842" cy="2452631"/>
          </a:xfrm>
          <a:prstGeom prst="rect">
            <a:avLst/>
          </a:prstGeom>
        </p:spPr>
      </p:pic>
      <p:sp>
        <p:nvSpPr>
          <p:cNvPr id="7" name="上矢印 6"/>
          <p:cNvSpPr/>
          <p:nvPr/>
        </p:nvSpPr>
        <p:spPr>
          <a:xfrm>
            <a:off x="7400925" y="3675717"/>
            <a:ext cx="752475" cy="22228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6841027" y="2961149"/>
            <a:ext cx="2369648" cy="1535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p:nvSpPr>
        <p:spPr>
          <a:xfrm>
            <a:off x="8134181" y="3420104"/>
            <a:ext cx="568115" cy="1670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63</a:t>
            </a:fld>
            <a:endParaRPr kumimoji="1" lang="ja-JP" altLang="en-US"/>
          </a:p>
        </p:txBody>
      </p:sp>
    </p:spTree>
    <p:extLst>
      <p:ext uri="{BB962C8B-B14F-4D97-AF65-F5344CB8AC3E}">
        <p14:creationId xmlns:p14="http://schemas.microsoft.com/office/powerpoint/2010/main" val="135273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25" y="866383"/>
            <a:ext cx="8968643" cy="5735312"/>
          </a:xfrm>
          <a:prstGeom prst="rect">
            <a:avLst/>
          </a:prstGeom>
        </p:spPr>
      </p:pic>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3. 6 </a:t>
            </a:r>
            <a:r>
              <a:rPr lang="ja-JP" altLang="en-US" sz="2000" dirty="0" smtClean="0"/>
              <a:t>凡例を貼り付ける（画像データを貼り付ける）</a:t>
            </a:r>
            <a:endParaRPr lang="en-US" altLang="ja-JP" sz="2000" dirty="0" smtClean="0"/>
          </a:p>
        </p:txBody>
      </p:sp>
      <p:sp>
        <p:nvSpPr>
          <p:cNvPr id="14" name="角丸四角形吹き出し 13"/>
          <p:cNvSpPr/>
          <p:nvPr/>
        </p:nvSpPr>
        <p:spPr>
          <a:xfrm>
            <a:off x="3646171" y="5562247"/>
            <a:ext cx="1122254" cy="256997"/>
          </a:xfrm>
          <a:prstGeom prst="wedgeRoundRectCallout">
            <a:avLst>
              <a:gd name="adj1" fmla="val 34288"/>
              <a:gd name="adj2" fmla="val -11768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テキスト ボックス 19"/>
          <p:cNvSpPr txBox="1"/>
          <p:nvPr/>
        </p:nvSpPr>
        <p:spPr>
          <a:xfrm>
            <a:off x="3599364" y="5562247"/>
            <a:ext cx="1169061" cy="261610"/>
          </a:xfrm>
          <a:prstGeom prst="rect">
            <a:avLst/>
          </a:prstGeom>
          <a:noFill/>
        </p:spPr>
        <p:txBody>
          <a:bodyPr wrap="square" rtlCol="0">
            <a:spAutoFit/>
          </a:bodyPr>
          <a:lstStyle/>
          <a:p>
            <a:r>
              <a:rPr lang="ja-JP" altLang="en-US" sz="1100" dirty="0" smtClean="0"/>
              <a:t>⑤貼り付け完了</a:t>
            </a:r>
            <a:endParaRPr lang="en-US" altLang="ja-JP" sz="1100" dirty="0" smtClean="0"/>
          </a:p>
        </p:txBody>
      </p:sp>
      <p:sp>
        <p:nvSpPr>
          <p:cNvPr id="24" name="角丸四角形吹き出し 23"/>
          <p:cNvSpPr/>
          <p:nvPr/>
        </p:nvSpPr>
        <p:spPr>
          <a:xfrm>
            <a:off x="3843338" y="1928126"/>
            <a:ext cx="2329388" cy="308166"/>
          </a:xfrm>
          <a:prstGeom prst="wedgeRoundRectCallout">
            <a:avLst>
              <a:gd name="adj1" fmla="val 35650"/>
              <a:gd name="adj2" fmla="val 8407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テキスト ボックス 24"/>
          <p:cNvSpPr txBox="1"/>
          <p:nvPr/>
        </p:nvSpPr>
        <p:spPr>
          <a:xfrm>
            <a:off x="3885870" y="1954833"/>
            <a:ext cx="2286856" cy="261610"/>
          </a:xfrm>
          <a:prstGeom prst="rect">
            <a:avLst/>
          </a:prstGeom>
          <a:noFill/>
        </p:spPr>
        <p:txBody>
          <a:bodyPr wrap="square" rtlCol="0">
            <a:spAutoFit/>
          </a:bodyPr>
          <a:lstStyle/>
          <a:p>
            <a:r>
              <a:rPr lang="ja-JP" altLang="en-US" sz="1100" dirty="0" smtClean="0"/>
              <a:t>チェックを外すと非表示にできる</a:t>
            </a:r>
            <a:endParaRPr lang="en-US" altLang="ja-JP" sz="1100" dirty="0" smtClean="0"/>
          </a:p>
        </p:txBody>
      </p:sp>
      <p:sp>
        <p:nvSpPr>
          <p:cNvPr id="27" name="正方形/長方形 26"/>
          <p:cNvSpPr/>
          <p:nvPr/>
        </p:nvSpPr>
        <p:spPr>
          <a:xfrm>
            <a:off x="5859952" y="2312249"/>
            <a:ext cx="188423" cy="3382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p:nvSpPr>
        <p:spPr>
          <a:xfrm>
            <a:off x="6372056" y="2314384"/>
            <a:ext cx="1705144" cy="3361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吹き出し 14"/>
          <p:cNvSpPr/>
          <p:nvPr/>
        </p:nvSpPr>
        <p:spPr>
          <a:xfrm>
            <a:off x="6857571" y="2953773"/>
            <a:ext cx="1857804" cy="465701"/>
          </a:xfrm>
          <a:prstGeom prst="wedgeRoundRectCallout">
            <a:avLst>
              <a:gd name="adj1" fmla="val -15108"/>
              <a:gd name="adj2" fmla="val -11022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テキスト ボックス 15"/>
          <p:cNvSpPr txBox="1"/>
          <p:nvPr/>
        </p:nvSpPr>
        <p:spPr>
          <a:xfrm>
            <a:off x="6857571" y="2977311"/>
            <a:ext cx="1953053" cy="442164"/>
          </a:xfrm>
          <a:prstGeom prst="rect">
            <a:avLst/>
          </a:prstGeom>
          <a:noFill/>
        </p:spPr>
        <p:txBody>
          <a:bodyPr wrap="square" rtlCol="0">
            <a:spAutoFit/>
          </a:bodyPr>
          <a:lstStyle/>
          <a:p>
            <a:r>
              <a:rPr lang="ja-JP" altLang="en-US" sz="1100" dirty="0" smtClean="0"/>
              <a:t>上に表示されているアイテムが前面にでている。</a:t>
            </a:r>
            <a:endParaRPr lang="en-US" altLang="ja-JP" sz="1100" dirty="0" smtClean="0"/>
          </a:p>
        </p:txBody>
      </p:sp>
      <p:sp>
        <p:nvSpPr>
          <p:cNvPr id="17" name="正方形/長方形 16"/>
          <p:cNvSpPr/>
          <p:nvPr/>
        </p:nvSpPr>
        <p:spPr>
          <a:xfrm>
            <a:off x="2021999" y="5976319"/>
            <a:ext cx="3636842" cy="463687"/>
          </a:xfrm>
          <a:prstGeom prst="rect">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2021998" y="6009119"/>
            <a:ext cx="3855918" cy="430887"/>
          </a:xfrm>
          <a:prstGeom prst="rect">
            <a:avLst/>
          </a:prstGeom>
          <a:noFill/>
        </p:spPr>
        <p:txBody>
          <a:bodyPr wrap="square" rtlCol="0">
            <a:spAutoFit/>
          </a:bodyPr>
          <a:lstStyle/>
          <a:p>
            <a:r>
              <a:rPr lang="ja-JP" altLang="en-US" sz="1050" dirty="0" smtClean="0"/>
              <a:t>（凡例の画像ファイルを作るときの注意）</a:t>
            </a:r>
            <a:endParaRPr lang="en-US" altLang="ja-JP" sz="1050" dirty="0" smtClean="0"/>
          </a:p>
          <a:p>
            <a:r>
              <a:rPr lang="ja-JP" altLang="en-US" sz="1050" dirty="0" smtClean="0"/>
              <a:t>表の色を白色にしないと、透けて地図が表示されてしまう</a:t>
            </a:r>
            <a:endParaRPr lang="en-US" altLang="ja-JP" sz="1050" dirty="0" smtClean="0"/>
          </a:p>
        </p:txBody>
      </p:sp>
      <p:sp>
        <p:nvSpPr>
          <p:cNvPr id="2" name="スライド番号プレースホルダー 1"/>
          <p:cNvSpPr>
            <a:spLocks noGrp="1"/>
          </p:cNvSpPr>
          <p:nvPr>
            <p:ph type="sldNum" sz="quarter" idx="12"/>
          </p:nvPr>
        </p:nvSpPr>
        <p:spPr/>
        <p:txBody>
          <a:bodyPr/>
          <a:lstStyle/>
          <a:p>
            <a:fld id="{A1DDC3DE-7601-4481-8E68-0328CB982E8C}" type="slidenum">
              <a:rPr kumimoji="1" lang="ja-JP" altLang="en-US" smtClean="0"/>
              <a:t>64</a:t>
            </a:fld>
            <a:endParaRPr kumimoji="1" lang="ja-JP" altLang="en-US"/>
          </a:p>
        </p:txBody>
      </p:sp>
    </p:spTree>
    <p:extLst>
      <p:ext uri="{BB962C8B-B14F-4D97-AF65-F5344CB8AC3E}">
        <p14:creationId xmlns:p14="http://schemas.microsoft.com/office/powerpoint/2010/main" val="40496545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482" y="866383"/>
            <a:ext cx="7763886" cy="5737967"/>
          </a:xfrm>
          <a:prstGeom prst="rect">
            <a:avLst/>
          </a:prstGeom>
        </p:spPr>
      </p:pic>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3. 7 </a:t>
            </a:r>
            <a:r>
              <a:rPr lang="ja-JP" altLang="en-US" sz="2000" dirty="0" smtClean="0"/>
              <a:t>テキストボックスを活用する</a:t>
            </a:r>
            <a:endParaRPr lang="en-US" altLang="ja-JP" sz="2000" dirty="0" smtClean="0"/>
          </a:p>
        </p:txBody>
      </p:sp>
      <p:sp>
        <p:nvSpPr>
          <p:cNvPr id="14" name="角丸四角形吹き出し 13"/>
          <p:cNvSpPr/>
          <p:nvPr/>
        </p:nvSpPr>
        <p:spPr>
          <a:xfrm>
            <a:off x="628651" y="3851012"/>
            <a:ext cx="1983920" cy="280851"/>
          </a:xfrm>
          <a:prstGeom prst="wedgeRoundRectCallout">
            <a:avLst>
              <a:gd name="adj1" fmla="val -29580"/>
              <a:gd name="adj2" fmla="val -131642"/>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テキスト ボックス 19"/>
          <p:cNvSpPr txBox="1"/>
          <p:nvPr/>
        </p:nvSpPr>
        <p:spPr>
          <a:xfrm>
            <a:off x="726226" y="3870253"/>
            <a:ext cx="2005164" cy="261610"/>
          </a:xfrm>
          <a:prstGeom prst="rect">
            <a:avLst/>
          </a:prstGeom>
          <a:noFill/>
        </p:spPr>
        <p:txBody>
          <a:bodyPr wrap="square" rtlCol="0">
            <a:spAutoFit/>
          </a:bodyPr>
          <a:lstStyle/>
          <a:p>
            <a:r>
              <a:rPr lang="ja-JP" altLang="en-US" sz="1100" dirty="0" smtClean="0"/>
              <a:t>①テキストボックスの追加</a:t>
            </a:r>
            <a:endParaRPr lang="en-US" altLang="ja-JP" sz="1100" dirty="0" smtClean="0"/>
          </a:p>
        </p:txBody>
      </p:sp>
      <p:sp>
        <p:nvSpPr>
          <p:cNvPr id="24" name="角丸四角形吹き出し 23"/>
          <p:cNvSpPr/>
          <p:nvPr/>
        </p:nvSpPr>
        <p:spPr>
          <a:xfrm>
            <a:off x="4088646" y="2752877"/>
            <a:ext cx="2753405" cy="288317"/>
          </a:xfrm>
          <a:prstGeom prst="wedgeRoundRectCallout">
            <a:avLst>
              <a:gd name="adj1" fmla="val 33278"/>
              <a:gd name="adj2" fmla="val 16109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テキスト ボックス 24"/>
          <p:cNvSpPr txBox="1"/>
          <p:nvPr/>
        </p:nvSpPr>
        <p:spPr>
          <a:xfrm>
            <a:off x="4131178" y="2779584"/>
            <a:ext cx="2971701" cy="261610"/>
          </a:xfrm>
          <a:prstGeom prst="rect">
            <a:avLst/>
          </a:prstGeom>
          <a:noFill/>
        </p:spPr>
        <p:txBody>
          <a:bodyPr wrap="square" rtlCol="0">
            <a:spAutoFit/>
          </a:bodyPr>
          <a:lstStyle/>
          <a:p>
            <a:r>
              <a:rPr lang="ja-JP" altLang="en-US" sz="1100" dirty="0" smtClean="0"/>
              <a:t>②テキストボックスの内容はここで記入</a:t>
            </a:r>
            <a:endParaRPr lang="en-US" altLang="ja-JP" sz="1100" dirty="0" smtClean="0"/>
          </a:p>
        </p:txBody>
      </p:sp>
      <p:sp>
        <p:nvSpPr>
          <p:cNvPr id="28" name="正方形/長方形 27"/>
          <p:cNvSpPr/>
          <p:nvPr/>
        </p:nvSpPr>
        <p:spPr>
          <a:xfrm>
            <a:off x="5755019" y="3398610"/>
            <a:ext cx="2671347" cy="10427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907427" y="3399222"/>
            <a:ext cx="255167" cy="2061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5755018" y="5001481"/>
            <a:ext cx="2775028" cy="2367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吹き出し 18"/>
          <p:cNvSpPr/>
          <p:nvPr/>
        </p:nvSpPr>
        <p:spPr>
          <a:xfrm>
            <a:off x="2947823" y="4441371"/>
            <a:ext cx="2753405" cy="288317"/>
          </a:xfrm>
          <a:prstGeom prst="wedgeRoundRectCallout">
            <a:avLst>
              <a:gd name="adj1" fmla="val 52729"/>
              <a:gd name="adj2" fmla="val 15203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2990355" y="4468078"/>
            <a:ext cx="2971701" cy="261610"/>
          </a:xfrm>
          <a:prstGeom prst="rect">
            <a:avLst/>
          </a:prstGeom>
          <a:noFill/>
        </p:spPr>
        <p:txBody>
          <a:bodyPr wrap="square" rtlCol="0">
            <a:spAutoFit/>
          </a:bodyPr>
          <a:lstStyle/>
          <a:p>
            <a:r>
              <a:rPr lang="ja-JP" altLang="en-US" sz="1100" dirty="0" smtClean="0"/>
              <a:t>③文字の大きさやフォント設定ができる</a:t>
            </a:r>
            <a:endParaRPr lang="en-US" altLang="ja-JP" sz="1100" dirty="0" smtClean="0"/>
          </a:p>
        </p:txBody>
      </p:sp>
      <p:sp>
        <p:nvSpPr>
          <p:cNvPr id="22" name="正方形/長方形 21"/>
          <p:cNvSpPr/>
          <p:nvPr/>
        </p:nvSpPr>
        <p:spPr>
          <a:xfrm>
            <a:off x="5701228" y="5723184"/>
            <a:ext cx="2725138" cy="65148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角丸四角形吹き出し 22"/>
          <p:cNvSpPr/>
          <p:nvPr/>
        </p:nvSpPr>
        <p:spPr>
          <a:xfrm>
            <a:off x="3379327" y="5972353"/>
            <a:ext cx="1950319" cy="288317"/>
          </a:xfrm>
          <a:prstGeom prst="wedgeRoundRectCallout">
            <a:avLst>
              <a:gd name="adj1" fmla="val 66097"/>
              <a:gd name="adj2" fmla="val -653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テキスト ボックス 25"/>
          <p:cNvSpPr txBox="1"/>
          <p:nvPr/>
        </p:nvSpPr>
        <p:spPr>
          <a:xfrm>
            <a:off x="3421859" y="5999060"/>
            <a:ext cx="1907787" cy="261610"/>
          </a:xfrm>
          <a:prstGeom prst="rect">
            <a:avLst/>
          </a:prstGeom>
          <a:noFill/>
        </p:spPr>
        <p:txBody>
          <a:bodyPr wrap="square" rtlCol="0">
            <a:spAutoFit/>
          </a:bodyPr>
          <a:lstStyle/>
          <a:p>
            <a:r>
              <a:rPr lang="ja-JP" altLang="en-US" sz="1100" dirty="0" smtClean="0"/>
              <a:t>④文字の配置を変えられる</a:t>
            </a:r>
            <a:endParaRPr lang="en-US" altLang="ja-JP" sz="1100" dirty="0" smtClean="0"/>
          </a:p>
        </p:txBody>
      </p:sp>
      <p:cxnSp>
        <p:nvCxnSpPr>
          <p:cNvPr id="6" name="直線矢印コネクタ 5"/>
          <p:cNvCxnSpPr/>
          <p:nvPr/>
        </p:nvCxnSpPr>
        <p:spPr>
          <a:xfrm flipH="1">
            <a:off x="8853228" y="5289798"/>
            <a:ext cx="6258" cy="97087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9" name="角丸四角形吹き出し 28"/>
          <p:cNvSpPr/>
          <p:nvPr/>
        </p:nvSpPr>
        <p:spPr>
          <a:xfrm>
            <a:off x="7483751" y="4241382"/>
            <a:ext cx="2255578" cy="494123"/>
          </a:xfrm>
          <a:prstGeom prst="wedgeRoundRectCallout">
            <a:avLst>
              <a:gd name="adj1" fmla="val 11658"/>
              <a:gd name="adj2" fmla="val 16529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テキスト ボックス 29"/>
          <p:cNvSpPr txBox="1"/>
          <p:nvPr/>
        </p:nvSpPr>
        <p:spPr>
          <a:xfrm>
            <a:off x="7564090" y="4289057"/>
            <a:ext cx="2306687" cy="433385"/>
          </a:xfrm>
          <a:prstGeom prst="rect">
            <a:avLst/>
          </a:prstGeom>
          <a:noFill/>
        </p:spPr>
        <p:txBody>
          <a:bodyPr wrap="square" rtlCol="0">
            <a:spAutoFit/>
          </a:bodyPr>
          <a:lstStyle/>
          <a:p>
            <a:r>
              <a:rPr lang="ja-JP" altLang="en-US" sz="1100" dirty="0" smtClean="0"/>
              <a:t>⑤さらに下にいけば、</a:t>
            </a:r>
            <a:endParaRPr lang="en-US" altLang="ja-JP" sz="1100" dirty="0" smtClean="0"/>
          </a:p>
          <a:p>
            <a:r>
              <a:rPr lang="ja-JP" altLang="en-US" sz="1100" dirty="0" smtClean="0"/>
              <a:t>フレームや背景の設定もできる</a:t>
            </a:r>
            <a:endParaRPr lang="en-US" altLang="ja-JP" sz="1100" dirty="0" smtClean="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65</a:t>
            </a:fld>
            <a:endParaRPr kumimoji="1" lang="ja-JP" altLang="en-US"/>
          </a:p>
        </p:txBody>
      </p:sp>
    </p:spTree>
    <p:extLst>
      <p:ext uri="{BB962C8B-B14F-4D97-AF65-F5344CB8AC3E}">
        <p14:creationId xmlns:p14="http://schemas.microsoft.com/office/powerpoint/2010/main" val="39858598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3. 8 </a:t>
            </a:r>
            <a:r>
              <a:rPr lang="ja-JP" altLang="en-US" sz="2000" dirty="0" smtClean="0"/>
              <a:t>アイテムの前後を変える</a:t>
            </a:r>
            <a:endParaRPr lang="en-US" altLang="ja-JP" sz="2000" dirty="0" smtClean="0"/>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450" y="1001731"/>
            <a:ext cx="9091547" cy="5255378"/>
          </a:xfrm>
          <a:prstGeom prst="rect">
            <a:avLst/>
          </a:prstGeom>
        </p:spPr>
      </p:pic>
      <p:sp>
        <p:nvSpPr>
          <p:cNvPr id="17" name="正方形/長方形 16"/>
          <p:cNvSpPr/>
          <p:nvPr/>
        </p:nvSpPr>
        <p:spPr>
          <a:xfrm>
            <a:off x="5532547" y="2430616"/>
            <a:ext cx="2566424" cy="99185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吹き出し 17"/>
          <p:cNvSpPr/>
          <p:nvPr/>
        </p:nvSpPr>
        <p:spPr>
          <a:xfrm>
            <a:off x="5617028" y="3779917"/>
            <a:ext cx="3252651" cy="666523"/>
          </a:xfrm>
          <a:prstGeom prst="wedgeRoundRectCallout">
            <a:avLst>
              <a:gd name="adj1" fmla="val -23140"/>
              <a:gd name="adj2" fmla="val -10042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5617029" y="3846276"/>
            <a:ext cx="3252651" cy="600164"/>
          </a:xfrm>
          <a:prstGeom prst="rect">
            <a:avLst/>
          </a:prstGeom>
          <a:noFill/>
        </p:spPr>
        <p:txBody>
          <a:bodyPr wrap="square" rtlCol="0">
            <a:spAutoFit/>
          </a:bodyPr>
          <a:lstStyle/>
          <a:p>
            <a:r>
              <a:rPr lang="ja-JP" altLang="en-US" sz="1100" dirty="0" smtClean="0"/>
              <a:t>上に表示されているアイテムが前面にでるので、</a:t>
            </a:r>
            <a:endParaRPr lang="en-US" altLang="ja-JP" sz="1100" dirty="0" smtClean="0"/>
          </a:p>
          <a:p>
            <a:r>
              <a:rPr lang="ja-JP" altLang="en-US" sz="1100" dirty="0" smtClean="0"/>
              <a:t>地図が全面に出ていて、ほかりのアイテムが裏に隠れてしまっている。</a:t>
            </a:r>
            <a:endParaRPr lang="en-US" altLang="ja-JP" sz="1100" dirty="0" smtClean="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66</a:t>
            </a:fld>
            <a:endParaRPr kumimoji="1" lang="ja-JP" altLang="en-US"/>
          </a:p>
        </p:txBody>
      </p:sp>
    </p:spTree>
    <p:extLst>
      <p:ext uri="{BB962C8B-B14F-4D97-AF65-F5344CB8AC3E}">
        <p14:creationId xmlns:p14="http://schemas.microsoft.com/office/powerpoint/2010/main" val="13727259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213" y="108857"/>
            <a:ext cx="5503816" cy="400110"/>
          </a:xfrm>
          <a:prstGeom prst="rect">
            <a:avLst/>
          </a:prstGeom>
          <a:noFill/>
        </p:spPr>
        <p:txBody>
          <a:bodyPr wrap="square" rtlCol="0">
            <a:spAutoFit/>
          </a:bodyPr>
          <a:lstStyle/>
          <a:p>
            <a:r>
              <a:rPr lang="en-US" altLang="ja-JP" sz="2000" dirty="0"/>
              <a:t>3</a:t>
            </a:r>
            <a:r>
              <a:rPr lang="en-US" altLang="ja-JP" sz="2000" dirty="0" smtClean="0"/>
              <a:t>.</a:t>
            </a:r>
            <a:r>
              <a:rPr lang="ja-JP" altLang="en-US" sz="2000" dirty="0" smtClean="0"/>
              <a:t>　レイアウトを整え、印刷をする</a:t>
            </a:r>
            <a:endParaRPr lang="en-US" altLang="ja-JP" sz="2000" dirty="0"/>
          </a:p>
        </p:txBody>
      </p:sp>
      <p:sp>
        <p:nvSpPr>
          <p:cNvPr id="10" name="テキスト ボックス 9"/>
          <p:cNvSpPr txBox="1"/>
          <p:nvPr/>
        </p:nvSpPr>
        <p:spPr>
          <a:xfrm>
            <a:off x="683622" y="466273"/>
            <a:ext cx="7317378" cy="400110"/>
          </a:xfrm>
          <a:prstGeom prst="rect">
            <a:avLst/>
          </a:prstGeom>
          <a:noFill/>
        </p:spPr>
        <p:txBody>
          <a:bodyPr wrap="square" rtlCol="0">
            <a:spAutoFit/>
          </a:bodyPr>
          <a:lstStyle/>
          <a:p>
            <a:r>
              <a:rPr lang="en-US" altLang="ja-JP" sz="2000" dirty="0" smtClean="0"/>
              <a:t>3. 8 </a:t>
            </a:r>
            <a:r>
              <a:rPr lang="ja-JP" altLang="en-US" sz="2000" dirty="0" smtClean="0"/>
              <a:t>アイテムの前後を変える</a:t>
            </a:r>
            <a:endParaRPr lang="en-US" altLang="ja-JP" sz="2000" dirty="0" smtClean="0"/>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450" y="1001731"/>
            <a:ext cx="9091547" cy="5255378"/>
          </a:xfrm>
          <a:prstGeom prst="rect">
            <a:avLst/>
          </a:prstGeom>
        </p:spPr>
      </p:pic>
      <p:sp>
        <p:nvSpPr>
          <p:cNvPr id="17" name="正方形/長方形 16"/>
          <p:cNvSpPr/>
          <p:nvPr/>
        </p:nvSpPr>
        <p:spPr>
          <a:xfrm>
            <a:off x="1992512" y="1256936"/>
            <a:ext cx="646185" cy="19909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吹き出し 17"/>
          <p:cNvSpPr/>
          <p:nvPr/>
        </p:nvSpPr>
        <p:spPr>
          <a:xfrm>
            <a:off x="5617028" y="3779917"/>
            <a:ext cx="3317966" cy="333261"/>
          </a:xfrm>
          <a:prstGeom prst="wedgeRoundRectCallout">
            <a:avLst>
              <a:gd name="adj1" fmla="val -27077"/>
              <a:gd name="adj2" fmla="val -18274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5617028" y="3851568"/>
            <a:ext cx="3448594" cy="261610"/>
          </a:xfrm>
          <a:prstGeom prst="rect">
            <a:avLst/>
          </a:prstGeom>
          <a:noFill/>
        </p:spPr>
        <p:txBody>
          <a:bodyPr wrap="square" rtlCol="0">
            <a:spAutoFit/>
          </a:bodyPr>
          <a:lstStyle/>
          <a:p>
            <a:r>
              <a:rPr lang="ja-JP" altLang="en-US" sz="1100" dirty="0" smtClean="0"/>
              <a:t>アイテム項目をドラッグして、順番を変更できる</a:t>
            </a:r>
            <a:endParaRPr lang="en-US" altLang="ja-JP" sz="1100" dirty="0" smtClean="0"/>
          </a:p>
        </p:txBody>
      </p:sp>
      <p:cxnSp>
        <p:nvCxnSpPr>
          <p:cNvPr id="4" name="直線矢印コネクタ 3"/>
          <p:cNvCxnSpPr/>
          <p:nvPr/>
        </p:nvCxnSpPr>
        <p:spPr>
          <a:xfrm>
            <a:off x="2299063" y="1456030"/>
            <a:ext cx="0" cy="35741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042" y="1813446"/>
            <a:ext cx="2623123" cy="2109903"/>
          </a:xfrm>
          <a:prstGeom prst="rect">
            <a:avLst/>
          </a:prstGeom>
        </p:spPr>
      </p:pic>
      <p:sp>
        <p:nvSpPr>
          <p:cNvPr id="12" name="角丸四角形吹き出し 11"/>
          <p:cNvSpPr/>
          <p:nvPr/>
        </p:nvSpPr>
        <p:spPr>
          <a:xfrm>
            <a:off x="3104605" y="1122768"/>
            <a:ext cx="3492138" cy="333262"/>
          </a:xfrm>
          <a:prstGeom prst="wedgeRoundRectCallout">
            <a:avLst>
              <a:gd name="adj1" fmla="val -61865"/>
              <a:gd name="adj2" fmla="val 4459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テキスト ボックス 12"/>
          <p:cNvSpPr txBox="1"/>
          <p:nvPr/>
        </p:nvSpPr>
        <p:spPr>
          <a:xfrm>
            <a:off x="3104604" y="1194420"/>
            <a:ext cx="3622767" cy="261610"/>
          </a:xfrm>
          <a:prstGeom prst="rect">
            <a:avLst/>
          </a:prstGeom>
          <a:noFill/>
        </p:spPr>
        <p:txBody>
          <a:bodyPr wrap="square" rtlCol="0">
            <a:spAutoFit/>
          </a:bodyPr>
          <a:lstStyle/>
          <a:p>
            <a:r>
              <a:rPr lang="ja-JP" altLang="en-US" sz="1100" dirty="0" smtClean="0"/>
              <a:t>アイテムタブを選択すれば、順番を変えるタブが開く</a:t>
            </a:r>
            <a:endParaRPr lang="en-US" altLang="ja-JP" sz="1100" dirty="0" smtClean="0"/>
          </a:p>
        </p:txBody>
      </p:sp>
      <p:sp>
        <p:nvSpPr>
          <p:cNvPr id="3" name="スライド番号プレースホルダー 2"/>
          <p:cNvSpPr>
            <a:spLocks noGrp="1"/>
          </p:cNvSpPr>
          <p:nvPr>
            <p:ph type="sldNum" sz="quarter" idx="12"/>
          </p:nvPr>
        </p:nvSpPr>
        <p:spPr/>
        <p:txBody>
          <a:bodyPr/>
          <a:lstStyle/>
          <a:p>
            <a:fld id="{A1DDC3DE-7601-4481-8E68-0328CB982E8C}" type="slidenum">
              <a:rPr kumimoji="1" lang="ja-JP" altLang="en-US" smtClean="0"/>
              <a:t>67</a:t>
            </a:fld>
            <a:endParaRPr kumimoji="1" lang="ja-JP" altLang="en-US"/>
          </a:p>
        </p:txBody>
      </p:sp>
    </p:spTree>
    <p:extLst>
      <p:ext uri="{BB962C8B-B14F-4D97-AF65-F5344CB8AC3E}">
        <p14:creationId xmlns:p14="http://schemas.microsoft.com/office/powerpoint/2010/main" val="24669803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72CCD061-5C8F-4E0C-BE24-9D45EE6C43A7}" vid="{A44A6364-B665-4AD2-8652-A56BD08B994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4067</TotalTime>
  <Words>4146</Words>
  <PresentationFormat>A4 210 x 297 mm</PresentationFormat>
  <Paragraphs>420</Paragraphs>
  <Slides>40</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40</vt:i4>
      </vt:variant>
    </vt:vector>
  </HeadingPairs>
  <TitlesOfParts>
    <vt:vector size="44" baseType="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2020-07-31T07:00:06Z</cp:lastPrinted>
  <dcterms:created xsi:type="dcterms:W3CDTF">2020-07-26T06:33:54Z</dcterms:created>
  <dcterms:modified xsi:type="dcterms:W3CDTF">2021-01-22T07:06:08Z</dcterms:modified>
</cp:coreProperties>
</file>