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152" y="123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2015/8/21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0" y="1"/>
            <a:ext cx="836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機密性○情報</a:t>
            </a:r>
            <a:endParaRPr kumimoji="1" lang="ja-JP" altLang="en-US" sz="1200" dirty="0"/>
          </a:p>
        </p:txBody>
      </p:sp>
      <p:sp>
        <p:nvSpPr>
          <p:cNvPr id="8" name="テキスト ボックス 7"/>
          <p:cNvSpPr txBox="1"/>
          <p:nvPr userDrawn="1"/>
        </p:nvSpPr>
        <p:spPr>
          <a:xfrm>
            <a:off x="6291318" y="1"/>
            <a:ext cx="566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○○限り</a:t>
            </a:r>
            <a:endParaRPr kumimoji="1" lang="ja-JP" altLang="en-US" sz="12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2015/8/21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2015/8/21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2015/8/21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2015/8/21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2015/8/21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2015/8/21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2015/8/21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2015/8/21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2015/8/21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2015/8/21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1C509-C240-40A6-BB1A-64BE214C778E}" type="datetimeFigureOut">
              <a:rPr kumimoji="1" lang="ja-JP" altLang="en-US" smtClean="0"/>
              <a:pPr/>
              <a:t>2015/8/21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0" y="35496"/>
            <a:ext cx="6858000" cy="504056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kumimoji="1" lang="ja-JP" altLang="en-US" dirty="0" smtClean="0">
                <a:solidFill>
                  <a:srgbClr val="FFFF00"/>
                </a:solidFill>
              </a:rPr>
              <a:t>レクリエーションの森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63066" y="555467"/>
            <a:ext cx="669674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/>
              <a:t>　</a:t>
            </a:r>
            <a:r>
              <a:rPr lang="ja-JP" altLang="en-US" sz="1400" dirty="0" smtClean="0"/>
              <a:t>林野庁</a:t>
            </a:r>
            <a:r>
              <a:rPr lang="ja-JP" altLang="en-US" sz="1400" dirty="0"/>
              <a:t>では国有林の豊かな自然を森林レクリエーションの場として積極的に</a:t>
            </a:r>
            <a:r>
              <a:rPr lang="ja-JP" altLang="en-US" sz="1400" dirty="0" smtClean="0"/>
              <a:t>活用する</a:t>
            </a:r>
            <a:r>
              <a:rPr lang="ja-JP" altLang="en-US" sz="1400" dirty="0"/>
              <a:t>ことにしています。</a:t>
            </a:r>
          </a:p>
          <a:p>
            <a:r>
              <a:rPr lang="ja-JP" altLang="en-US" sz="1400" dirty="0" smtClean="0"/>
              <a:t>　この</a:t>
            </a:r>
            <a:r>
              <a:rPr lang="ja-JP" altLang="en-US" sz="1400" dirty="0"/>
              <a:t>ため、全国の国有林の中から山岳、渓谷、湖沼などと一体となった美しい</a:t>
            </a:r>
            <a:r>
              <a:rPr lang="ja-JP" altLang="en-US" sz="1400" dirty="0" smtClean="0"/>
              <a:t>森林</a:t>
            </a:r>
            <a:r>
              <a:rPr lang="ja-JP" altLang="en-US" sz="1400" dirty="0"/>
              <a:t>やスポーツに適した森林を「レクリエーションの森」に選定し、広く国民の皆</a:t>
            </a:r>
            <a:r>
              <a:rPr lang="ja-JP" altLang="en-US" sz="1400" dirty="0" smtClean="0"/>
              <a:t>さま</a:t>
            </a:r>
            <a:r>
              <a:rPr lang="ja-JP" altLang="en-US" sz="1400" dirty="0"/>
              <a:t>に提供しています</a:t>
            </a:r>
            <a:r>
              <a:rPr lang="ja-JP" altLang="en-US" sz="1400" dirty="0" smtClean="0"/>
              <a:t>。</a:t>
            </a:r>
            <a:endParaRPr lang="ja-JP" altLang="en-US" sz="1400" dirty="0"/>
          </a:p>
          <a:p>
            <a:r>
              <a:rPr lang="ja-JP" altLang="en-US" sz="1400" dirty="0"/>
              <a:t> </a:t>
            </a:r>
            <a:r>
              <a:rPr lang="ja-JP" altLang="en-US" sz="1400" dirty="0" smtClean="0"/>
              <a:t>　「</a:t>
            </a:r>
            <a:r>
              <a:rPr lang="ja-JP" altLang="en-US" sz="1400" dirty="0"/>
              <a:t>レクリエーションの森」は、全国で約１千箇所（</a:t>
            </a:r>
            <a:r>
              <a:rPr lang="en-US" altLang="ja-JP" sz="1400" dirty="0"/>
              <a:t>39</a:t>
            </a:r>
            <a:r>
              <a:rPr lang="ja-JP" altLang="en-US" sz="1400" dirty="0"/>
              <a:t>万</a:t>
            </a:r>
            <a:r>
              <a:rPr lang="en-US" altLang="ja-JP" sz="1400" dirty="0"/>
              <a:t>ha</a:t>
            </a:r>
            <a:r>
              <a:rPr lang="ja-JP" altLang="en-US" sz="1400" dirty="0"/>
              <a:t>）が設定されており、森林の特徴や利用の目的に応じて６種類に区分しています。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85255" y="2155905"/>
            <a:ext cx="292776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 smtClean="0"/>
              <a:t>【</a:t>
            </a:r>
            <a:r>
              <a:rPr kumimoji="1" lang="ja-JP" altLang="en-US" sz="1400" b="1" dirty="0" smtClean="0"/>
              <a:t>自然休養林</a:t>
            </a:r>
            <a:r>
              <a:rPr kumimoji="1" lang="en-US" altLang="ja-JP" sz="1400" b="1" dirty="0" smtClean="0"/>
              <a:t>】</a:t>
            </a:r>
          </a:p>
          <a:p>
            <a:r>
              <a:rPr lang="ja-JP" altLang="en-US" sz="1100" dirty="0" smtClean="0">
                <a:latin typeface="Arial" charset="0"/>
              </a:rPr>
              <a:t>　　特</a:t>
            </a:r>
            <a:r>
              <a:rPr lang="ja-JP" altLang="en-US" sz="1100" dirty="0">
                <a:latin typeface="Arial" charset="0"/>
              </a:rPr>
              <a:t>に景観が美しく、保健休養に適した</a:t>
            </a:r>
            <a:r>
              <a:rPr lang="ja-JP" altLang="en-US" sz="1100" dirty="0" smtClean="0">
                <a:latin typeface="Arial" charset="0"/>
              </a:rPr>
              <a:t>森林。</a:t>
            </a:r>
            <a:endParaRPr kumimoji="1" lang="ja-JP" altLang="en-US" sz="11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567161" y="2148171"/>
            <a:ext cx="28087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/>
              <a:t>【</a:t>
            </a:r>
            <a:r>
              <a:rPr kumimoji="1" lang="ja-JP" altLang="en-US" sz="1400" b="1" dirty="0" smtClean="0"/>
              <a:t>自然観察教育林</a:t>
            </a:r>
            <a:r>
              <a:rPr kumimoji="1" lang="en-US" altLang="ja-JP" sz="1400" b="1" dirty="0" smtClean="0"/>
              <a:t>】</a:t>
            </a:r>
          </a:p>
          <a:p>
            <a:r>
              <a:rPr lang="ja-JP" altLang="en-US" sz="1100" dirty="0" smtClean="0">
                <a:latin typeface="Arial" charset="0"/>
              </a:rPr>
              <a:t>　　自然</a:t>
            </a:r>
            <a:r>
              <a:rPr lang="ja-JP" altLang="en-US" sz="1100" dirty="0">
                <a:latin typeface="Arial" charset="0"/>
              </a:rPr>
              <a:t>の変化に富み</a:t>
            </a:r>
            <a:r>
              <a:rPr lang="ja-JP" altLang="en-US" sz="1100" dirty="0" smtClean="0">
                <a:latin typeface="Arial" charset="0"/>
              </a:rPr>
              <a:t>、</a:t>
            </a:r>
            <a:endParaRPr lang="en-US" altLang="ja-JP" sz="1100" dirty="0" smtClean="0">
              <a:latin typeface="Arial" charset="0"/>
            </a:endParaRPr>
          </a:p>
          <a:p>
            <a:r>
              <a:rPr lang="ja-JP" altLang="en-US" sz="1100" dirty="0" smtClean="0">
                <a:latin typeface="Arial" charset="0"/>
              </a:rPr>
              <a:t>　　小中</a:t>
            </a:r>
            <a:r>
              <a:rPr lang="ja-JP" altLang="en-US" sz="1100" dirty="0">
                <a:latin typeface="Arial" charset="0"/>
              </a:rPr>
              <a:t>学生の自然観察学習に適した</a:t>
            </a:r>
            <a:r>
              <a:rPr lang="ja-JP" altLang="en-US" sz="1100" dirty="0" smtClean="0">
                <a:latin typeface="Arial" charset="0"/>
              </a:rPr>
              <a:t>森林。</a:t>
            </a:r>
            <a:endParaRPr kumimoji="1" lang="ja-JP" altLang="en-US" sz="1100" dirty="0"/>
          </a:p>
        </p:txBody>
      </p:sp>
      <p:pic>
        <p:nvPicPr>
          <p:cNvPr id="8" name="Picture 113" descr="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0408" y="2794502"/>
            <a:ext cx="211561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17" descr="DSCN470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42342" y="2796437"/>
            <a:ext cx="2027107" cy="1309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テキスト ボックス 9"/>
          <p:cNvSpPr txBox="1"/>
          <p:nvPr/>
        </p:nvSpPr>
        <p:spPr>
          <a:xfrm>
            <a:off x="303958" y="4344647"/>
            <a:ext cx="21435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/>
              <a:t>【</a:t>
            </a:r>
            <a:r>
              <a:rPr kumimoji="1" lang="ja-JP" altLang="en-US" sz="1400" b="1" dirty="0" smtClean="0"/>
              <a:t>風景林</a:t>
            </a:r>
            <a:r>
              <a:rPr kumimoji="1" lang="en-US" altLang="ja-JP" sz="1400" b="1" dirty="0" smtClean="0"/>
              <a:t>】</a:t>
            </a:r>
          </a:p>
          <a:p>
            <a:r>
              <a:rPr lang="ja-JP" altLang="en-US" sz="1100" dirty="0" smtClean="0">
                <a:latin typeface="Arial" charset="0"/>
              </a:rPr>
              <a:t>　　名所</a:t>
            </a:r>
            <a:r>
              <a:rPr lang="ja-JP" altLang="en-US" sz="1100" dirty="0">
                <a:latin typeface="Arial" charset="0"/>
              </a:rPr>
              <a:t>、旧跡などと一体と</a:t>
            </a:r>
            <a:r>
              <a:rPr lang="ja-JP" altLang="en-US" sz="1100" dirty="0" smtClean="0">
                <a:latin typeface="Arial" charset="0"/>
              </a:rPr>
              <a:t>なって</a:t>
            </a:r>
            <a:endParaRPr lang="en-US" altLang="ja-JP" sz="1100" dirty="0" smtClean="0">
              <a:latin typeface="Arial" charset="0"/>
            </a:endParaRPr>
          </a:p>
          <a:p>
            <a:r>
              <a:rPr lang="ja-JP" altLang="en-US" sz="1100" dirty="0" smtClean="0">
                <a:latin typeface="Arial" charset="0"/>
              </a:rPr>
              <a:t>　　景勝地</a:t>
            </a:r>
            <a:r>
              <a:rPr lang="ja-JP" altLang="en-US" sz="1100" dirty="0">
                <a:latin typeface="Arial" charset="0"/>
              </a:rPr>
              <a:t>を形成している</a:t>
            </a:r>
            <a:r>
              <a:rPr lang="ja-JP" altLang="en-US" sz="1100" dirty="0" smtClean="0">
                <a:latin typeface="Arial" charset="0"/>
              </a:rPr>
              <a:t>森林。</a:t>
            </a:r>
            <a:endParaRPr kumimoji="1" lang="ja-JP" altLang="en-US" sz="1100" dirty="0"/>
          </a:p>
        </p:txBody>
      </p:sp>
      <p:pic>
        <p:nvPicPr>
          <p:cNvPr id="11" name="Picture 111" descr="秋-(200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0408" y="4988060"/>
            <a:ext cx="2115615" cy="1277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テキスト ボックス 11"/>
          <p:cNvSpPr txBox="1"/>
          <p:nvPr/>
        </p:nvSpPr>
        <p:spPr>
          <a:xfrm>
            <a:off x="3567161" y="4355843"/>
            <a:ext cx="325762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/>
              <a:t>【</a:t>
            </a:r>
            <a:r>
              <a:rPr kumimoji="1" lang="ja-JP" altLang="en-US" sz="1400" b="1" dirty="0" smtClean="0"/>
              <a:t>森林スポーツ林</a:t>
            </a:r>
            <a:r>
              <a:rPr kumimoji="1" lang="en-US" altLang="ja-JP" sz="1400" b="1" dirty="0" smtClean="0"/>
              <a:t>】</a:t>
            </a:r>
          </a:p>
          <a:p>
            <a:r>
              <a:rPr lang="ja-JP" altLang="en-US" sz="1100" dirty="0" smtClean="0">
                <a:latin typeface="Arial" charset="0"/>
              </a:rPr>
              <a:t>　　森林</a:t>
            </a:r>
            <a:r>
              <a:rPr lang="ja-JP" altLang="en-US" sz="1100" dirty="0">
                <a:latin typeface="Arial" charset="0"/>
              </a:rPr>
              <a:t>とふれあうアウトドアスポーツに適した</a:t>
            </a:r>
            <a:r>
              <a:rPr lang="ja-JP" altLang="en-US" sz="1100" dirty="0" smtClean="0">
                <a:latin typeface="Arial" charset="0"/>
              </a:rPr>
              <a:t>森林。</a:t>
            </a:r>
            <a:endParaRPr kumimoji="1" lang="ja-JP" altLang="en-US" sz="1100" dirty="0"/>
          </a:p>
        </p:txBody>
      </p:sp>
      <p:pic>
        <p:nvPicPr>
          <p:cNvPr id="13" name="Picture 118" descr="風の松~1"/>
          <p:cNvPicPr>
            <a:picLocks noChangeAspect="1" noChangeArrowheads="1"/>
          </p:cNvPicPr>
          <p:nvPr/>
        </p:nvPicPr>
        <p:blipFill>
          <a:blip r:embed="rId5">
            <a:lum bright="-6000"/>
          </a:blip>
          <a:srcRect/>
          <a:stretch>
            <a:fillRect/>
          </a:stretch>
        </p:blipFill>
        <p:spPr bwMode="auto">
          <a:xfrm>
            <a:off x="3942342" y="4990978"/>
            <a:ext cx="2027107" cy="1277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42"/>
          <p:cNvSpPr>
            <a:spLocks noChangeArrowheads="1"/>
          </p:cNvSpPr>
          <p:nvPr/>
        </p:nvSpPr>
        <p:spPr bwMode="auto">
          <a:xfrm>
            <a:off x="469005" y="4137934"/>
            <a:ext cx="2560264" cy="217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639" tIns="32319" rIns="64639" bIns="32319"/>
          <a:lstStyle/>
          <a:p>
            <a:pPr marL="1111250" indent="-1111250" defTabSz="2962275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ja-JP" altLang="en-US" sz="1050" dirty="0">
                <a:latin typeface="ＭＳ Ｐゴシック" charset="-128"/>
              </a:rPr>
              <a:t>高尾山自然休養林　　</a:t>
            </a:r>
            <a:r>
              <a:rPr lang="ja-JP" altLang="en-US" sz="1050" dirty="0" smtClean="0">
                <a:latin typeface="ＭＳ Ｐゴシック" charset="-128"/>
              </a:rPr>
              <a:t>（</a:t>
            </a:r>
            <a:r>
              <a:rPr lang="ja-JP" altLang="en-US" sz="1050" dirty="0">
                <a:latin typeface="ＭＳ Ｐゴシック" charset="-128"/>
              </a:rPr>
              <a:t>東京都八王子市）</a:t>
            </a:r>
          </a:p>
        </p:txBody>
      </p:sp>
      <p:sp>
        <p:nvSpPr>
          <p:cNvPr id="15" name="Rectangle 48"/>
          <p:cNvSpPr>
            <a:spLocks noChangeArrowheads="1"/>
          </p:cNvSpPr>
          <p:nvPr/>
        </p:nvSpPr>
        <p:spPr bwMode="auto">
          <a:xfrm>
            <a:off x="3411438" y="4123762"/>
            <a:ext cx="3607817" cy="153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639" tIns="32319" rIns="64639" bIns="32319"/>
          <a:lstStyle/>
          <a:p>
            <a:pPr marL="1111250" indent="-1111250" defTabSz="2962275" eaLnBrk="0" hangingPunct="0">
              <a:spcBef>
                <a:spcPct val="20000"/>
              </a:spcBef>
              <a:buFont typeface="Arial" charset="0"/>
              <a:buNone/>
            </a:pPr>
            <a:r>
              <a:rPr lang="ja-JP" altLang="en-US" sz="1050" dirty="0" smtClean="0">
                <a:latin typeface="ＭＳ Ｐゴシック" charset="-128"/>
              </a:rPr>
              <a:t>　　　奥</a:t>
            </a:r>
            <a:r>
              <a:rPr lang="ja-JP" altLang="en-US" sz="1050" dirty="0">
                <a:latin typeface="ＭＳ Ｐゴシック" charset="-128"/>
              </a:rPr>
              <a:t>大道自然観察教育林　</a:t>
            </a:r>
            <a:r>
              <a:rPr lang="ja-JP" altLang="en-US" sz="1050" dirty="0" smtClean="0">
                <a:latin typeface="ＭＳ Ｐゴシック" charset="-128"/>
              </a:rPr>
              <a:t>　</a:t>
            </a:r>
            <a:r>
              <a:rPr lang="ja-JP" altLang="en-US" sz="1050" dirty="0" smtClean="0">
                <a:latin typeface="ＭＳ Ｐゴシック" charset="-128"/>
              </a:rPr>
              <a:t>（</a:t>
            </a:r>
            <a:r>
              <a:rPr lang="ja-JP" altLang="en-US" sz="1050" dirty="0"/>
              <a:t>高知県四万十市）</a:t>
            </a:r>
            <a:endParaRPr lang="ja-JP" altLang="en-US" sz="1050" dirty="0">
              <a:latin typeface="ＭＳ Ｐゴシック" charset="-128"/>
            </a:endParaRPr>
          </a:p>
        </p:txBody>
      </p:sp>
      <p:sp>
        <p:nvSpPr>
          <p:cNvPr id="16" name="Rectangle 51"/>
          <p:cNvSpPr>
            <a:spLocks noChangeArrowheads="1"/>
          </p:cNvSpPr>
          <p:nvPr/>
        </p:nvSpPr>
        <p:spPr bwMode="auto">
          <a:xfrm>
            <a:off x="690745" y="6325793"/>
            <a:ext cx="2255800" cy="153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639" tIns="32319" rIns="64639" bIns="32319"/>
          <a:lstStyle/>
          <a:p>
            <a:pPr marL="1111250" indent="-1111250" defTabSz="2962275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ja-JP" altLang="en-US" sz="1050" dirty="0" smtClean="0">
                <a:latin typeface="ＭＳ Ｐゴシック" charset="-128"/>
              </a:rPr>
              <a:t>　</a:t>
            </a:r>
            <a:r>
              <a:rPr lang="ja-JP" altLang="en-US" sz="1050" dirty="0" smtClean="0">
                <a:latin typeface="ＭＳ Ｐゴシック" charset="-128"/>
              </a:rPr>
              <a:t>嵐山</a:t>
            </a:r>
            <a:r>
              <a:rPr lang="ja-JP" altLang="en-US" sz="1050" dirty="0">
                <a:latin typeface="ＭＳ Ｐゴシック" charset="-128"/>
              </a:rPr>
              <a:t>風景林　　</a:t>
            </a:r>
            <a:r>
              <a:rPr lang="ja-JP" altLang="en-US" sz="1050" dirty="0" smtClean="0">
                <a:latin typeface="ＭＳ Ｐゴシック" charset="-128"/>
              </a:rPr>
              <a:t>（</a:t>
            </a:r>
            <a:r>
              <a:rPr lang="ja-JP" altLang="en-US" sz="1050" dirty="0">
                <a:latin typeface="ＭＳ Ｐゴシック" charset="-128"/>
              </a:rPr>
              <a:t>京都府京都市）</a:t>
            </a:r>
          </a:p>
        </p:txBody>
      </p:sp>
      <p:sp>
        <p:nvSpPr>
          <p:cNvPr id="17" name="Rectangle 57"/>
          <p:cNvSpPr>
            <a:spLocks noChangeArrowheads="1"/>
          </p:cNvSpPr>
          <p:nvPr/>
        </p:nvSpPr>
        <p:spPr bwMode="auto">
          <a:xfrm>
            <a:off x="3551907" y="6325793"/>
            <a:ext cx="3211731" cy="21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639" tIns="32319" rIns="64639" bIns="32319"/>
          <a:lstStyle/>
          <a:p>
            <a:pPr marL="1111250" indent="-1111250" defTabSz="2962275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ja-JP" altLang="en-US" sz="1050" dirty="0" smtClean="0">
                <a:latin typeface="ＭＳ Ｐゴシック" charset="-128"/>
              </a:rPr>
              <a:t>　　風</a:t>
            </a:r>
            <a:r>
              <a:rPr lang="ja-JP" altLang="en-US" sz="1050" dirty="0">
                <a:latin typeface="ＭＳ Ｐゴシック" charset="-128"/>
              </a:rPr>
              <a:t>の松原森林スポーツ林　</a:t>
            </a:r>
            <a:r>
              <a:rPr lang="ja-JP" altLang="en-US" sz="1050" dirty="0" smtClean="0">
                <a:latin typeface="ＭＳ Ｐゴシック" charset="-128"/>
              </a:rPr>
              <a:t>　</a:t>
            </a:r>
            <a:r>
              <a:rPr lang="ja-JP" altLang="en-US" sz="1050" dirty="0" smtClean="0">
                <a:latin typeface="ＭＳ Ｐゴシック" charset="-128"/>
              </a:rPr>
              <a:t>（</a:t>
            </a:r>
            <a:r>
              <a:rPr lang="ja-JP" altLang="en-US" sz="1050" dirty="0">
                <a:latin typeface="ＭＳ Ｐゴシック" charset="-128"/>
              </a:rPr>
              <a:t>秋田県能代市）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03958" y="6566681"/>
            <a:ext cx="24144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/>
              <a:t>【</a:t>
            </a:r>
            <a:r>
              <a:rPr kumimoji="1" lang="ja-JP" altLang="en-US" sz="1400" b="1" dirty="0" smtClean="0"/>
              <a:t>野外スポーツ地域</a:t>
            </a:r>
            <a:r>
              <a:rPr kumimoji="1" lang="en-US" altLang="ja-JP" sz="1400" b="1" dirty="0" smtClean="0"/>
              <a:t>】</a:t>
            </a:r>
          </a:p>
          <a:p>
            <a:r>
              <a:rPr lang="ja-JP" altLang="en-US" sz="1100" dirty="0" smtClean="0">
                <a:latin typeface="Arial" charset="0"/>
              </a:rPr>
              <a:t>　　スキー場</a:t>
            </a:r>
            <a:r>
              <a:rPr lang="ja-JP" altLang="en-US" sz="1100" dirty="0">
                <a:latin typeface="Arial" charset="0"/>
              </a:rPr>
              <a:t>やホテル等の施設</a:t>
            </a:r>
            <a:r>
              <a:rPr lang="ja-JP" altLang="en-US" sz="1100" dirty="0" smtClean="0">
                <a:latin typeface="Arial" charset="0"/>
              </a:rPr>
              <a:t>が</a:t>
            </a:r>
            <a:endParaRPr lang="en-US" altLang="ja-JP" sz="1100" dirty="0" smtClean="0">
              <a:latin typeface="Arial" charset="0"/>
            </a:endParaRPr>
          </a:p>
          <a:p>
            <a:r>
              <a:rPr lang="ja-JP" altLang="en-US" sz="1100" dirty="0" smtClean="0">
                <a:latin typeface="Arial" charset="0"/>
              </a:rPr>
              <a:t>　　一体</a:t>
            </a:r>
            <a:r>
              <a:rPr lang="ja-JP" altLang="en-US" sz="1100" dirty="0">
                <a:latin typeface="Arial" charset="0"/>
              </a:rPr>
              <a:t>となって整備されている地域</a:t>
            </a:r>
            <a:r>
              <a:rPr lang="ja-JP" altLang="en-US" sz="1100" dirty="0" smtClean="0">
                <a:latin typeface="Arial" charset="0"/>
              </a:rPr>
              <a:t>。</a:t>
            </a:r>
            <a:endParaRPr kumimoji="1" lang="ja-JP" altLang="en-US" sz="11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567161" y="6566681"/>
            <a:ext cx="27302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/>
              <a:t>【</a:t>
            </a:r>
            <a:r>
              <a:rPr kumimoji="1" lang="ja-JP" altLang="en-US" sz="1400" b="1" dirty="0" smtClean="0"/>
              <a:t>風致探勝林</a:t>
            </a:r>
            <a:r>
              <a:rPr kumimoji="1" lang="en-US" altLang="ja-JP" sz="1400" b="1" dirty="0" smtClean="0"/>
              <a:t>】</a:t>
            </a:r>
          </a:p>
          <a:p>
            <a:r>
              <a:rPr lang="ja-JP" altLang="en-US" sz="1100" dirty="0" smtClean="0">
                <a:latin typeface="Arial" charset="0"/>
              </a:rPr>
              <a:t>　　湖沼</a:t>
            </a:r>
            <a:r>
              <a:rPr lang="ja-JP" altLang="en-US" sz="1100" dirty="0">
                <a:latin typeface="Arial" charset="0"/>
              </a:rPr>
              <a:t>、渓谷などと一体と</a:t>
            </a:r>
            <a:r>
              <a:rPr lang="ja-JP" altLang="en-US" sz="1100" dirty="0" smtClean="0">
                <a:latin typeface="Arial" charset="0"/>
              </a:rPr>
              <a:t>なり</a:t>
            </a:r>
            <a:endParaRPr lang="en-US" altLang="ja-JP" sz="1100" dirty="0" smtClean="0">
              <a:latin typeface="Arial" charset="0"/>
            </a:endParaRPr>
          </a:p>
          <a:p>
            <a:r>
              <a:rPr lang="ja-JP" altLang="en-US" sz="1100" dirty="0" smtClean="0">
                <a:latin typeface="Arial" charset="0"/>
              </a:rPr>
              <a:t>　　潤い</a:t>
            </a:r>
            <a:r>
              <a:rPr lang="ja-JP" altLang="en-US" sz="1100" dirty="0">
                <a:latin typeface="Arial" charset="0"/>
              </a:rPr>
              <a:t>ある自然景観を構成している</a:t>
            </a:r>
            <a:r>
              <a:rPr lang="ja-JP" altLang="en-US" sz="1100" dirty="0" smtClean="0">
                <a:latin typeface="Arial" charset="0"/>
              </a:rPr>
              <a:t>地域。</a:t>
            </a:r>
            <a:endParaRPr kumimoji="1" lang="ja-JP" altLang="en-US" sz="1100" dirty="0"/>
          </a:p>
        </p:txBody>
      </p:sp>
      <p:pic>
        <p:nvPicPr>
          <p:cNvPr id="22" name="Picture 123" descr="層雲峡風致探勝林：層雲峡春先の残雪残る　銀河・流星の滝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57998" y="7224739"/>
            <a:ext cx="2027107" cy="1265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21" descr="蔵王20~1圧縮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3960" y="7243789"/>
            <a:ext cx="2115615" cy="125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252" y="8786576"/>
            <a:ext cx="1180331" cy="35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55"/>
          <p:cNvSpPr>
            <a:spLocks noChangeArrowheads="1"/>
          </p:cNvSpPr>
          <p:nvPr/>
        </p:nvSpPr>
        <p:spPr bwMode="auto">
          <a:xfrm>
            <a:off x="3450960" y="8542793"/>
            <a:ext cx="341213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639" tIns="32319" rIns="64639" bIns="32319"/>
          <a:lstStyle/>
          <a:p>
            <a:pPr marL="1111250" indent="-1111250" defTabSz="2962275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ja-JP" altLang="en-US" sz="1050" dirty="0" smtClean="0">
                <a:latin typeface="ＭＳ Ｐゴシック" charset="-128"/>
              </a:rPr>
              <a:t>　　　　層雲峡</a:t>
            </a:r>
            <a:r>
              <a:rPr lang="ja-JP" altLang="en-US" sz="1050" dirty="0">
                <a:latin typeface="ＭＳ Ｐゴシック" charset="-128"/>
              </a:rPr>
              <a:t>風致探勝林　</a:t>
            </a:r>
            <a:r>
              <a:rPr lang="ja-JP" altLang="en-US" sz="1050" dirty="0" smtClean="0">
                <a:latin typeface="ＭＳ Ｐゴシック" charset="-128"/>
              </a:rPr>
              <a:t>　</a:t>
            </a:r>
            <a:r>
              <a:rPr lang="ja-JP" altLang="en-US" sz="1050" dirty="0" smtClean="0">
                <a:latin typeface="ＭＳ Ｐゴシック" charset="-128"/>
              </a:rPr>
              <a:t>（</a:t>
            </a:r>
            <a:r>
              <a:rPr lang="ja-JP" altLang="en-US" sz="1050" dirty="0">
                <a:latin typeface="ＭＳ Ｐゴシック" charset="-128"/>
              </a:rPr>
              <a:t>北海道上川町）</a:t>
            </a:r>
          </a:p>
        </p:txBody>
      </p:sp>
      <p:sp>
        <p:nvSpPr>
          <p:cNvPr id="26" name="Rectangle 61"/>
          <p:cNvSpPr>
            <a:spLocks noChangeArrowheads="1"/>
          </p:cNvSpPr>
          <p:nvPr/>
        </p:nvSpPr>
        <p:spPr bwMode="auto">
          <a:xfrm>
            <a:off x="303958" y="8551029"/>
            <a:ext cx="3147002" cy="199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639" tIns="32319" rIns="64639" bIns="32319"/>
          <a:lstStyle/>
          <a:p>
            <a:pPr marL="1111250" indent="-1111250" defTabSz="2962275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ja-JP" altLang="en-US" sz="1050" dirty="0" smtClean="0">
                <a:latin typeface="ＭＳ Ｐゴシック" charset="-128"/>
              </a:rPr>
              <a:t>　　　　　蔵王</a:t>
            </a:r>
            <a:r>
              <a:rPr lang="ja-JP" altLang="en-US" sz="1050" dirty="0">
                <a:latin typeface="ＭＳ Ｐゴシック" charset="-128"/>
              </a:rPr>
              <a:t>スキー場　</a:t>
            </a:r>
            <a:r>
              <a:rPr lang="ja-JP" altLang="en-US" sz="1050" dirty="0" smtClean="0">
                <a:latin typeface="ＭＳ Ｐゴシック" charset="-128"/>
              </a:rPr>
              <a:t>　（</a:t>
            </a:r>
            <a:r>
              <a:rPr lang="ja-JP" altLang="en-US" sz="1050" dirty="0">
                <a:latin typeface="ＭＳ Ｐゴシック" charset="-128"/>
              </a:rPr>
              <a:t>山形県山形市）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68</TotalTime>
  <Words>37</Words>
  <Application>Microsoft Office PowerPoint</Application>
  <PresentationFormat>画面に合わせる (4:3)</PresentationFormat>
  <Paragraphs>26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Blank</vt:lpstr>
      <vt:lpstr>レクリエーションの森</vt:lpstr>
    </vt:vector>
  </TitlesOfParts>
  <Company>農林水産省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レクリエーションの森</dc:title>
  <dc:creator>農林水産省</dc:creator>
  <cp:lastModifiedBy>農林水産省</cp:lastModifiedBy>
  <cp:revision>11</cp:revision>
  <dcterms:created xsi:type="dcterms:W3CDTF">2015-08-21T05:35:06Z</dcterms:created>
  <dcterms:modified xsi:type="dcterms:W3CDTF">2015-08-21T06:44:02Z</dcterms:modified>
</cp:coreProperties>
</file>